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i3Y9wgZQk/84AUhGBx/L5efVwm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48" y="763"/>
      </p:cViewPr>
      <p:guideLst/>
    </p:cSldViewPr>
  </p:slideViewPr>
  <p:notesTextViewPr>
    <p:cViewPr>
      <p:scale>
        <a:sx n="1" d="1"/>
        <a:sy n="1" d="1"/>
      </p:scale>
      <p:origin x="0" y="-835"/>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customschemas.google.com/relationships/presentationmetadata" Target="meta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Hello. Welcome to this PROMINENCE project presentation regarding physical assessment in relation to an adult with obesity. I’m Caitriona Cunningham and this presentation was developed by myself and Dr Mary Davis from the Physiotherapy division at the University College Dublin, Ireland.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In this session, I’ll be talking about how we can effectively and sensitively conduct a physical assessment for adults living with obesity. The aim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of this presentation is to continue to support you to effectively gather relevant clinical information whilst using a compassionate and person-centred approach.</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So, let’s get started. </a:t>
            </a:r>
          </a:p>
        </p:txBody>
      </p:sp>
      <p:sp>
        <p:nvSpPr>
          <p:cNvPr id="85" name="Google Shape;8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Here’s a quick overview. The focus of this presentation is on the core components of a physiotherapy physical assessment for adults living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obesity. We’ll begin with some key considerations for performing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physical assessment safely and respectfully.</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Then we’ll look at how to approach anthropometric measurements, assessment of musculoskeletal and physical function and how to conduct a cardiorespiratory fitness, and pre-exercise assessment.</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We’ll also highlight some commonly used objective outcome measures that can help track progress over time.</a:t>
            </a: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 dirty="0">
                <a:latin typeface="Verdana" panose="020B0604030504040204" pitchFamily="34" charset="0"/>
                <a:ea typeface="Verdana" panose="020B0604030504040204" pitchFamily="34" charset="0"/>
              </a:rPr>
              <a:t>The approach to physical assessment needs to be tailored to the individual.</a:t>
            </a:r>
          </a:p>
          <a:p>
            <a:pPr marL="0" lvl="0" indent="0" algn="l" rtl="0">
              <a:lnSpc>
                <a:spcPct val="100000"/>
              </a:lnSpc>
              <a:spcBef>
                <a:spcPts val="0"/>
              </a:spcBef>
              <a:spcAft>
                <a:spcPts val="0"/>
              </a:spcAft>
              <a:buSzPts val="1400"/>
              <a:buNone/>
            </a:pPr>
            <a:r>
              <a:rPr lang="en-US" sz="100" dirty="0">
                <a:latin typeface="Verdana" panose="020B0604030504040204" pitchFamily="34" charset="0"/>
                <a:ea typeface="Verdana" panose="020B0604030504040204" pitchFamily="34" charset="0"/>
              </a:rPr>
              <a:t>Factors like the person’s age, your initial observations, the clinical history, </a:t>
            </a:r>
          </a:p>
          <a:p>
            <a:pPr marL="0" lvl="0" indent="0" algn="l" rtl="0">
              <a:lnSpc>
                <a:spcPct val="100000"/>
              </a:lnSpc>
              <a:spcBef>
                <a:spcPts val="0"/>
              </a:spcBef>
              <a:spcAft>
                <a:spcPts val="0"/>
              </a:spcAft>
              <a:buSzPts val="1400"/>
              <a:buNone/>
            </a:pPr>
            <a:r>
              <a:rPr lang="en-US" sz="100" dirty="0">
                <a:latin typeface="Verdana" panose="020B0604030504040204" pitchFamily="34" charset="0"/>
                <a:ea typeface="Verdana" panose="020B0604030504040204" pitchFamily="34" charset="0"/>
              </a:rPr>
              <a:t>and your specific role in their care as a physiotherapist will guide which components you focus on.</a:t>
            </a:r>
          </a:p>
          <a:p>
            <a:pPr marL="0" lvl="0" indent="0" algn="l" rtl="0">
              <a:lnSpc>
                <a:spcPct val="100000"/>
              </a:lnSpc>
              <a:spcBef>
                <a:spcPts val="0"/>
              </a:spcBef>
              <a:spcAft>
                <a:spcPts val="0"/>
              </a:spcAft>
              <a:buSzPts val="1400"/>
              <a:buNone/>
            </a:pPr>
            <a:r>
              <a:rPr lang="en-US" sz="100" dirty="0">
                <a:latin typeface="Verdana" panose="020B0604030504040204" pitchFamily="34" charset="0"/>
                <a:ea typeface="Verdana" panose="020B0604030504040204" pitchFamily="34" charset="0"/>
              </a:rPr>
              <a:t>Remember, effective assessment relies heavily on your clinical judgement, combining your knowledge, skills, and taking the person’s unique circumstances into account help you to decide what is most appropriate and meaningful.</a:t>
            </a:r>
          </a:p>
        </p:txBody>
      </p:sp>
      <p:sp>
        <p:nvSpPr>
          <p:cNvPr id="97" name="Google Shape;9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First some considerations to ensure an effective and respectful physical assessment.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Make sure you have appropriately sized equipment — for example, blood pressure cuff or hospital gown. This helps ensure measurement accuracy, and the person’s comfort.</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When conducting assessments like body composition, privacy is essential to maintain dignity and build trust.</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assessment space should be sufficiently large and accessible, allowing for any necessary bariatric equipment, and ensuring the individual feels comfortable throughout.</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If testing the use of a mobility aid, consider what’s known as its safe working load, and size to support the person safely and comfortably.</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Adults living with obesity often have reduced heat tolerance due to factors like increased insulation and altered sweating. So, remember to account for thermoregulation by keeping the assessment room cooler.</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Finally, when conducting sub-maximal or maximal exercise tests,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pay close attention to safety. This may include using obesity-specific protocols for tests like VO2 max, and adjusting step heights or other test parameters accordingly.</a:t>
            </a:r>
          </a:p>
        </p:txBody>
      </p:sp>
      <p:sp>
        <p:nvSpPr>
          <p:cNvPr id="105" name="Google Shape;1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In physiotherapy, physical assessments of adults with obesity, several anthropometric measurements can help us understand body composition, and related health risks.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Among these, BMI and waist-to-height ratio are particularly important -they are central to the current diagnosis of obesity. So, obesity is diagnosed when the person has a BMI &gt;30 or their BMI is &gt;25 with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a:t>
            </a:r>
            <a:r>
              <a:rPr lang="en-US" dirty="0" err="1">
                <a:latin typeface="Verdana" panose="020B0604030504040204" pitchFamily="34" charset="0"/>
                <a:ea typeface="Verdana" panose="020B0604030504040204" pitchFamily="34" charset="0"/>
              </a:rPr>
              <a:t>WtHR</a:t>
            </a:r>
            <a:r>
              <a:rPr lang="en-US" dirty="0">
                <a:latin typeface="Verdana" panose="020B0604030504040204" pitchFamily="34" charset="0"/>
                <a:ea typeface="Verdana" panose="020B0604030504040204" pitchFamily="34" charset="0"/>
              </a:rPr>
              <a:t> greater than 0.5, and the person is having health-related complications.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Like all HCPs, physiotherapists play a vital role in screening for obesity using these key measures.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Also commonly used is waist circumference to estimate abdominal fat, which is strongly linked to cardiometabolic risk. Please review other OER sections for the cut-off scores for waist circumference for adults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obesity.</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Physiotherapists may also measure ankle circumference to assess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for lymphoedema and/or neck circumference, which is an important indicator of risk for sleep apnoea.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Anthropometric measurements provide valuable information to identify obesity. However, changes in these measurements should not be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 primary focus of a physiotherapy intervention. Instead, physiotherapy interventions should focus on improving functional capacity such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mobility, cardiorespiratory fitness, and strength. </a:t>
            </a:r>
          </a:p>
        </p:txBody>
      </p:sp>
      <p:sp>
        <p:nvSpPr>
          <p:cNvPr id="113" name="Google Shape;11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When assessing physical function and musculoskeletal health in adults with obesity, physiotherapists should tailor their approach, based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on clinical judgement, the person’s presentation and the goals of care.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Assessment may include visual inspection of muscle bulk, limb appearance, skin condition, and movement patterns. It can be helpful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observe for signs of muscle loss, asymmetry, or compensatory movement strategies.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Measurement of active and passive ROM may be indicated, particularly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if the person reports stiffness or difficulty with movement. Strength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power may be tested – using manual muscle testing, grip strength testing, or functional tests like a squat or the 5 Times Sit to Stand.</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Mobility and ergonomics need assessment - how the person moves through space - are mobility aids needed, and does the person appear safe and efficient during movement? Gait assessment is important.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Where relevant, you may wish to test balance or coordination, especially if there's a history of instability or falls. Tests like the Timed Up and Go,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single leg stand test may be used as part of a falls risk screen.</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Flexibility may require testing, especially if affecting daily function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or exercise participation.</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It’s also important to consider the person’s ability to perform daily tasks, including self-care, work, and physical activity.</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Screening for a skin condition may be appropriate. For example, examining for signs of cellulitis or irritation in skin folds. If concerns arise, this should prompt onward referral to a medical or nursing colleague.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Overall, your assessment should be guided by what’s clinically relevant, safe and meaningful for the person in front of you.</a:t>
            </a:r>
          </a:p>
        </p:txBody>
      </p:sp>
      <p:sp>
        <p:nvSpPr>
          <p:cNvPr id="121" name="Google Shape;1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Before engaging an adult living with obesity in any kind of structured exercise, pre-exercise screening and risk stratification is required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to ensure safety.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Are there any known contraindications or precautions? In other words, ask: Is it safe for this person to begin exercise or increase physical activity level?</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 widely used tool to support this process is the Physical Activity Readiness Questionnaire for Everyone (PAR-Q+). This tool helps screen for medical conditions that may require further medical clearance before starting exercise and is suitable for use across a range of clinical settings.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for all clinical populations, you should be aware of the absolute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relative contraindications and precautions to exercise. These include uncontrolled hypertension, unstable angina, or recent myocardial infarction, acute infections.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Liaise with the broader healthcare team before progressing with exercise as required. It’s essential to assess cardiorespiratory fitness.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This may begin with basic observations, such as resting blood pressure and resting heart rate, which provide a baseline for cardiovascular status and may help flag any immediate concerns. Depending on the clinical setting and person’s needs, additional cardiorespiratory assessments - like chest auscultation, oxygen saturation levels, or pulmonary function testing may be required.</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Physiotherapists may also conduct submaximal or maximal fitness testing to assess aerobic capacity and functional endurance.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Common submaximal tests include: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The 6-Minute Walk Test, which gives a good indication of walking endurance and tolerance.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 The Chester Step Test, a graded step test that provides an estimate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of cardiorespiratory fitness.</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These assessments can help guide exercise prescription and track changes over time.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Although less commonly available in routine clinical practice, if maximal fitness testing (such as VO₂ max) is considered, ensure the use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of obesity-specific protocols that are safe and validated for this population.</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Ultimately, the goal is to introduce physical activity and exercise safely, with gradual progression in a way that aligns with the person’s capacity and clinical status, and incorporating behaviour change principles.</a:t>
            </a:r>
          </a:p>
        </p:txBody>
      </p:sp>
      <p:sp>
        <p:nvSpPr>
          <p:cNvPr id="127" name="Google Shape;12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84a73939c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Both subjective and objective measures are used to measure outcome.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This last slide provides a list of objective outcome measures that may be used as part of a physical assessment for adults living with obesity.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These measures are drawn from current Core Outcome Sets (reference below), and can be used to support assessment, monitor progress,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and guide clinical reasoning.</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Depending on your role and the care setting, you may not use all of these routinely – and you may choose others - but this slide serves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as a reference point for the kinds of measures you might consider.</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These tools can help build a clearer picture of the person’s health, functional status, and response to intervention over time.</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Remember, selecting the right outcome measures is about more than data. It’s about choosing tools that are meaningful, safe, and aligned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with the physiotherapy intervention goals which reflect the person’s goals and clinical needs.</a:t>
            </a:r>
          </a:p>
        </p:txBody>
      </p:sp>
      <p:sp>
        <p:nvSpPr>
          <p:cNvPr id="135" name="Google Shape;135;g384a73939c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Here are a few resources you may mind helpful. These include links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for relevant clinical practice guidelines and the three core outcome sets mentioned on the last slide.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Please also check out other practical tools and resources included </a:t>
            </a:r>
          </a:p>
          <a:p>
            <a:pPr marL="0" lvl="0" indent="0" algn="l" rtl="0">
              <a:lnSpc>
                <a:spcPct val="100000"/>
              </a:lnSpc>
              <a:spcBef>
                <a:spcPts val="0"/>
              </a:spcBef>
              <a:spcAft>
                <a:spcPts val="0"/>
              </a:spcAft>
              <a:buSzPts val="1400"/>
              <a:buNone/>
            </a:pPr>
            <a:r>
              <a:rPr lang="en-US" dirty="0">
                <a:latin typeface="Verdana" panose="020B0604030504040204" pitchFamily="34" charset="0"/>
                <a:ea typeface="Verdana" panose="020B0604030504040204" pitchFamily="34" charset="0"/>
              </a:rPr>
              <a:t>in the Assessment section of the PROMINENCE OER, including a sample assessment proforma, an overview of some relevant diagnostic blood tests you may see performed by your medical colleagues, evidence-based frameworks to support structured clinical reasoning, and links to calculators for anthropometric measurements.</a:t>
            </a:r>
          </a:p>
        </p:txBody>
      </p:sp>
      <p:sp>
        <p:nvSpPr>
          <p:cNvPr id="145" name="Google Shape;14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56"/>
          <p:cNvSpPr txBox="1">
            <a:spLocks noGrp="1"/>
          </p:cNvSpPr>
          <p:nvPr>
            <p:ph type="subTitle" idx="1"/>
          </p:nvPr>
        </p:nvSpPr>
        <p:spPr>
          <a:xfrm>
            <a:off x="838200" y="4938048"/>
            <a:ext cx="9144000" cy="71437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800"/>
              <a:buNone/>
              <a:defRPr sz="2400">
                <a:solidFill>
                  <a:srgbClr val="703876"/>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14" name="Google Shape;14;p56"/>
          <p:cNvSpPr txBox="1">
            <a:spLocks noGrp="1"/>
          </p:cNvSpPr>
          <p:nvPr>
            <p:ph type="title"/>
          </p:nvPr>
        </p:nvSpPr>
        <p:spPr>
          <a:xfrm>
            <a:off x="838200" y="3765551"/>
            <a:ext cx="10515600" cy="885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2"/>
        <p:cNvGrpSpPr/>
        <p:nvPr/>
      </p:nvGrpSpPr>
      <p:grpSpPr>
        <a:xfrm>
          <a:off x="0" y="0"/>
          <a:ext cx="0" cy="0"/>
          <a:chOff x="0" y="0"/>
          <a:chExt cx="0" cy="0"/>
        </a:xfrm>
      </p:grpSpPr>
      <p:sp>
        <p:nvSpPr>
          <p:cNvPr id="43" name="Google Shape;4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6"/>
        <p:cNvGrpSpPr/>
        <p:nvPr/>
      </p:nvGrpSpPr>
      <p:grpSpPr>
        <a:xfrm>
          <a:off x="0" y="0"/>
          <a:ext cx="0" cy="0"/>
          <a:chOff x="0" y="0"/>
          <a:chExt cx="0" cy="0"/>
        </a:xfrm>
      </p:grpSpPr>
      <p:sp>
        <p:nvSpPr>
          <p:cNvPr id="47" name="Google Shape;47;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3"/>
          <p:cNvSpPr txBox="1">
            <a:spLocks noGrp="1"/>
          </p:cNvSpPr>
          <p:nvPr>
            <p:ph type="body" idx="4"/>
          </p:nvPr>
        </p:nvSpPr>
        <p:spPr>
          <a:xfrm>
            <a:off x="6169025"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3">
  <p:cSld name="Comparison 3">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44"/>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4"/>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4"/>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Colour 1">
  <p:cSld name="Content with Caption Colour 1">
    <p:spTree>
      <p:nvGrpSpPr>
        <p:cNvPr id="1" name="Shape 67"/>
        <p:cNvGrpSpPr/>
        <p:nvPr/>
      </p:nvGrpSpPr>
      <p:grpSpPr>
        <a:xfrm>
          <a:off x="0" y="0"/>
          <a:ext cx="0" cy="0"/>
          <a:chOff x="0" y="0"/>
          <a:chExt cx="0" cy="0"/>
        </a:xfrm>
      </p:grpSpPr>
      <p:sp>
        <p:nvSpPr>
          <p:cNvPr id="68" name="Google Shape;68;p49"/>
          <p:cNvSpPr txBox="1">
            <a:spLocks noGrp="1"/>
          </p:cNvSpPr>
          <p:nvPr>
            <p:ph type="title"/>
          </p:nvPr>
        </p:nvSpPr>
        <p:spPr>
          <a:xfrm>
            <a:off x="839788" y="457200"/>
            <a:ext cx="3932237" cy="70757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9"/>
          <p:cNvSpPr txBox="1">
            <a:spLocks noGrp="1"/>
          </p:cNvSpPr>
          <p:nvPr>
            <p:ph type="body" idx="1"/>
          </p:nvPr>
        </p:nvSpPr>
        <p:spPr>
          <a:xfrm>
            <a:off x="5183188" y="1404257"/>
            <a:ext cx="6172200" cy="44567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000"/>
              <a:buNone/>
              <a:defRPr sz="2000">
                <a:solidFill>
                  <a:srgbClr val="703876"/>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49"/>
          <p:cNvSpPr txBox="1">
            <a:spLocks noGrp="1"/>
          </p:cNvSpPr>
          <p:nvPr>
            <p:ph type="body" idx="2"/>
          </p:nvPr>
        </p:nvSpPr>
        <p:spPr>
          <a:xfrm>
            <a:off x="839788" y="1404257"/>
            <a:ext cx="3932237" cy="4464731"/>
          </a:xfrm>
          <a:prstGeom prst="rect">
            <a:avLst/>
          </a:prstGeom>
          <a:solidFill>
            <a:srgbClr val="3C8A96">
              <a:alpha val="49019"/>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left">
  <p:cSld name="Picture with Caption left">
    <p:spTree>
      <p:nvGrpSpPr>
        <p:cNvPr id="1" name="Shape 71"/>
        <p:cNvGrpSpPr/>
        <p:nvPr/>
      </p:nvGrpSpPr>
      <p:grpSpPr>
        <a:xfrm>
          <a:off x="0" y="0"/>
          <a:ext cx="0" cy="0"/>
          <a:chOff x="0" y="0"/>
          <a:chExt cx="0" cy="0"/>
        </a:xfrm>
      </p:grpSpPr>
      <p:sp>
        <p:nvSpPr>
          <p:cNvPr id="72" name="Google Shape;72;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0"/>
          <p:cNvSpPr>
            <a:spLocks noGrp="1"/>
          </p:cNvSpPr>
          <p:nvPr>
            <p:ph type="pic" idx="2"/>
          </p:nvPr>
        </p:nvSpPr>
        <p:spPr>
          <a:xfrm>
            <a:off x="5183188" y="987425"/>
            <a:ext cx="6172200" cy="4873625"/>
          </a:xfrm>
          <a:prstGeom prst="rect">
            <a:avLst/>
          </a:prstGeom>
          <a:noFill/>
          <a:ln>
            <a:noFill/>
          </a:ln>
        </p:spPr>
      </p:sp>
      <p:sp>
        <p:nvSpPr>
          <p:cNvPr id="74" name="Google Shape;74;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rt with Caption left">
  <p:cSld name="Chart with Caption left">
    <p:spTree>
      <p:nvGrpSpPr>
        <p:cNvPr id="1" name="Shape 75"/>
        <p:cNvGrpSpPr/>
        <p:nvPr/>
      </p:nvGrpSpPr>
      <p:grpSpPr>
        <a:xfrm>
          <a:off x="0" y="0"/>
          <a:ext cx="0" cy="0"/>
          <a:chOff x="0" y="0"/>
          <a:chExt cx="0" cy="0"/>
        </a:xfrm>
      </p:grpSpPr>
      <p:sp>
        <p:nvSpPr>
          <p:cNvPr id="76" name="Google Shape;76;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51"/>
          <p:cNvSpPr>
            <a:spLocks noGrp="1"/>
          </p:cNvSpPr>
          <p:nvPr>
            <p:ph type="chart" idx="2"/>
          </p:nvPr>
        </p:nvSpPr>
        <p:spPr>
          <a:xfrm>
            <a:off x="5595938" y="533400"/>
            <a:ext cx="5419725" cy="53355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Slide">
  <p:cSld name="Contents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57"/>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7"/>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hart with Caption right">
  <p:cSld name="Chart with Caption right">
    <p:spTree>
      <p:nvGrpSpPr>
        <p:cNvPr id="1" name="Shape 79"/>
        <p:cNvGrpSpPr/>
        <p:nvPr/>
      </p:nvGrpSpPr>
      <p:grpSpPr>
        <a:xfrm>
          <a:off x="0" y="0"/>
          <a:ext cx="0" cy="0"/>
          <a:chOff x="0" y="0"/>
          <a:chExt cx="0" cy="0"/>
        </a:xfrm>
      </p:grpSpPr>
      <p:sp>
        <p:nvSpPr>
          <p:cNvPr id="80" name="Google Shape;80;p52"/>
          <p:cNvSpPr txBox="1">
            <a:spLocks noGrp="1"/>
          </p:cNvSpPr>
          <p:nvPr>
            <p:ph type="title"/>
          </p:nvPr>
        </p:nvSpPr>
        <p:spPr>
          <a:xfrm>
            <a:off x="6164827" y="221226"/>
            <a:ext cx="5125986" cy="91931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2"/>
          <p:cNvSpPr txBox="1">
            <a:spLocks noGrp="1"/>
          </p:cNvSpPr>
          <p:nvPr>
            <p:ph type="body" idx="1"/>
          </p:nvPr>
        </p:nvSpPr>
        <p:spPr>
          <a:xfrm>
            <a:off x="6164827" y="1523206"/>
            <a:ext cx="5125986" cy="44941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52"/>
          <p:cNvSpPr>
            <a:spLocks noGrp="1"/>
          </p:cNvSpPr>
          <p:nvPr>
            <p:ph type="chart" idx="2"/>
          </p:nvPr>
        </p:nvSpPr>
        <p:spPr>
          <a:xfrm>
            <a:off x="663575" y="555625"/>
            <a:ext cx="5126038" cy="55626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3" type="obj">
  <p:cSld name="OBJEC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2">
  <p:cSld name="Comparison 2">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03876"/>
              </a:buClr>
              <a:buSzPts val="4400"/>
              <a:buFont typeface="Arial"/>
              <a:buNone/>
              <a:defRPr>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37"/>
          <p:cNvSpPr txBox="1">
            <a:spLocks noGrp="1"/>
          </p:cNvSpPr>
          <p:nvPr>
            <p:ph type="body" idx="2"/>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03876"/>
              </a:buClr>
              <a:buSzPts val="2000"/>
              <a:buNone/>
              <a:defRPr sz="2000" b="1">
                <a:solidFill>
                  <a:srgbClr val="703876"/>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37"/>
          <p:cNvSpPr txBox="1">
            <a:spLocks noGrp="1"/>
          </p:cNvSpPr>
          <p:nvPr>
            <p:ph type="body" idx="3"/>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7"/>
          <p:cNvSpPr txBox="1">
            <a:spLocks noGrp="1"/>
          </p:cNvSpPr>
          <p:nvPr>
            <p:ph type="body" idx="4"/>
          </p:nvPr>
        </p:nvSpPr>
        <p:spPr>
          <a:xfrm>
            <a:off x="6169027" y="2505075"/>
            <a:ext cx="51831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03876"/>
              </a:buClr>
              <a:buSzPts val="4400"/>
              <a:buFont typeface="Arial"/>
              <a:buNone/>
              <a:defRPr sz="4400">
                <a:solidFill>
                  <a:srgbClr val="7038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03876"/>
              </a:buClr>
              <a:buSzPts val="2400"/>
              <a:buNone/>
              <a:defRPr sz="2400">
                <a:solidFill>
                  <a:srgbClr val="703876"/>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soi.info/guidelines/assessme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obesitycanada.ca/guidelines/assessme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onlinelibrary.wiley.com/doi/full/10.1111/cob.12489" TargetMode="External"/><Relationship Id="rId3" Type="http://schemas.openxmlformats.org/officeDocument/2006/relationships/hyperlink" Target="https://easo.org/clinical-guidelines/" TargetMode="External"/><Relationship Id="rId7" Type="http://schemas.openxmlformats.org/officeDocument/2006/relationships/hyperlink" Target="https://onlinelibrary.wiley.com/doi/10.1111/obr.12961"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karger.com/ofa/article/13/1/1/240922/OBEDIS-Core-Variables-Project-European-Expert" TargetMode="External"/><Relationship Id="rId5" Type="http://schemas.openxmlformats.org/officeDocument/2006/relationships/hyperlink" Target="https://www.socialstyrelsen.se/globalassets/sharepoint-dokument/artikelkatalog/nationella-riktlinjer/2023-4-8499.pdf" TargetMode="External"/><Relationship Id="rId4" Type="http://schemas.openxmlformats.org/officeDocument/2006/relationships/hyperlink" Target="https://obesitycanada.ca/guidelines/assess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53"/>
          <p:cNvSpPr txBox="1">
            <a:spLocks noGrp="1"/>
          </p:cNvSpPr>
          <p:nvPr>
            <p:ph type="subTitle" idx="1"/>
          </p:nvPr>
        </p:nvSpPr>
        <p:spPr>
          <a:xfrm>
            <a:off x="838200" y="6058925"/>
            <a:ext cx="9144000" cy="7143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US" sz="1200" dirty="0">
                <a:latin typeface="Verdana"/>
                <a:ea typeface="Verdana"/>
                <a:cs typeface="Verdana"/>
                <a:sym typeface="Verdana"/>
              </a:rPr>
              <a:t>Developed by the team at University College Dublin</a:t>
            </a:r>
            <a:endParaRPr dirty="0">
              <a:latin typeface="Verdana"/>
              <a:ea typeface="Verdana"/>
              <a:cs typeface="Verdana"/>
              <a:sym typeface="Verdana"/>
            </a:endParaRPr>
          </a:p>
        </p:txBody>
      </p:sp>
      <p:sp>
        <p:nvSpPr>
          <p:cNvPr id="88" name="Google Shape;88;p53"/>
          <p:cNvSpPr txBox="1">
            <a:spLocks noGrp="1"/>
          </p:cNvSpPr>
          <p:nvPr>
            <p:ph type="title"/>
          </p:nvPr>
        </p:nvSpPr>
        <p:spPr>
          <a:xfrm>
            <a:off x="254000" y="3765550"/>
            <a:ext cx="11697300" cy="88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dirty="0">
                <a:latin typeface="Verdana"/>
                <a:ea typeface="Verdana"/>
                <a:cs typeface="Verdana"/>
                <a:sym typeface="Verdana"/>
              </a:rPr>
              <a:t>Physical assessment with an adult living with obesity</a:t>
            </a:r>
            <a:endParaRPr dirty="0">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t>References</a:t>
            </a:r>
            <a:endParaRPr/>
          </a:p>
        </p:txBody>
      </p:sp>
      <p:sp>
        <p:nvSpPr>
          <p:cNvPr id="154" name="Google Shape;154;p26"/>
          <p:cNvSpPr txBox="1">
            <a:spLocks noGrp="1"/>
          </p:cNvSpPr>
          <p:nvPr>
            <p:ph type="body" idx="1"/>
          </p:nvPr>
        </p:nvSpPr>
        <p:spPr>
          <a:xfrm>
            <a:off x="838200" y="14827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1200"/>
              <a:buFont typeface="Verdana"/>
              <a:buChar char="•"/>
            </a:pPr>
            <a:r>
              <a:rPr lang="en-US" sz="1200" dirty="0">
                <a:latin typeface="Verdana"/>
                <a:ea typeface="Verdana"/>
                <a:cs typeface="Verdana"/>
                <a:sym typeface="Verdana"/>
              </a:rPr>
              <a:t>Alligier M, Barrès R, Blaak EE, Boirie Y, Bouwman J, Brunault P, Campbell K, Clément K, Farooqi IS, Farpour-Lambert NJ, Frühbeck G. OBEDIS core variables project: European expert guidelines on a minimal core set of variables to include in randomized, controlled clinical trials of obesity interventions. Obesity facts. 2020 Jan 16;13(1):1-28.</a:t>
            </a:r>
            <a:endParaRPr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dirty="0">
                <a:latin typeface="Verdana"/>
                <a:ea typeface="Verdana"/>
                <a:cs typeface="Verdana"/>
                <a:sym typeface="Verdana"/>
              </a:rPr>
              <a:t>Duggan D and Kearney C, Hynes M, Manning S, O’Malley E. ASOI Adult Obesity Clinical Practice Guideline adaptation (ASOI version 1, 2022). Chapter adapted from: Rueda-Clausen C, Poddar M, Lear S, Poirier P, Sharma A. Available from: </a:t>
            </a:r>
            <a:r>
              <a:rPr lang="en-US" sz="1200" u="sng" dirty="0">
                <a:solidFill>
                  <a:schemeClr val="hlink"/>
                </a:solidFill>
                <a:latin typeface="Verdana"/>
                <a:ea typeface="Verdana"/>
                <a:cs typeface="Verdana"/>
                <a:sym typeface="Verdana"/>
                <a:hlinkClick r:id="rId3"/>
              </a:rPr>
              <a:t>https://asoi.info/guidelines/assessment/</a:t>
            </a:r>
            <a:r>
              <a:rPr lang="en-US" sz="1200" dirty="0">
                <a:latin typeface="Verdana"/>
                <a:ea typeface="Verdana"/>
                <a:cs typeface="Verdana"/>
                <a:sym typeface="Verdana"/>
              </a:rPr>
              <a:t> [Accessed 01 Mar 2025].</a:t>
            </a:r>
            <a:endParaRPr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dirty="0">
                <a:latin typeface="Verdana"/>
                <a:ea typeface="Verdana"/>
                <a:cs typeface="Verdana"/>
                <a:sym typeface="Verdana"/>
              </a:rPr>
              <a:t>Mackenzie RM, Ells LJ, Simpson SA, Logue J. Core outcome set for behavioural weight management interventions for adults with overweight and obesity: standardised reporting of lifestyle weight management interventions to aid evaluation (STAR-LITE). Obesity reviews. 2020 Feb;21(2):e12961.</a:t>
            </a:r>
            <a:endParaRPr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dirty="0">
                <a:latin typeface="Verdana"/>
                <a:ea typeface="Verdana"/>
                <a:cs typeface="Verdana"/>
                <a:sym typeface="Verdana"/>
              </a:rPr>
              <a:t>Rueda-Clausen CF, Poddar M, Lear SA, Poirier P, Sharma AM. Canadian Adult Obesity Clinical Practice Guidelines: Assessment of People Living with Obesity. Available from: </a:t>
            </a:r>
            <a:r>
              <a:rPr lang="en-US" sz="1200" u="sng" dirty="0">
                <a:solidFill>
                  <a:schemeClr val="hlink"/>
                </a:solidFill>
                <a:latin typeface="Verdana"/>
                <a:ea typeface="Verdana"/>
                <a:cs typeface="Verdana"/>
                <a:sym typeface="Verdana"/>
                <a:hlinkClick r:id="rId4"/>
              </a:rPr>
              <a:t>https://obesitycanada.ca/guidelines/assessment</a:t>
            </a:r>
            <a:r>
              <a:rPr lang="en-US" sz="1200" dirty="0">
                <a:latin typeface="Verdana"/>
                <a:ea typeface="Verdana"/>
                <a:cs typeface="Verdana"/>
                <a:sym typeface="Verdana"/>
              </a:rPr>
              <a:t> [Accessed 03 Mar 2025].</a:t>
            </a:r>
            <a:endParaRPr dirty="0">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1200"/>
              <a:buFont typeface="Verdana"/>
              <a:buChar char="•"/>
            </a:pPr>
            <a:r>
              <a:rPr lang="en-US" sz="1200" dirty="0">
                <a:latin typeface="Verdana"/>
                <a:ea typeface="Verdana"/>
                <a:cs typeface="Verdana"/>
                <a:sym typeface="Verdana"/>
              </a:rPr>
              <a:t>Valli C, Suñol R, Orrego C, Niño de Guzmán E, Strammiello V, Adrion N, Immonen K, Ninov L, Van der Gaag M, Ballester M, Alonso-Coello P. The development of a core outcomes set for self-management interventions for patients living with obesity. Clinical obesity. 2022 Feb;12(1):e12489.</a:t>
            </a:r>
            <a:endParaRPr dirty="0"/>
          </a:p>
          <a:p>
            <a:pPr marL="0" lvl="0" indent="0" algn="l" rtl="0">
              <a:lnSpc>
                <a:spcPct val="90000"/>
              </a:lnSpc>
              <a:spcBef>
                <a:spcPts val="1000"/>
              </a:spcBef>
              <a:spcAft>
                <a:spcPts val="0"/>
              </a:spcAft>
              <a:buSzPts val="1200"/>
              <a:buNone/>
            </a:pPr>
            <a:endParaRPr sz="1200" dirty="0">
              <a:solidFill>
                <a:srgbClr val="703876"/>
              </a:solidFill>
              <a:latin typeface="Verdana"/>
              <a:ea typeface="Verdana"/>
              <a:cs typeface="Verdana"/>
              <a:sym typeface="Verdana"/>
            </a:endParaRPr>
          </a:p>
          <a:p>
            <a:pPr marL="0" lvl="0" indent="0" algn="l" rtl="0">
              <a:lnSpc>
                <a:spcPct val="90000"/>
              </a:lnSpc>
              <a:spcBef>
                <a:spcPts val="1000"/>
              </a:spcBef>
              <a:spcAft>
                <a:spcPts val="0"/>
              </a:spcAft>
              <a:buSzPts val="1200"/>
              <a:buNone/>
            </a:pPr>
            <a:endParaRPr sz="1200" dirty="0">
              <a:solidFill>
                <a:srgbClr val="703876"/>
              </a:solidFill>
              <a:latin typeface="Verdana"/>
              <a:ea typeface="Verdana"/>
              <a:cs typeface="Verdana"/>
              <a:sym typeface="Verdana"/>
            </a:endParaRPr>
          </a:p>
          <a:p>
            <a:pPr marL="0" lvl="0" indent="0" algn="l" rtl="0">
              <a:lnSpc>
                <a:spcPct val="90000"/>
              </a:lnSpc>
              <a:spcBef>
                <a:spcPts val="1000"/>
              </a:spcBef>
              <a:spcAft>
                <a:spcPts val="0"/>
              </a:spcAft>
              <a:buSzPts val="1200"/>
              <a:buNone/>
            </a:pPr>
            <a:r>
              <a:rPr lang="en-US" sz="1200">
                <a:solidFill>
                  <a:srgbClr val="703876"/>
                </a:solidFill>
                <a:latin typeface="Verdana"/>
                <a:ea typeface="Verdana"/>
                <a:cs typeface="Verdana"/>
                <a:sym typeface="Verdana"/>
              </a:rPr>
              <a:t>Acknowledgement: Special thanks to Emer O’ Malley at the Center for Obesity Management at St Columcille's Hospital, </a:t>
            </a:r>
            <a:r>
              <a:rPr lang="en-US" sz="1200" dirty="0" err="1">
                <a:solidFill>
                  <a:srgbClr val="703876"/>
                </a:solidFill>
                <a:latin typeface="Verdana"/>
                <a:ea typeface="Verdana"/>
                <a:cs typeface="Verdana"/>
                <a:sym typeface="Verdana"/>
              </a:rPr>
              <a:t>Loughlinstown</a:t>
            </a:r>
            <a:r>
              <a:rPr lang="en-US" sz="1200" dirty="0">
                <a:solidFill>
                  <a:srgbClr val="703876"/>
                </a:solidFill>
                <a:latin typeface="Verdana"/>
                <a:ea typeface="Verdana"/>
                <a:cs typeface="Verdana"/>
                <a:sym typeface="Verdana"/>
              </a:rPr>
              <a:t>, Dublin, Ireland for sharing her expertise which supported the development of this slide deck. </a:t>
            </a:r>
            <a:endParaRPr sz="1200" dirty="0">
              <a:solidFill>
                <a:srgbClr val="703876"/>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200"/>
              <a:buNone/>
            </a:pPr>
            <a:endParaRPr dirty="0">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6542314" y="212725"/>
            <a:ext cx="4811486" cy="8431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Overview</a:t>
            </a:r>
            <a:endParaRPr>
              <a:latin typeface="Verdana"/>
              <a:ea typeface="Verdana"/>
              <a:cs typeface="Verdana"/>
              <a:sym typeface="Verdana"/>
            </a:endParaRPr>
          </a:p>
        </p:txBody>
      </p:sp>
      <p:sp>
        <p:nvSpPr>
          <p:cNvPr id="94" name="Google Shape;94;p2"/>
          <p:cNvSpPr txBox="1">
            <a:spLocks noGrp="1"/>
          </p:cNvSpPr>
          <p:nvPr>
            <p:ph type="body" idx="1"/>
          </p:nvPr>
        </p:nvSpPr>
        <p:spPr>
          <a:xfrm>
            <a:off x="6542088" y="1349375"/>
            <a:ext cx="4811712" cy="5105400"/>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SzPts val="2000"/>
              <a:buFont typeface="Verdana"/>
              <a:buChar char="•"/>
            </a:pPr>
            <a:r>
              <a:rPr lang="en-US" dirty="0">
                <a:latin typeface="Verdana"/>
                <a:ea typeface="Verdana"/>
                <a:cs typeface="Verdana"/>
                <a:sym typeface="Verdana"/>
              </a:rPr>
              <a:t>Considerations for physical assessment</a:t>
            </a:r>
            <a:endParaRPr sz="2000" dirty="0">
              <a:latin typeface="Verdana"/>
              <a:ea typeface="Verdana"/>
              <a:cs typeface="Verdana"/>
              <a:sym typeface="Verdana"/>
            </a:endParaRPr>
          </a:p>
          <a:p>
            <a:pPr marL="342900" lvl="0" indent="-342900" algn="l" rtl="0">
              <a:lnSpc>
                <a:spcPct val="150000"/>
              </a:lnSpc>
              <a:spcBef>
                <a:spcPts val="0"/>
              </a:spcBef>
              <a:spcAft>
                <a:spcPts val="0"/>
              </a:spcAft>
              <a:buSzPts val="2000"/>
              <a:buFont typeface="Verdana"/>
              <a:buChar char="•"/>
            </a:pPr>
            <a:r>
              <a:rPr lang="en-US" sz="2000" dirty="0">
                <a:latin typeface="Verdana"/>
                <a:ea typeface="Verdana"/>
                <a:cs typeface="Verdana"/>
                <a:sym typeface="Verdana"/>
              </a:rPr>
              <a:t>Anthropometric assessment</a:t>
            </a:r>
            <a:endParaRPr dirty="0">
              <a:latin typeface="Verdana"/>
              <a:ea typeface="Verdana"/>
              <a:cs typeface="Verdana"/>
              <a:sym typeface="Verdana"/>
            </a:endParaRPr>
          </a:p>
          <a:p>
            <a:pPr marL="342900" lvl="0" indent="-342900" algn="l" rtl="0">
              <a:lnSpc>
                <a:spcPct val="150000"/>
              </a:lnSpc>
              <a:spcBef>
                <a:spcPts val="0"/>
              </a:spcBef>
              <a:spcAft>
                <a:spcPts val="0"/>
              </a:spcAft>
              <a:buSzPts val="2000"/>
              <a:buFont typeface="Verdana"/>
              <a:buChar char="•"/>
            </a:pPr>
            <a:r>
              <a:rPr lang="en-US" dirty="0">
                <a:latin typeface="Verdana"/>
                <a:ea typeface="Verdana"/>
                <a:cs typeface="Verdana"/>
                <a:sym typeface="Verdana"/>
              </a:rPr>
              <a:t>Musculoskeletal and physical function assessment </a:t>
            </a:r>
            <a:endParaRPr dirty="0"/>
          </a:p>
          <a:p>
            <a:pPr marL="342900" lvl="0" indent="-342900" algn="l" rtl="0">
              <a:lnSpc>
                <a:spcPct val="150000"/>
              </a:lnSpc>
              <a:spcBef>
                <a:spcPts val="0"/>
              </a:spcBef>
              <a:spcAft>
                <a:spcPts val="0"/>
              </a:spcAft>
              <a:buSzPts val="2000"/>
              <a:buFont typeface="Verdana"/>
              <a:buChar char="•"/>
            </a:pPr>
            <a:r>
              <a:rPr lang="en-US" dirty="0">
                <a:latin typeface="Verdana"/>
                <a:ea typeface="Verdana"/>
                <a:cs typeface="Verdana"/>
                <a:sym typeface="Verdana"/>
              </a:rPr>
              <a:t>Cardiorespiratory fitness and pre-exercise assessment</a:t>
            </a:r>
            <a:endParaRPr dirty="0"/>
          </a:p>
          <a:p>
            <a:pPr marL="342900" lvl="0" indent="-342900" algn="l" rtl="0">
              <a:lnSpc>
                <a:spcPct val="150000"/>
              </a:lnSpc>
              <a:spcBef>
                <a:spcPts val="0"/>
              </a:spcBef>
              <a:spcAft>
                <a:spcPts val="0"/>
              </a:spcAft>
              <a:buSzPts val="2000"/>
              <a:buFont typeface="Verdana"/>
              <a:buChar char="•"/>
            </a:pPr>
            <a:r>
              <a:rPr lang="en-US" dirty="0">
                <a:latin typeface="Verdana"/>
                <a:ea typeface="Verdana"/>
                <a:cs typeface="Verdana"/>
                <a:sym typeface="Verdana"/>
              </a:rPr>
              <a:t>Objective outcome measures</a:t>
            </a:r>
            <a:endParaRPr dirty="0">
              <a:latin typeface="Verdana"/>
              <a:ea typeface="Verdana"/>
              <a:cs typeface="Verdana"/>
              <a:sym typeface="Verdana"/>
            </a:endParaRPr>
          </a:p>
          <a:p>
            <a:pPr marL="342900" lvl="0" indent="-215900" algn="l" rtl="0">
              <a:lnSpc>
                <a:spcPct val="90000"/>
              </a:lnSpc>
              <a:spcBef>
                <a:spcPts val="0"/>
              </a:spcBef>
              <a:spcAft>
                <a:spcPts val="0"/>
              </a:spcAft>
              <a:buSzPts val="2000"/>
              <a:buNone/>
            </a:pPr>
            <a:endParaRPr dirty="0">
              <a:latin typeface="Verdana"/>
              <a:ea typeface="Verdana"/>
              <a:cs typeface="Verdana"/>
              <a:sym typeface="Verdana"/>
            </a:endParaRPr>
          </a:p>
          <a:p>
            <a:pPr marL="228600" lvl="0" indent="-101600" algn="l" rtl="0">
              <a:lnSpc>
                <a:spcPct val="90000"/>
              </a:lnSpc>
              <a:spcBef>
                <a:spcPts val="1000"/>
              </a:spcBef>
              <a:spcAft>
                <a:spcPts val="0"/>
              </a:spcAft>
              <a:buClr>
                <a:schemeClr val="dk1"/>
              </a:buClr>
              <a:buSzPts val="2000"/>
              <a:buNone/>
            </a:pPr>
            <a:endParaRPr dirty="0">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54" descr="A person taking a blood pressure of his patient&#10;&#10;AI-generated content may be incorrect."/>
          <p:cNvPicPr preferRelativeResize="0"/>
          <p:nvPr/>
        </p:nvPicPr>
        <p:blipFill rotWithShape="1">
          <a:blip r:embed="rId3">
            <a:alphaModFix amt="35000"/>
          </a:blip>
          <a:srcRect r="15151"/>
          <a:stretch/>
        </p:blipFill>
        <p:spPr>
          <a:xfrm flipH="1">
            <a:off x="5860027" y="0"/>
            <a:ext cx="6331973" cy="6858000"/>
          </a:xfrm>
          <a:prstGeom prst="homePlate">
            <a:avLst>
              <a:gd name="adj" fmla="val 50000"/>
            </a:avLst>
          </a:prstGeom>
          <a:noFill/>
          <a:ln>
            <a:noFill/>
          </a:ln>
        </p:spPr>
      </p:pic>
      <p:sp>
        <p:nvSpPr>
          <p:cNvPr id="100" name="Google Shape;100;p54"/>
          <p:cNvSpPr txBox="1">
            <a:spLocks noGrp="1"/>
          </p:cNvSpPr>
          <p:nvPr>
            <p:ph type="title"/>
          </p:nvPr>
        </p:nvSpPr>
        <p:spPr>
          <a:xfrm>
            <a:off x="325363" y="7521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Introduction</a:t>
            </a:r>
            <a:endParaRPr>
              <a:latin typeface="Verdana"/>
              <a:ea typeface="Verdana"/>
              <a:cs typeface="Verdana"/>
              <a:sym typeface="Verdana"/>
            </a:endParaRPr>
          </a:p>
        </p:txBody>
      </p:sp>
      <p:sp>
        <p:nvSpPr>
          <p:cNvPr id="101" name="Google Shape;101;p54"/>
          <p:cNvSpPr txBox="1">
            <a:spLocks noGrp="1"/>
          </p:cNvSpPr>
          <p:nvPr>
            <p:ph type="body" idx="1"/>
          </p:nvPr>
        </p:nvSpPr>
        <p:spPr>
          <a:xfrm>
            <a:off x="325363" y="1475989"/>
            <a:ext cx="5977466" cy="581554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1400"/>
              <a:buFont typeface="Verdana"/>
              <a:buChar char="•"/>
            </a:pPr>
            <a:r>
              <a:rPr lang="en-US" sz="2000">
                <a:latin typeface="Verdana"/>
                <a:ea typeface="Verdana"/>
                <a:cs typeface="Verdana"/>
                <a:sym typeface="Verdana"/>
              </a:rPr>
              <a:t>The components of the assessment will depend upon a number of factors (i.e. age, findings from subjective assessment, role of physiotherapist in person’s care, patient preference, cultural/ethnic considerations, etc.)</a:t>
            </a:r>
            <a:endParaRPr/>
          </a:p>
          <a:p>
            <a:pPr marL="0" lvl="0" indent="0" algn="l" rtl="0">
              <a:lnSpc>
                <a:spcPct val="90000"/>
              </a:lnSpc>
              <a:spcBef>
                <a:spcPts val="1000"/>
              </a:spcBef>
              <a:spcAft>
                <a:spcPts val="0"/>
              </a:spcAft>
              <a:buSzPts val="1400"/>
              <a:buNone/>
            </a:pPr>
            <a:r>
              <a:rPr lang="en-US" sz="2000">
                <a:latin typeface="Verdana"/>
                <a:ea typeface="Verdana"/>
                <a:cs typeface="Verdana"/>
                <a:sym typeface="Verdana"/>
              </a:rPr>
              <a:t> </a:t>
            </a:r>
            <a:endParaRPr/>
          </a:p>
          <a:p>
            <a:pPr marL="0" lvl="0" indent="0" algn="l" rtl="0">
              <a:lnSpc>
                <a:spcPct val="90000"/>
              </a:lnSpc>
              <a:spcBef>
                <a:spcPts val="1000"/>
              </a:spcBef>
              <a:spcAft>
                <a:spcPts val="0"/>
              </a:spcAft>
              <a:buSzPts val="1400"/>
              <a:buNone/>
            </a:pPr>
            <a:endParaRPr sz="2000">
              <a:latin typeface="Verdana"/>
              <a:ea typeface="Verdana"/>
              <a:cs typeface="Verdana"/>
              <a:sym typeface="Verdana"/>
            </a:endParaRPr>
          </a:p>
          <a:p>
            <a:pPr marL="228600" lvl="0" indent="-228600" algn="l" rtl="0">
              <a:lnSpc>
                <a:spcPct val="90000"/>
              </a:lnSpc>
              <a:spcBef>
                <a:spcPts val="1000"/>
              </a:spcBef>
              <a:spcAft>
                <a:spcPts val="0"/>
              </a:spcAft>
              <a:buSzPts val="1400"/>
              <a:buFont typeface="Verdana"/>
              <a:buChar char="•"/>
            </a:pPr>
            <a:r>
              <a:rPr lang="en-US" sz="2000">
                <a:latin typeface="Verdana"/>
                <a:ea typeface="Verdana"/>
                <a:cs typeface="Verdana"/>
                <a:sym typeface="Verdana"/>
              </a:rPr>
              <a:t>Clinical judgement is a core pillar of evidence-based assessment</a:t>
            </a:r>
            <a:endParaRPr/>
          </a:p>
          <a:p>
            <a:pPr marL="228600" lvl="0" indent="-101600" algn="l" rtl="0">
              <a:lnSpc>
                <a:spcPct val="90000"/>
              </a:lnSpc>
              <a:spcBef>
                <a:spcPts val="1000"/>
              </a:spcBef>
              <a:spcAft>
                <a:spcPts val="0"/>
              </a:spcAft>
              <a:buSzPts val="2000"/>
              <a:buFont typeface="Verdana"/>
              <a:buNone/>
            </a:pPr>
            <a:endParaRPr sz="2000">
              <a:latin typeface="Verdana"/>
              <a:ea typeface="Verdana"/>
              <a:cs typeface="Verdana"/>
              <a:sym typeface="Verdana"/>
            </a:endParaRPr>
          </a:p>
        </p:txBody>
      </p:sp>
      <p:sp>
        <p:nvSpPr>
          <p:cNvPr id="102" name="Google Shape;102;p54"/>
          <p:cNvSpPr txBox="1"/>
          <p:nvPr/>
        </p:nvSpPr>
        <p:spPr>
          <a:xfrm>
            <a:off x="10157030"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Source: World Obesity Image Bank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a:alphaModFix amt="35000"/>
          </a:blip>
          <a:srcRect l="6026" t="1571" r="269" b="-1570"/>
          <a:stretch/>
        </p:blipFill>
        <p:spPr>
          <a:xfrm>
            <a:off x="-1" y="0"/>
            <a:ext cx="4657725" cy="6953250"/>
          </a:xfrm>
          <a:prstGeom prst="flowChartDelay">
            <a:avLst/>
          </a:prstGeom>
          <a:noFill/>
          <a:ln>
            <a:noFill/>
          </a:ln>
        </p:spPr>
      </p:pic>
      <p:sp>
        <p:nvSpPr>
          <p:cNvPr id="108" name="Google Shape;10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t>Considerations for physical assessment</a:t>
            </a:r>
            <a:endParaRPr/>
          </a:p>
        </p:txBody>
      </p:sp>
      <p:sp>
        <p:nvSpPr>
          <p:cNvPr id="109" name="Google Shape;109;p20"/>
          <p:cNvSpPr txBox="1">
            <a:spLocks noGrp="1"/>
          </p:cNvSpPr>
          <p:nvPr>
            <p:ph type="body" idx="1"/>
          </p:nvPr>
        </p:nvSpPr>
        <p:spPr>
          <a:xfrm>
            <a:off x="4871882" y="1990953"/>
            <a:ext cx="710626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Verdana"/>
              <a:buChar char="•"/>
            </a:pPr>
            <a:r>
              <a:rPr lang="en-US" sz="2000">
                <a:latin typeface="Verdana"/>
                <a:ea typeface="Verdana"/>
                <a:cs typeface="Verdana"/>
                <a:sym typeface="Verdana"/>
              </a:rPr>
              <a:t>Prior to commencing the physical assessments, please consider the following factors:</a:t>
            </a:r>
            <a:endParaRPr/>
          </a:p>
          <a:p>
            <a:pPr marL="0" lvl="0" indent="0" algn="l" rtl="0">
              <a:lnSpc>
                <a:spcPct val="90000"/>
              </a:lnSpc>
              <a:spcBef>
                <a:spcPts val="0"/>
              </a:spcBef>
              <a:spcAft>
                <a:spcPts val="0"/>
              </a:spcAft>
              <a:buClr>
                <a:schemeClr val="dk1"/>
              </a:buClr>
              <a:buSzPts val="2000"/>
              <a:buNone/>
            </a:pPr>
            <a:endParaRPr sz="2000">
              <a:latin typeface="Verdana"/>
              <a:ea typeface="Verdana"/>
              <a:cs typeface="Verdana"/>
              <a:sym typeface="Verdana"/>
            </a:endParaRPr>
          </a:p>
          <a:p>
            <a:pPr marL="685800" lvl="1" indent="-228600" algn="l" rtl="0">
              <a:lnSpc>
                <a:spcPct val="90000"/>
              </a:lnSpc>
              <a:spcBef>
                <a:spcPts val="500"/>
              </a:spcBef>
              <a:spcAft>
                <a:spcPts val="0"/>
              </a:spcAft>
              <a:buSzPts val="1600"/>
              <a:buFont typeface="Verdana"/>
              <a:buChar char="•"/>
            </a:pPr>
            <a:r>
              <a:rPr lang="en-US" sz="1600">
                <a:latin typeface="Verdana"/>
                <a:ea typeface="Verdana"/>
                <a:cs typeface="Verdana"/>
                <a:sym typeface="Verdana"/>
              </a:rPr>
              <a:t>Appropriately sized equipment </a:t>
            </a:r>
            <a:endParaRPr/>
          </a:p>
          <a:p>
            <a:pPr marL="685800" lvl="1" indent="-228600" algn="l" rtl="0">
              <a:lnSpc>
                <a:spcPct val="90000"/>
              </a:lnSpc>
              <a:spcBef>
                <a:spcPts val="500"/>
              </a:spcBef>
              <a:spcAft>
                <a:spcPts val="0"/>
              </a:spcAft>
              <a:buSzPts val="1600"/>
              <a:buFont typeface="Verdana"/>
              <a:buChar char="•"/>
            </a:pPr>
            <a:r>
              <a:rPr lang="en-US" sz="1600">
                <a:latin typeface="Verdana"/>
                <a:ea typeface="Verdana"/>
                <a:cs typeface="Verdana"/>
                <a:sym typeface="Verdana"/>
              </a:rPr>
              <a:t>Privacy for the assessment</a:t>
            </a:r>
            <a:endParaRPr>
              <a:latin typeface="Verdana"/>
              <a:ea typeface="Verdana"/>
              <a:cs typeface="Verdana"/>
              <a:sym typeface="Verdana"/>
            </a:endParaRPr>
          </a:p>
          <a:p>
            <a:pPr marL="685800" lvl="1" indent="-228600" algn="l" rtl="0">
              <a:lnSpc>
                <a:spcPct val="90000"/>
              </a:lnSpc>
              <a:spcBef>
                <a:spcPts val="500"/>
              </a:spcBef>
              <a:spcAft>
                <a:spcPts val="0"/>
              </a:spcAft>
              <a:buClr>
                <a:schemeClr val="dk1"/>
              </a:buClr>
              <a:buSzPts val="1600"/>
              <a:buFont typeface="Verdana"/>
              <a:buChar char="•"/>
            </a:pPr>
            <a:r>
              <a:rPr lang="en-US" sz="1600">
                <a:latin typeface="Verdana"/>
                <a:ea typeface="Verdana"/>
                <a:cs typeface="Verdana"/>
                <a:sym typeface="Verdana"/>
              </a:rPr>
              <a:t>Appropriate environment</a:t>
            </a:r>
            <a:endParaRPr/>
          </a:p>
          <a:p>
            <a:pPr marL="685800" lvl="1" indent="-228600" algn="l" rtl="0">
              <a:lnSpc>
                <a:spcPct val="90000"/>
              </a:lnSpc>
              <a:spcBef>
                <a:spcPts val="500"/>
              </a:spcBef>
              <a:spcAft>
                <a:spcPts val="0"/>
              </a:spcAft>
              <a:buSzPts val="1600"/>
              <a:buFont typeface="Verdana"/>
              <a:buChar char="•"/>
            </a:pPr>
            <a:r>
              <a:rPr lang="en-US" sz="1600">
                <a:latin typeface="Verdana"/>
                <a:ea typeface="Verdana"/>
                <a:cs typeface="Verdana"/>
                <a:sym typeface="Verdana"/>
              </a:rPr>
              <a:t>Safety for sub-maximal or maximal* exercise testing</a:t>
            </a:r>
            <a:endParaRPr/>
          </a:p>
          <a:p>
            <a:pPr marL="0" lvl="0" indent="0" algn="l" rtl="0">
              <a:lnSpc>
                <a:spcPct val="90000"/>
              </a:lnSpc>
              <a:spcBef>
                <a:spcPts val="500"/>
              </a:spcBef>
              <a:spcAft>
                <a:spcPts val="0"/>
              </a:spcAft>
              <a:buSzPts val="1600"/>
              <a:buNone/>
            </a:pPr>
            <a:endParaRPr sz="2000">
              <a:latin typeface="Verdana"/>
              <a:ea typeface="Verdana"/>
              <a:cs typeface="Verdana"/>
              <a:sym typeface="Verdana"/>
            </a:endParaRPr>
          </a:p>
          <a:p>
            <a:pPr marL="0" lvl="0" indent="0" algn="l" rtl="0">
              <a:lnSpc>
                <a:spcPct val="90000"/>
              </a:lnSpc>
              <a:spcBef>
                <a:spcPts val="500"/>
              </a:spcBef>
              <a:spcAft>
                <a:spcPts val="0"/>
              </a:spcAft>
              <a:buSzPts val="1600"/>
              <a:buNone/>
            </a:pPr>
            <a:endParaRPr sz="1400">
              <a:latin typeface="Verdana"/>
              <a:ea typeface="Verdana"/>
              <a:cs typeface="Verdana"/>
              <a:sym typeface="Verdana"/>
            </a:endParaRPr>
          </a:p>
          <a:p>
            <a:pPr marL="0" lvl="0" indent="0" algn="l" rtl="0">
              <a:lnSpc>
                <a:spcPct val="90000"/>
              </a:lnSpc>
              <a:spcBef>
                <a:spcPts val="500"/>
              </a:spcBef>
              <a:spcAft>
                <a:spcPts val="0"/>
              </a:spcAft>
              <a:buSzPts val="1600"/>
              <a:buNone/>
            </a:pPr>
            <a:r>
              <a:rPr lang="en-US" sz="1400">
                <a:latin typeface="Verdana"/>
                <a:ea typeface="Verdana"/>
                <a:cs typeface="Verdana"/>
                <a:sym typeface="Verdana"/>
              </a:rPr>
              <a:t>*Note: maximal testing likely not appropriate or feasible in most clinical settings</a:t>
            </a:r>
            <a:endParaRPr/>
          </a:p>
        </p:txBody>
      </p:sp>
      <p:sp>
        <p:nvSpPr>
          <p:cNvPr id="110" name="Google Shape;110;p20"/>
          <p:cNvSpPr txBox="1"/>
          <p:nvPr/>
        </p:nvSpPr>
        <p:spPr>
          <a:xfrm>
            <a:off x="147176" y="6642556"/>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Verdana"/>
                <a:ea typeface="Verdana"/>
                <a:cs typeface="Verdana"/>
                <a:sym typeface="Verdana"/>
              </a:rPr>
              <a:t>Source: ECPO Image Bank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3">
            <a:alphaModFix amt="35000"/>
          </a:blip>
          <a:srcRect l="36551" r="14302"/>
          <a:stretch/>
        </p:blipFill>
        <p:spPr>
          <a:xfrm flipH="1">
            <a:off x="7452852" y="0"/>
            <a:ext cx="4739148" cy="6858000"/>
          </a:xfrm>
          <a:prstGeom prst="flowChartDelay">
            <a:avLst/>
          </a:prstGeom>
          <a:noFill/>
          <a:ln>
            <a:noFill/>
          </a:ln>
        </p:spPr>
      </p:pic>
      <p:sp>
        <p:nvSpPr>
          <p:cNvPr id="116" name="Google Shape;1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t>Anthropometric assessment </a:t>
            </a:r>
            <a:endParaRPr/>
          </a:p>
        </p:txBody>
      </p:sp>
      <p:sp>
        <p:nvSpPr>
          <p:cNvPr id="117" name="Google Shape;117;p18"/>
          <p:cNvSpPr txBox="1">
            <a:spLocks noGrp="1"/>
          </p:cNvSpPr>
          <p:nvPr>
            <p:ph type="body" idx="1"/>
          </p:nvPr>
        </p:nvSpPr>
        <p:spPr>
          <a:xfrm>
            <a:off x="838200" y="1690688"/>
            <a:ext cx="6545826" cy="46672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SzPts val="1600"/>
              <a:buFont typeface="Verdana"/>
              <a:buChar char="•"/>
            </a:pPr>
            <a:r>
              <a:rPr lang="en-US" sz="1600" dirty="0">
                <a:latin typeface="Verdana"/>
                <a:ea typeface="Verdana"/>
                <a:cs typeface="Verdana"/>
                <a:sym typeface="Verdana"/>
              </a:rPr>
              <a:t>Body </a:t>
            </a:r>
            <a:r>
              <a:rPr lang="en-US" sz="1600" dirty="0">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weight</a:t>
            </a:r>
            <a:r>
              <a:rPr lang="en-US" sz="1600" dirty="0">
                <a:latin typeface="Verdana"/>
                <a:ea typeface="Verdana"/>
                <a:cs typeface="Verdana"/>
                <a:sym typeface="Verdana"/>
              </a:rPr>
              <a:t> </a:t>
            </a:r>
            <a:endParaRPr sz="1600" dirty="0">
              <a:latin typeface="Verdana"/>
              <a:ea typeface="Verdana"/>
              <a:cs typeface="Verdana"/>
              <a:sym typeface="Verdana"/>
            </a:endParaRPr>
          </a:p>
          <a:p>
            <a:pPr marL="228600" lvl="0" indent="-228600" algn="l" rtl="0">
              <a:lnSpc>
                <a:spcPct val="90000"/>
              </a:lnSpc>
              <a:spcBef>
                <a:spcPts val="1000"/>
              </a:spcBef>
              <a:spcAft>
                <a:spcPts val="0"/>
              </a:spcAft>
              <a:buSzPts val="1600"/>
              <a:buFont typeface="Verdana"/>
              <a:buChar char="•"/>
            </a:pPr>
            <a:r>
              <a:rPr lang="en-US" sz="1600" dirty="0">
                <a:latin typeface="Verdana"/>
                <a:ea typeface="Verdana"/>
                <a:cs typeface="Verdana"/>
                <a:sym typeface="Verdana"/>
              </a:rPr>
              <a:t>Height</a:t>
            </a:r>
            <a:endParaRPr sz="1600" dirty="0">
              <a:latin typeface="Verdana"/>
              <a:ea typeface="Verdana"/>
              <a:cs typeface="Verdana"/>
              <a:sym typeface="Verdana"/>
            </a:endParaRPr>
          </a:p>
          <a:p>
            <a:pPr marL="228600" lvl="0" indent="-228600" algn="l" rtl="0">
              <a:lnSpc>
                <a:spcPct val="90000"/>
              </a:lnSpc>
              <a:spcBef>
                <a:spcPts val="1000"/>
              </a:spcBef>
              <a:spcAft>
                <a:spcPts val="0"/>
              </a:spcAft>
              <a:buSzPts val="1600"/>
              <a:buFont typeface="Verdana"/>
              <a:buChar char="•"/>
            </a:pPr>
            <a:r>
              <a:rPr lang="en-US" sz="1600" dirty="0">
                <a:latin typeface="Verdana"/>
                <a:ea typeface="Verdana"/>
                <a:cs typeface="Verdana"/>
                <a:sym typeface="Verdana"/>
              </a:rPr>
              <a:t>Body Mass Index (BMI)</a:t>
            </a:r>
            <a:endParaRPr sz="1600" dirty="0">
              <a:latin typeface="Verdana"/>
              <a:ea typeface="Verdana"/>
              <a:cs typeface="Verdana"/>
              <a:sym typeface="Verdana"/>
            </a:endParaRPr>
          </a:p>
          <a:p>
            <a:pPr marL="228600" lvl="0" indent="-228600" algn="l" rtl="0">
              <a:lnSpc>
                <a:spcPct val="90000"/>
              </a:lnSpc>
              <a:spcBef>
                <a:spcPts val="1000"/>
              </a:spcBef>
              <a:spcAft>
                <a:spcPts val="0"/>
              </a:spcAft>
              <a:buSzPts val="1600"/>
              <a:buFont typeface="Verdana"/>
              <a:buChar char="•"/>
            </a:pPr>
            <a:r>
              <a:rPr lang="en-US" sz="1600" dirty="0">
                <a:latin typeface="Verdana"/>
                <a:ea typeface="Verdana"/>
                <a:cs typeface="Verdana"/>
                <a:sym typeface="Verdana"/>
              </a:rPr>
              <a:t>Waist circumference </a:t>
            </a:r>
            <a:endParaRPr dirty="0"/>
          </a:p>
          <a:p>
            <a:pPr marL="228600" lvl="0" indent="-228600" algn="l" rtl="0">
              <a:lnSpc>
                <a:spcPct val="90000"/>
              </a:lnSpc>
              <a:spcBef>
                <a:spcPts val="1000"/>
              </a:spcBef>
              <a:spcAft>
                <a:spcPts val="0"/>
              </a:spcAft>
              <a:buSzPts val="1600"/>
              <a:buFont typeface="Verdana"/>
              <a:buChar char="•"/>
            </a:pPr>
            <a:r>
              <a:rPr lang="en-US" sz="1600" dirty="0">
                <a:latin typeface="Verdana"/>
                <a:ea typeface="Verdana"/>
                <a:cs typeface="Verdana"/>
                <a:sym typeface="Verdana"/>
              </a:rPr>
              <a:t>Waist to height ratio</a:t>
            </a:r>
            <a:endParaRPr sz="1600" dirty="0">
              <a:latin typeface="Verdana"/>
              <a:ea typeface="Verdana"/>
              <a:cs typeface="Verdana"/>
              <a:sym typeface="Verdana"/>
            </a:endParaRPr>
          </a:p>
          <a:p>
            <a:pPr marL="228600" lvl="0" indent="-228600" algn="l" rtl="0">
              <a:lnSpc>
                <a:spcPct val="90000"/>
              </a:lnSpc>
              <a:spcBef>
                <a:spcPts val="1000"/>
              </a:spcBef>
              <a:spcAft>
                <a:spcPts val="0"/>
              </a:spcAft>
              <a:buSzPts val="1600"/>
              <a:buFont typeface="Verdana"/>
              <a:buChar char="•"/>
            </a:pPr>
            <a:r>
              <a:rPr lang="en-US" sz="1600" dirty="0">
                <a:latin typeface="Verdana"/>
                <a:ea typeface="Verdana"/>
                <a:cs typeface="Verdana"/>
                <a:sym typeface="Verdana"/>
              </a:rPr>
              <a:t>Body composition analysis (DXA, Bioelectrical impedance) </a:t>
            </a:r>
            <a:endParaRPr sz="1600" dirty="0">
              <a:latin typeface="Verdana"/>
              <a:ea typeface="Verdana"/>
              <a:cs typeface="Verdana"/>
              <a:sym typeface="Verdana"/>
            </a:endParaRPr>
          </a:p>
          <a:p>
            <a:pPr marL="0" lvl="0" indent="0" algn="l" rtl="0">
              <a:lnSpc>
                <a:spcPct val="90000"/>
              </a:lnSpc>
              <a:spcBef>
                <a:spcPts val="1000"/>
              </a:spcBef>
              <a:spcAft>
                <a:spcPts val="0"/>
              </a:spcAft>
              <a:buSzPts val="2400"/>
              <a:buNone/>
            </a:pPr>
            <a:endParaRPr sz="1600" dirty="0">
              <a:latin typeface="Verdana"/>
              <a:ea typeface="Verdana"/>
              <a:cs typeface="Verdana"/>
              <a:sym typeface="Verdana"/>
            </a:endParaRPr>
          </a:p>
          <a:p>
            <a:pPr marL="0" lvl="0" indent="0" algn="l" rtl="0">
              <a:lnSpc>
                <a:spcPct val="90000"/>
              </a:lnSpc>
              <a:spcBef>
                <a:spcPts val="1000"/>
              </a:spcBef>
              <a:spcAft>
                <a:spcPts val="0"/>
              </a:spcAft>
              <a:buSzPts val="2400"/>
              <a:buNone/>
            </a:pPr>
            <a:r>
              <a:rPr lang="en-US" sz="1600" dirty="0">
                <a:latin typeface="Verdana"/>
                <a:ea typeface="Verdana"/>
                <a:cs typeface="Verdana"/>
                <a:sym typeface="Verdana"/>
              </a:rPr>
              <a:t>* Physiotherapists may also measure ankle </a:t>
            </a:r>
            <a:r>
              <a:rPr lang="en-US" sz="1600" dirty="0">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circumference</a:t>
            </a:r>
            <a:r>
              <a:rPr lang="en-US" sz="1600" dirty="0">
                <a:latin typeface="Verdana"/>
                <a:ea typeface="Verdana"/>
                <a:cs typeface="Verdana"/>
                <a:sym typeface="Verdana"/>
              </a:rPr>
              <a:t> or neck circumference if relevant to their client.</a:t>
            </a:r>
            <a:endParaRPr dirty="0"/>
          </a:p>
          <a:p>
            <a:pPr marL="0" lvl="0" indent="0" algn="l" rtl="0">
              <a:lnSpc>
                <a:spcPct val="90000"/>
              </a:lnSpc>
              <a:spcBef>
                <a:spcPts val="1000"/>
              </a:spcBef>
              <a:spcAft>
                <a:spcPts val="0"/>
              </a:spcAft>
              <a:buSzPts val="2400"/>
              <a:buNone/>
            </a:pPr>
            <a:r>
              <a:rPr lang="en-US" sz="1600" dirty="0">
                <a:latin typeface="Verdana"/>
                <a:ea typeface="Verdana"/>
                <a:cs typeface="Verdana"/>
                <a:sym typeface="Verdana"/>
              </a:rPr>
              <a:t>For measures such as waist circumference, consider if appropriate for patient (i.e., if they are comfortable with physical touch).</a:t>
            </a:r>
            <a:endParaRPr sz="1600" dirty="0">
              <a:latin typeface="Verdana"/>
              <a:ea typeface="Verdana"/>
              <a:cs typeface="Verdana"/>
              <a:sym typeface="Verdana"/>
            </a:endParaRPr>
          </a:p>
        </p:txBody>
      </p:sp>
      <p:sp>
        <p:nvSpPr>
          <p:cNvPr id="118" name="Google Shape;118;p18"/>
          <p:cNvSpPr txBox="1"/>
          <p:nvPr/>
        </p:nvSpPr>
        <p:spPr>
          <a:xfrm>
            <a:off x="10328480" y="6602303"/>
            <a:ext cx="3106993"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World Obesity Image Bank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507900" y="365000"/>
            <a:ext cx="10845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latin typeface="Verdana"/>
                <a:ea typeface="Verdana"/>
                <a:cs typeface="Verdana"/>
                <a:sym typeface="Verdana"/>
              </a:rPr>
              <a:t>Physical function and musculoskeletal </a:t>
            </a:r>
            <a:r>
              <a:rPr lang="en-US">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assessment</a:t>
            </a:r>
            <a:endParaRPr>
              <a:latin typeface="Verdana"/>
              <a:ea typeface="Verdana"/>
              <a:cs typeface="Verdana"/>
              <a:sym typeface="Verdana"/>
            </a:endParaRPr>
          </a:p>
        </p:txBody>
      </p:sp>
      <p:sp>
        <p:nvSpPr>
          <p:cNvPr id="124" name="Google Shape;124;p19"/>
          <p:cNvSpPr txBox="1">
            <a:spLocks noGrp="1"/>
          </p:cNvSpPr>
          <p:nvPr>
            <p:ph type="body" idx="1"/>
          </p:nvPr>
        </p:nvSpPr>
        <p:spPr>
          <a:xfrm>
            <a:off x="507900" y="1825750"/>
            <a:ext cx="10845900" cy="46672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Visual inspection* of posture, gait, muscle bulk, limb appearance, movement patterns, etc. </a:t>
            </a:r>
            <a:endParaRPr dirty="0"/>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Joint specific testing as appropriate (i.e., range of motion, manual muscle strength, etc.)</a:t>
            </a:r>
            <a:endParaRPr sz="1500" dirty="0">
              <a:latin typeface="Verdana"/>
              <a:ea typeface="Verdana"/>
              <a:cs typeface="Verdana"/>
              <a:sym typeface="Verdana"/>
            </a:endParaRPr>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Mobility and ergonomics (including assessment for mobility aids, equipment)</a:t>
            </a:r>
            <a:endParaRPr sz="1500" dirty="0">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Strength/ endurance testing (i.e., grip-strength, 5 times sit to stand)</a:t>
            </a:r>
            <a:endParaRPr sz="1500" dirty="0">
              <a:latin typeface="Verdana"/>
              <a:ea typeface="Verdana"/>
              <a:cs typeface="Verdana"/>
              <a:sym typeface="Verdana"/>
            </a:endParaRPr>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Balance and/or coordination (i.e., tandem stance) </a:t>
            </a:r>
            <a:endParaRPr sz="1500" dirty="0">
              <a:latin typeface="Verdana"/>
              <a:ea typeface="Verdana"/>
              <a:cs typeface="Verdana"/>
              <a:sym typeface="Verdana"/>
            </a:endParaRPr>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Falls-risk assessment (including timed-up and go)</a:t>
            </a:r>
            <a:endParaRPr sz="1500" dirty="0">
              <a:latin typeface="Verdana"/>
              <a:ea typeface="Verdana"/>
              <a:cs typeface="Verdana"/>
              <a:sym typeface="Verdana"/>
            </a:endParaRPr>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Flexibility</a:t>
            </a:r>
            <a:endParaRPr sz="1500" dirty="0">
              <a:latin typeface="Verdana"/>
              <a:ea typeface="Verdana"/>
              <a:cs typeface="Verdana"/>
              <a:sym typeface="Verdana"/>
            </a:endParaRPr>
          </a:p>
          <a:p>
            <a:pPr marL="228600" lvl="0" indent="-228600" algn="l" rtl="0">
              <a:lnSpc>
                <a:spcPct val="100000"/>
              </a:lnSpc>
              <a:spcBef>
                <a:spcPts val="1000"/>
              </a:spcBef>
              <a:spcAft>
                <a:spcPts val="0"/>
              </a:spcAft>
              <a:buSzPts val="1500"/>
              <a:buFont typeface="Verdana"/>
              <a:buChar char="•"/>
            </a:pPr>
            <a:r>
              <a:rPr lang="en-US" sz="1500" dirty="0">
                <a:latin typeface="Verdana"/>
                <a:ea typeface="Verdana"/>
                <a:cs typeface="Verdana"/>
                <a:sym typeface="Verdana"/>
              </a:rPr>
              <a:t>Ability to perform tasks related to ADLs, work and exercise</a:t>
            </a:r>
            <a:endParaRPr sz="1500" dirty="0">
              <a:solidFill>
                <a:srgbClr val="FF0000"/>
              </a:solidFill>
              <a:latin typeface="Verdana"/>
              <a:ea typeface="Verdana"/>
              <a:cs typeface="Verdana"/>
              <a:sym typeface="Verdana"/>
            </a:endParaRPr>
          </a:p>
          <a:p>
            <a:pPr marL="0" lvl="0" indent="0" algn="l" rtl="0">
              <a:lnSpc>
                <a:spcPct val="100000"/>
              </a:lnSpc>
              <a:spcBef>
                <a:spcPts val="1000"/>
              </a:spcBef>
              <a:spcAft>
                <a:spcPts val="0"/>
              </a:spcAft>
              <a:buSzPts val="1295"/>
              <a:buNone/>
            </a:pPr>
            <a:endParaRPr sz="1500" dirty="0">
              <a:solidFill>
                <a:srgbClr val="FF0000"/>
              </a:solidFill>
              <a:latin typeface="Verdana"/>
              <a:ea typeface="Verdana"/>
              <a:cs typeface="Verdana"/>
              <a:sym typeface="Verdana"/>
            </a:endParaRPr>
          </a:p>
          <a:p>
            <a:pPr marL="0" lvl="0" indent="0" algn="l" rtl="0">
              <a:lnSpc>
                <a:spcPct val="100000"/>
              </a:lnSpc>
              <a:spcBef>
                <a:spcPts val="1000"/>
              </a:spcBef>
              <a:spcAft>
                <a:spcPts val="0"/>
              </a:spcAft>
              <a:buSzPts val="1295"/>
              <a:buNone/>
            </a:pPr>
            <a:r>
              <a:rPr lang="en-US" sz="1500" dirty="0">
                <a:latin typeface="Verdana"/>
                <a:ea typeface="Verdana"/>
                <a:cs typeface="Verdana"/>
                <a:sym typeface="Verdana"/>
              </a:rPr>
              <a:t>*Assessment of skin condition including screening for presence of cellulitis may also be relevant for onward referral for nursing/medical ax</a:t>
            </a:r>
            <a:endParaRPr sz="1500" dirty="0">
              <a:latin typeface="Verdana"/>
              <a:ea typeface="Verdana"/>
              <a:cs typeface="Verdana"/>
              <a:sym typeface="Verdana"/>
            </a:endParaRPr>
          </a:p>
          <a:p>
            <a:pPr marL="1143000" lvl="2" indent="-139700" algn="l" rtl="0">
              <a:lnSpc>
                <a:spcPct val="70000"/>
              </a:lnSpc>
              <a:spcBef>
                <a:spcPts val="500"/>
              </a:spcBef>
              <a:spcAft>
                <a:spcPts val="0"/>
              </a:spcAft>
              <a:buClr>
                <a:schemeClr val="dk1"/>
              </a:buClr>
              <a:buSzPts val="1295"/>
              <a:buNone/>
            </a:pPr>
            <a:endParaRPr sz="1500" dirty="0">
              <a:latin typeface="Verdana"/>
              <a:ea typeface="Verdana"/>
              <a:cs typeface="Verdana"/>
              <a:sym typeface="Verdana"/>
            </a:endParaRPr>
          </a:p>
          <a:p>
            <a:pPr marL="914400" lvl="2" indent="0" algn="l" rtl="0">
              <a:lnSpc>
                <a:spcPct val="70000"/>
              </a:lnSpc>
              <a:spcBef>
                <a:spcPts val="500"/>
              </a:spcBef>
              <a:spcAft>
                <a:spcPts val="0"/>
              </a:spcAft>
              <a:buClr>
                <a:schemeClr val="dk1"/>
              </a:buClr>
              <a:buSzPts val="1295"/>
              <a:buNone/>
            </a:pPr>
            <a:endParaRPr sz="1500" dirty="0">
              <a:latin typeface="Verdana"/>
              <a:ea typeface="Verdana"/>
              <a:cs typeface="Verdana"/>
              <a:sym typeface="Verdana"/>
            </a:endParaRPr>
          </a:p>
          <a:p>
            <a:pPr marL="685800" lvl="1" indent="-127000" algn="l" rtl="0">
              <a:lnSpc>
                <a:spcPct val="70000"/>
              </a:lnSpc>
              <a:spcBef>
                <a:spcPts val="500"/>
              </a:spcBef>
              <a:spcAft>
                <a:spcPts val="0"/>
              </a:spcAft>
              <a:buClr>
                <a:schemeClr val="dk1"/>
              </a:buClr>
              <a:buSzPts val="1480"/>
              <a:buNone/>
            </a:pPr>
            <a:endParaRPr sz="1500" dirty="0">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5" descr="A person using a stethoscope to check the heart of a person&#10;&#10;AI-generated content may be incorrect."/>
          <p:cNvPicPr preferRelativeResize="0"/>
          <p:nvPr/>
        </p:nvPicPr>
        <p:blipFill rotWithShape="1">
          <a:blip r:embed="rId3">
            <a:alphaModFix amt="35000"/>
          </a:blip>
          <a:srcRect l="5523" r="4679"/>
          <a:stretch/>
        </p:blipFill>
        <p:spPr>
          <a:xfrm flipH="1">
            <a:off x="4808095" y="0"/>
            <a:ext cx="7383900" cy="6858000"/>
          </a:xfrm>
          <a:prstGeom prst="homePlate">
            <a:avLst>
              <a:gd name="adj" fmla="val 50000"/>
            </a:avLst>
          </a:prstGeom>
          <a:noFill/>
          <a:ln>
            <a:noFill/>
          </a:ln>
        </p:spPr>
      </p:pic>
      <p:sp>
        <p:nvSpPr>
          <p:cNvPr id="130" name="Google Shape;130;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Cardiorespiratory</a:t>
            </a:r>
            <a:r>
              <a:rPr lang="en-US">
                <a:latin typeface="Verdana"/>
                <a:ea typeface="Verdana"/>
                <a:cs typeface="Verdana"/>
                <a:sym typeface="Verdana"/>
              </a:rPr>
              <a:t> fitness and pre-exercise screening </a:t>
            </a:r>
            <a:endParaRPr>
              <a:latin typeface="Verdana"/>
              <a:ea typeface="Verdana"/>
              <a:cs typeface="Verdana"/>
              <a:sym typeface="Verdana"/>
            </a:endParaRPr>
          </a:p>
        </p:txBody>
      </p:sp>
      <p:sp>
        <p:nvSpPr>
          <p:cNvPr id="131" name="Google Shape;131;p55"/>
          <p:cNvSpPr txBox="1">
            <a:spLocks noGrp="1"/>
          </p:cNvSpPr>
          <p:nvPr>
            <p:ph type="body" idx="1"/>
          </p:nvPr>
        </p:nvSpPr>
        <p:spPr>
          <a:xfrm>
            <a:off x="838197" y="2055950"/>
            <a:ext cx="4679733" cy="466740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1000"/>
              </a:spcBef>
              <a:spcAft>
                <a:spcPts val="0"/>
              </a:spcAft>
              <a:buSzPts val="1500"/>
              <a:buFont typeface="Verdana"/>
              <a:buChar char="•"/>
            </a:pPr>
            <a:r>
              <a:rPr lang="en-US" sz="1600" dirty="0">
                <a:latin typeface="Verdana"/>
                <a:ea typeface="Verdana"/>
                <a:cs typeface="Verdana"/>
                <a:sym typeface="Verdana"/>
              </a:rPr>
              <a:t>Blood pressure</a:t>
            </a:r>
            <a:endParaRPr sz="1600" dirty="0">
              <a:latin typeface="Verdana"/>
              <a:ea typeface="Verdana"/>
              <a:cs typeface="Verdana"/>
              <a:sym typeface="Verdana"/>
            </a:endParaRPr>
          </a:p>
          <a:p>
            <a:pPr marL="228600" lvl="0" indent="-228600" algn="l" rtl="0">
              <a:lnSpc>
                <a:spcPct val="150000"/>
              </a:lnSpc>
              <a:spcBef>
                <a:spcPts val="1000"/>
              </a:spcBef>
              <a:spcAft>
                <a:spcPts val="0"/>
              </a:spcAft>
              <a:buSzPts val="1500"/>
              <a:buFont typeface="Verdana"/>
              <a:buChar char="•"/>
            </a:pPr>
            <a:r>
              <a:rPr lang="en-US" sz="1600" dirty="0">
                <a:latin typeface="Verdana"/>
                <a:ea typeface="Verdana"/>
                <a:cs typeface="Verdana"/>
                <a:sym typeface="Verdana"/>
              </a:rPr>
              <a:t>Heart rate </a:t>
            </a:r>
            <a:endParaRPr dirty="0"/>
          </a:p>
          <a:p>
            <a:pPr marL="228600" lvl="0" indent="-228600" algn="l" rtl="0">
              <a:lnSpc>
                <a:spcPct val="150000"/>
              </a:lnSpc>
              <a:spcBef>
                <a:spcPts val="1000"/>
              </a:spcBef>
              <a:spcAft>
                <a:spcPts val="0"/>
              </a:spcAft>
              <a:buSzPts val="1500"/>
              <a:buFont typeface="Verdana"/>
              <a:buChar char="•"/>
            </a:pPr>
            <a:r>
              <a:rPr lang="en-US" sz="1600" dirty="0">
                <a:latin typeface="Verdana"/>
                <a:ea typeface="Verdana"/>
                <a:cs typeface="Verdana"/>
                <a:sym typeface="Verdana"/>
              </a:rPr>
              <a:t>Oxygen saturation </a:t>
            </a:r>
            <a:endParaRPr sz="1600" dirty="0">
              <a:latin typeface="Verdana"/>
              <a:ea typeface="Verdana"/>
              <a:cs typeface="Verdana"/>
              <a:sym typeface="Verdana"/>
            </a:endParaRPr>
          </a:p>
          <a:p>
            <a:pPr marL="228600" lvl="0" indent="-228600" algn="l" rtl="0">
              <a:lnSpc>
                <a:spcPct val="150000"/>
              </a:lnSpc>
              <a:spcBef>
                <a:spcPts val="1000"/>
              </a:spcBef>
              <a:spcAft>
                <a:spcPts val="0"/>
              </a:spcAft>
              <a:buSzPts val="1500"/>
              <a:buFont typeface="Verdana"/>
              <a:buChar char="•"/>
            </a:pPr>
            <a:r>
              <a:rPr lang="en-US" sz="1600" dirty="0">
                <a:latin typeface="Verdana"/>
                <a:ea typeface="Verdana"/>
                <a:cs typeface="Verdana"/>
                <a:sym typeface="Verdana"/>
              </a:rPr>
              <a:t>Safety to exercise and patient consent</a:t>
            </a:r>
            <a:endParaRPr dirty="0"/>
          </a:p>
          <a:p>
            <a:pPr marL="228600" lvl="0" indent="-228600" algn="l" rtl="0">
              <a:lnSpc>
                <a:spcPct val="150000"/>
              </a:lnSpc>
              <a:spcBef>
                <a:spcPts val="1000"/>
              </a:spcBef>
              <a:spcAft>
                <a:spcPts val="0"/>
              </a:spcAft>
              <a:buSzPts val="1500"/>
              <a:buFont typeface="Verdana"/>
              <a:buChar char="•"/>
            </a:pPr>
            <a:r>
              <a:rPr lang="en-US" sz="1600" dirty="0">
                <a:latin typeface="Verdana"/>
                <a:ea typeface="Verdana"/>
                <a:cs typeface="Verdana"/>
                <a:sym typeface="Verdana"/>
              </a:rPr>
              <a:t>Consider contraindications and precautions (i.e., accelerated hypertension/hypotension on the day, patient feels safe to exercise, etc.)</a:t>
            </a:r>
            <a:endParaRPr dirty="0"/>
          </a:p>
          <a:p>
            <a:pPr marL="228600" lvl="0" indent="-228600" algn="l" rtl="0">
              <a:lnSpc>
                <a:spcPct val="150000"/>
              </a:lnSpc>
              <a:spcBef>
                <a:spcPts val="1000"/>
              </a:spcBef>
              <a:spcAft>
                <a:spcPts val="0"/>
              </a:spcAft>
              <a:buSzPts val="1500"/>
              <a:buFont typeface="Verdana"/>
              <a:buChar char="•"/>
            </a:pPr>
            <a:r>
              <a:rPr lang="en-US" sz="1600" dirty="0">
                <a:latin typeface="Verdana"/>
                <a:ea typeface="Verdana"/>
                <a:cs typeface="Verdana"/>
                <a:sym typeface="Verdana"/>
              </a:rPr>
              <a:t>Submaximal fitness testing (6-minute walk test; Chester Step test)</a:t>
            </a:r>
            <a:endParaRPr dirty="0"/>
          </a:p>
          <a:p>
            <a:pPr marL="228600" lvl="0" indent="-133350" algn="l" rtl="0">
              <a:lnSpc>
                <a:spcPct val="90000"/>
              </a:lnSpc>
              <a:spcBef>
                <a:spcPts val="1000"/>
              </a:spcBef>
              <a:spcAft>
                <a:spcPts val="0"/>
              </a:spcAft>
              <a:buSzPts val="1500"/>
              <a:buFont typeface="Verdana"/>
              <a:buNone/>
            </a:pPr>
            <a:endParaRPr sz="1500" dirty="0">
              <a:latin typeface="Verdana"/>
              <a:ea typeface="Verdana"/>
              <a:cs typeface="Verdana"/>
              <a:sym typeface="Verdana"/>
            </a:endParaRPr>
          </a:p>
          <a:p>
            <a:pPr marL="228600" lvl="0" indent="-133350" algn="l" rtl="0">
              <a:lnSpc>
                <a:spcPct val="90000"/>
              </a:lnSpc>
              <a:spcBef>
                <a:spcPts val="1000"/>
              </a:spcBef>
              <a:spcAft>
                <a:spcPts val="0"/>
              </a:spcAft>
              <a:buSzPts val="1500"/>
              <a:buFont typeface="Verdana"/>
              <a:buNone/>
            </a:pPr>
            <a:endParaRPr sz="1500" dirty="0">
              <a:latin typeface="Verdana"/>
              <a:ea typeface="Verdana"/>
              <a:cs typeface="Verdana"/>
              <a:sym typeface="Verdana"/>
            </a:endParaRPr>
          </a:p>
        </p:txBody>
      </p:sp>
      <p:sp>
        <p:nvSpPr>
          <p:cNvPr id="132" name="Google Shape;132;p55"/>
          <p:cNvSpPr txBox="1"/>
          <p:nvPr/>
        </p:nvSpPr>
        <p:spPr>
          <a:xfrm>
            <a:off x="10719619" y="6642556"/>
            <a:ext cx="31071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Verdana"/>
                <a:ea typeface="Verdana"/>
                <a:cs typeface="Verdana"/>
                <a:sym typeface="Verdana"/>
              </a:rPr>
              <a:t>Source: ECPO Image Bank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384a73939ca_0_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latin typeface="Verdana"/>
                <a:ea typeface="Verdana"/>
                <a:cs typeface="Verdana"/>
                <a:sym typeface="Verdana"/>
              </a:rPr>
              <a:t>Objective outcome measures</a:t>
            </a:r>
            <a:endParaRPr>
              <a:latin typeface="Verdana"/>
              <a:ea typeface="Verdana"/>
              <a:cs typeface="Verdana"/>
              <a:sym typeface="Verdana"/>
            </a:endParaRPr>
          </a:p>
        </p:txBody>
      </p:sp>
      <p:sp>
        <p:nvSpPr>
          <p:cNvPr id="138" name="Google Shape;138;g384a73939ca_0_1"/>
          <p:cNvSpPr txBox="1"/>
          <p:nvPr/>
        </p:nvSpPr>
        <p:spPr>
          <a:xfrm>
            <a:off x="838194" y="5526374"/>
            <a:ext cx="31071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ECPO Image Bank </a:t>
            </a:r>
            <a:endParaRPr sz="1400" b="0" i="0" u="none" strike="noStrike" cap="none">
              <a:solidFill>
                <a:srgbClr val="000000"/>
              </a:solidFill>
              <a:latin typeface="Arial"/>
              <a:ea typeface="Arial"/>
              <a:cs typeface="Arial"/>
              <a:sym typeface="Arial"/>
            </a:endParaRPr>
          </a:p>
        </p:txBody>
      </p:sp>
      <p:sp>
        <p:nvSpPr>
          <p:cNvPr id="139" name="Google Shape;139;g384a73939ca_0_1"/>
          <p:cNvSpPr/>
          <p:nvPr/>
        </p:nvSpPr>
        <p:spPr>
          <a:xfrm>
            <a:off x="4850000" y="1690825"/>
            <a:ext cx="7025400" cy="4490400"/>
          </a:xfrm>
          <a:prstGeom prst="foldedCorner">
            <a:avLst>
              <a:gd name="adj" fmla="val 16667"/>
            </a:avLst>
          </a:prstGeom>
          <a:solidFill>
            <a:srgbClr val="CBE6EB"/>
          </a:solidFill>
          <a:ln>
            <a:noFill/>
          </a:ln>
        </p:spPr>
        <p:txBody>
          <a:bodyPr spcFirstLastPara="1" wrap="square" lIns="91425" tIns="45700" rIns="91425" bIns="45700" anchor="t" anchorCtr="0">
            <a:noAutofit/>
          </a:bodyPr>
          <a:lstStyle/>
          <a:p>
            <a:pPr marL="457200" marR="0" lvl="0" indent="-323850" algn="l" rtl="0">
              <a:lnSpc>
                <a:spcPct val="100000"/>
              </a:lnSpc>
              <a:spcBef>
                <a:spcPts val="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Anthropometric: weight, BMI, waist to height ratio, etc.</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Blood pressure</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Heart rate</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Measure of comorbidity (Edmonton Obesity Staging System)* - both subjective and objective</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Fat mass and fat free mass (DEXA or BIA)</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Energy expenditure (Basal metabolic rate)</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Cardiorespiratory fitness (six-minute walk test, Chester step test)*</a:t>
            </a:r>
            <a:endParaRPr sz="1500" b="0" i="0" u="none" strike="noStrike" cap="none">
              <a:solidFill>
                <a:schemeClr val="dk1"/>
              </a:solidFill>
              <a:latin typeface="Verdana"/>
              <a:ea typeface="Verdana"/>
              <a:cs typeface="Verdana"/>
              <a:sym typeface="Verdana"/>
            </a:endParaRPr>
          </a:p>
          <a:p>
            <a:pPr marL="457200" marR="0" lvl="0" indent="-323850" algn="l" rtl="0">
              <a:lnSpc>
                <a:spcPct val="100000"/>
              </a:lnSpc>
              <a:spcBef>
                <a:spcPts val="1000"/>
              </a:spcBef>
              <a:spcAft>
                <a:spcPts val="0"/>
              </a:spcAft>
              <a:buClr>
                <a:schemeClr val="dk1"/>
              </a:buClr>
              <a:buSzPts val="1500"/>
              <a:buFont typeface="Verdana"/>
              <a:buChar char="•"/>
            </a:pPr>
            <a:r>
              <a:rPr lang="en-US" sz="1500" b="0" i="0" u="none" strike="noStrike" cap="none">
                <a:solidFill>
                  <a:schemeClr val="dk1"/>
                </a:solidFill>
                <a:latin typeface="Verdana"/>
                <a:ea typeface="Verdana"/>
                <a:cs typeface="Verdana"/>
                <a:sym typeface="Verdana"/>
              </a:rPr>
              <a:t>Strength (grip strength)*</a:t>
            </a:r>
            <a:endParaRPr/>
          </a:p>
          <a:p>
            <a:pPr marL="457200" marR="0" lvl="0" indent="-323850" algn="l" rtl="0">
              <a:lnSpc>
                <a:spcPct val="100000"/>
              </a:lnSpc>
              <a:spcBef>
                <a:spcPts val="1000"/>
              </a:spcBef>
              <a:spcAft>
                <a:spcPts val="0"/>
              </a:spcAft>
              <a:buClr>
                <a:schemeClr val="dk1"/>
              </a:buClr>
              <a:buSzPts val="1500"/>
              <a:buFont typeface="Verdana"/>
              <a:buChar char="•"/>
            </a:pPr>
            <a:r>
              <a:rPr lang="en-US" sz="1500" b="1" i="0" u="none" strike="noStrike" cap="none">
                <a:solidFill>
                  <a:schemeClr val="dk1"/>
                </a:solidFill>
                <a:latin typeface="Verdana"/>
                <a:ea typeface="Verdana"/>
                <a:cs typeface="Verdana"/>
                <a:sym typeface="Verdana"/>
              </a:rPr>
              <a:t>Functional outcomes </a:t>
            </a:r>
            <a:r>
              <a:rPr lang="en-US" sz="1500" b="0" i="0" u="none" strike="noStrike" cap="none">
                <a:solidFill>
                  <a:schemeClr val="dk1"/>
                </a:solidFill>
                <a:latin typeface="Verdana"/>
                <a:ea typeface="Verdana"/>
                <a:cs typeface="Verdana"/>
                <a:sym typeface="Verdana"/>
              </a:rPr>
              <a:t>(5 times sit to stand, Timed Up and Go)</a:t>
            </a:r>
            <a:endParaRPr sz="1500" b="0" i="0" u="none" strike="noStrike" cap="none">
              <a:solidFill>
                <a:srgbClr val="000000"/>
              </a:solidFill>
              <a:latin typeface="Verdana"/>
              <a:ea typeface="Verdana"/>
              <a:cs typeface="Verdana"/>
              <a:sym typeface="Verdana"/>
            </a:endParaRPr>
          </a:p>
        </p:txBody>
      </p:sp>
      <p:sp>
        <p:nvSpPr>
          <p:cNvPr id="140" name="Google Shape;140;g384a73939ca_0_1"/>
          <p:cNvSpPr txBox="1"/>
          <p:nvPr/>
        </p:nvSpPr>
        <p:spPr>
          <a:xfrm>
            <a:off x="295274" y="6596400"/>
            <a:ext cx="10156800" cy="26160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Clr>
                <a:srgbClr val="000000"/>
              </a:buClr>
              <a:buSzPts val="1100"/>
              <a:buFont typeface="Arial"/>
              <a:buNone/>
            </a:pPr>
            <a:r>
              <a:rPr lang="en-US" sz="1100" b="0" i="0" u="none" strike="noStrike" cap="none">
                <a:solidFill>
                  <a:srgbClr val="000000"/>
                </a:solidFill>
                <a:latin typeface="Verdana"/>
                <a:ea typeface="Verdana"/>
                <a:cs typeface="Verdana"/>
                <a:sym typeface="Verdana"/>
              </a:rPr>
              <a:t>*Denotes specific outcome measures recommended by core outcome sets (Mackenzie et al 2020, Alligier et al. 2020 and Valli et al. 2022).</a:t>
            </a:r>
            <a:endParaRPr sz="1400" b="0" i="0" u="none" strike="noStrike" cap="none">
              <a:solidFill>
                <a:srgbClr val="000000"/>
              </a:solidFill>
              <a:latin typeface="Verdana"/>
              <a:ea typeface="Verdana"/>
              <a:cs typeface="Verdana"/>
              <a:sym typeface="Verdana"/>
            </a:endParaRPr>
          </a:p>
        </p:txBody>
      </p:sp>
      <p:pic>
        <p:nvPicPr>
          <p:cNvPr id="141" name="Google Shape;141;g384a73939ca_0_1"/>
          <p:cNvPicPr preferRelativeResize="0"/>
          <p:nvPr/>
        </p:nvPicPr>
        <p:blipFill rotWithShape="1">
          <a:blip r:embed="rId3">
            <a:alphaModFix amt="61000"/>
          </a:blip>
          <a:srcRect l="32316" t="-1642" r="32726" b="42574"/>
          <a:stretch/>
        </p:blipFill>
        <p:spPr>
          <a:xfrm>
            <a:off x="456313" y="1910550"/>
            <a:ext cx="3594824" cy="4050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03876"/>
              </a:buClr>
              <a:buSzPts val="4400"/>
              <a:buFont typeface="Arial"/>
              <a:buNone/>
            </a:pPr>
            <a:r>
              <a:rPr lang="en-US"/>
              <a:t>Resources</a:t>
            </a:r>
            <a:endParaRPr/>
          </a:p>
        </p:txBody>
      </p:sp>
      <p:sp>
        <p:nvSpPr>
          <p:cNvPr id="148" name="Google Shape;14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1600"/>
              <a:buNone/>
            </a:pPr>
            <a:r>
              <a:rPr lang="en-US" sz="1600" b="1" i="0" u="none" strike="noStrike" dirty="0">
                <a:solidFill>
                  <a:srgbClr val="000000"/>
                </a:solidFill>
                <a:latin typeface="Verdana"/>
                <a:ea typeface="Verdana"/>
                <a:cs typeface="Verdana"/>
                <a:sym typeface="Verdana"/>
              </a:rPr>
              <a:t>Guidelines</a:t>
            </a:r>
            <a:endParaRPr sz="1600" dirty="0">
              <a:latin typeface="Verdana"/>
              <a:ea typeface="Verdana"/>
              <a:cs typeface="Verdana"/>
              <a:sym typeface="Verdana"/>
            </a:endParaRPr>
          </a:p>
          <a:p>
            <a:pPr marL="228600" lvl="0" indent="-228600" algn="l" rtl="0">
              <a:lnSpc>
                <a:spcPct val="90000"/>
              </a:lnSpc>
              <a:spcBef>
                <a:spcPts val="1000"/>
              </a:spcBef>
              <a:spcAft>
                <a:spcPts val="0"/>
              </a:spcAft>
              <a:buClr>
                <a:srgbClr val="1155CC"/>
              </a:buClr>
              <a:buSzPts val="1600"/>
              <a:buNone/>
            </a:pPr>
            <a:r>
              <a:rPr lang="en-US" sz="1600" i="0" u="sng" strike="noStrike" dirty="0">
                <a:solidFill>
                  <a:srgbClr val="3C8A96"/>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EASO Clinical Practice Guideline Resources</a:t>
            </a:r>
            <a:r>
              <a:rPr lang="en-US" sz="1600" i="0" u="none" strike="noStrike" dirty="0">
                <a:solidFill>
                  <a:srgbClr val="000000"/>
                </a:solidFill>
                <a:latin typeface="Verdana"/>
                <a:ea typeface="Verdana"/>
                <a:cs typeface="Verdana"/>
                <a:sym typeface="Verdana"/>
              </a:rPr>
              <a:t> - includes links to EU specific guidelines</a:t>
            </a:r>
            <a:endParaRPr dirty="0">
              <a:latin typeface="Verdana"/>
              <a:ea typeface="Verdana"/>
              <a:cs typeface="Verdana"/>
              <a:sym typeface="Verdana"/>
            </a:endParaRPr>
          </a:p>
          <a:p>
            <a:pPr marL="228600" lvl="0" indent="-228600" algn="l" rtl="0">
              <a:lnSpc>
                <a:spcPct val="90000"/>
              </a:lnSpc>
              <a:spcBef>
                <a:spcPts val="1000"/>
              </a:spcBef>
              <a:spcAft>
                <a:spcPts val="0"/>
              </a:spcAft>
              <a:buClr>
                <a:srgbClr val="1155CC"/>
              </a:buClr>
              <a:buSzPts val="1600"/>
              <a:buNone/>
            </a:pPr>
            <a:r>
              <a:rPr lang="en-US" sz="1600" i="0" u="sng" strike="noStrike" dirty="0">
                <a:solidFill>
                  <a:srgbClr val="3C8A9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Obesity Canada Guidelines </a:t>
            </a:r>
            <a:r>
              <a:rPr lang="en-US" sz="1600" i="0" u="sng" strike="noStrike" dirty="0">
                <a:solidFill>
                  <a:srgbClr val="3C8A96"/>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a:t>
            </a:r>
            <a:r>
              <a:rPr lang="en-US" sz="1600" i="0" u="sng" strike="noStrike" dirty="0">
                <a:solidFill>
                  <a:srgbClr val="3C8A96"/>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 Assessment</a:t>
            </a:r>
            <a:endParaRPr sz="1600" i="0" u="sng" strike="noStrike" dirty="0">
              <a:solidFill>
                <a:srgbClr val="3C8A96"/>
              </a:solidFill>
              <a:latin typeface="Verdana"/>
              <a:ea typeface="Verdana"/>
              <a:cs typeface="Verdana"/>
              <a:sym typeface="Verdana"/>
            </a:endParaRPr>
          </a:p>
          <a:p>
            <a:pPr marL="0" lvl="0" indent="0" algn="l" rtl="0">
              <a:lnSpc>
                <a:spcPct val="90000"/>
              </a:lnSpc>
              <a:spcBef>
                <a:spcPts val="1000"/>
              </a:spcBef>
              <a:spcAft>
                <a:spcPts val="0"/>
              </a:spcAft>
              <a:buClr>
                <a:schemeClr val="dk1"/>
              </a:buClr>
              <a:buSzPts val="1600"/>
              <a:buNone/>
            </a:pPr>
            <a:endParaRPr sz="1600" b="1" dirty="0">
              <a:latin typeface="Verdana"/>
              <a:ea typeface="Verdana"/>
              <a:cs typeface="Verdana"/>
              <a:sym typeface="Verdana"/>
            </a:endParaRPr>
          </a:p>
          <a:p>
            <a:pPr marL="0" lvl="0" indent="0" algn="l" rtl="0">
              <a:lnSpc>
                <a:spcPct val="90000"/>
              </a:lnSpc>
              <a:spcBef>
                <a:spcPts val="1000"/>
              </a:spcBef>
              <a:spcAft>
                <a:spcPts val="0"/>
              </a:spcAft>
              <a:buClr>
                <a:schemeClr val="dk1"/>
              </a:buClr>
              <a:buSzPts val="1600"/>
              <a:buNone/>
            </a:pPr>
            <a:r>
              <a:rPr lang="en-US" sz="1600" b="1" dirty="0">
                <a:latin typeface="Verdana"/>
                <a:ea typeface="Verdana"/>
                <a:cs typeface="Verdana"/>
                <a:sym typeface="Verdana"/>
              </a:rPr>
              <a:t>Relevant Research</a:t>
            </a:r>
            <a:endParaRPr dirty="0">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dirty="0">
                <a:solidFill>
                  <a:schemeClr val="hlink"/>
                </a:solidFill>
                <a:latin typeface="Verdana"/>
                <a:ea typeface="Verdana"/>
                <a:cs typeface="Verdana"/>
                <a:sym typeface="Verdana"/>
                <a:hlinkClick r:id="rId6"/>
              </a:rPr>
              <a:t>OBEDIS Core Variables for obesity interventions</a:t>
            </a:r>
            <a:endParaRPr sz="1600" dirty="0">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dirty="0">
                <a:solidFill>
                  <a:schemeClr val="hlink"/>
                </a:solidFill>
                <a:latin typeface="Verdana"/>
                <a:ea typeface="Verdana"/>
                <a:cs typeface="Verdana"/>
                <a:sym typeface="Verdana"/>
                <a:hlinkClick r:id="rId7"/>
              </a:rPr>
              <a:t>STAR-LITE Core outcome set for behavioural weight management interventions</a:t>
            </a:r>
            <a:r>
              <a:rPr lang="en-US" sz="1600" dirty="0">
                <a:latin typeface="Verdana"/>
                <a:ea typeface="Verdana"/>
                <a:cs typeface="Verdana"/>
                <a:sym typeface="Verdana"/>
              </a:rPr>
              <a:t> </a:t>
            </a:r>
            <a:endParaRPr dirty="0">
              <a:latin typeface="Verdana"/>
              <a:ea typeface="Verdana"/>
              <a:cs typeface="Verdana"/>
              <a:sym typeface="Verdana"/>
            </a:endParaRPr>
          </a:p>
          <a:p>
            <a:pPr marL="0" marR="0" lvl="0" indent="0" algn="l" rtl="0">
              <a:lnSpc>
                <a:spcPct val="115000"/>
              </a:lnSpc>
              <a:spcBef>
                <a:spcPts val="1000"/>
              </a:spcBef>
              <a:spcAft>
                <a:spcPts val="0"/>
              </a:spcAft>
              <a:buClr>
                <a:schemeClr val="dk1"/>
              </a:buClr>
              <a:buSzPts val="1600"/>
              <a:buNone/>
            </a:pPr>
            <a:r>
              <a:rPr lang="en-US" sz="1600" u="sng" dirty="0">
                <a:solidFill>
                  <a:schemeClr val="hlink"/>
                </a:solidFill>
                <a:latin typeface="Verdana"/>
                <a:ea typeface="Verdana"/>
                <a:cs typeface="Verdana"/>
                <a:sym typeface="Verdana"/>
                <a:hlinkClick r:id="rId8"/>
              </a:rPr>
              <a:t>COMPARE-EU core outcome set for self-management interventions</a:t>
            </a:r>
            <a:endParaRPr sz="1600" dirty="0">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2476</Words>
  <Application>Microsoft Office PowerPoint</Application>
  <PresentationFormat>Widescreen</PresentationFormat>
  <Paragraphs>164</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Verdana</vt:lpstr>
      <vt:lpstr>Office Theme</vt:lpstr>
      <vt:lpstr>Physical assessment with an adult living with obesity</vt:lpstr>
      <vt:lpstr>Overview</vt:lpstr>
      <vt:lpstr>Introduction</vt:lpstr>
      <vt:lpstr>Considerations for physical assessment</vt:lpstr>
      <vt:lpstr>Anthropometric assessment </vt:lpstr>
      <vt:lpstr>Physical function and musculoskeletal assessment</vt:lpstr>
      <vt:lpstr>Cardiorespiratory fitness and pre-exercise screening </vt:lpstr>
      <vt:lpstr>Objective outcome measures</vt:lpstr>
      <vt:lpstr>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 E. Davis</dc:creator>
  <cp:lastModifiedBy>Emilia Kosińska</cp:lastModifiedBy>
  <cp:revision>20</cp:revision>
  <dcterms:created xsi:type="dcterms:W3CDTF">2025-03-18T11:23:58Z</dcterms:created>
  <dcterms:modified xsi:type="dcterms:W3CDTF">2026-03-05T14:26:17Z</dcterms:modified>
</cp:coreProperties>
</file>