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eZKllGkzR5bzTM5lx66bAEYY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0719" autoAdjust="0"/>
  </p:normalViewPr>
  <p:slideViewPr>
    <p:cSldViewPr snapToGrid="0">
      <p:cViewPr varScale="1">
        <p:scale>
          <a:sx n="24" d="100"/>
          <a:sy n="24" d="100"/>
        </p:scale>
        <p:origin x="132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Hello and welcome to this PROMINENCE project presentation on obesity diagnosis classification and staging. I’m Caitriona Cunningham and this presentation was compiled by Dr Mary E. Davis and myself from University College Dublin, Ireland.</a:t>
            </a:r>
            <a:endParaRPr dirty="0">
              <a:latin typeface="Verdana" panose="020B0604030504040204" pitchFamily="34" charset="0"/>
              <a:ea typeface="Verdana" panose="020B0604030504040204" pitchFamily="34" charset="0"/>
            </a:endParaRPr>
          </a:p>
        </p:txBody>
      </p:sp>
      <p:sp>
        <p:nvSpPr>
          <p:cNvPr id="83" name="Google Shape;8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This is the first short presentation for the clinical assessment section of our PROMINENCE Open Education Resource (OER) for physiotherapists. In this presentation, I’ll be talking about obesity diagnosis, classification, and staging in adults.</a:t>
            </a:r>
            <a:endParaRPr dirty="0">
              <a:latin typeface="Verdana" panose="020B0604030504040204" pitchFamily="34" charset="0"/>
              <a:ea typeface="Verdana" panose="020B0604030504040204" pitchFamily="34" charset="0"/>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8c25f5106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As you have probably seen in the first section of our OER, obesity is more than just a matter of weight. Obesity is defined as an abnormal or excessive fat accumulation that can impair health.</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Obesity is a multifactorial chronic disease resulting from complex genetic, molecular, environmental, and behavioural interactions.</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From the graphic you can see that the diagnosis of obesity is not just based on anthropometric measures but combined also with other clinical factors.</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So, when it comes to diagnosing obesity, we need a framework that reflects this complexity — and that’s where Busetto’s new diagnostic framework presented here, comes in.</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Previously adults were diagnosed with obesity based only on having a BMI greater than 30. However, traditional BMI-based approaches are limited. They don’t fully capture the individual’s health risks. For example, two people can have the same BMI but very different metabolic profiles.</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This new framework highlights the importance of fat distribution, not just body mass. In particular, the waist-to-height ratio is a stronger indicator of cardiometabolic disease risk than BMI alone.</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The new framework also emphasises the need to assess the function and health effects of excess or dysfunctional adipose tissue, such as but not limited to inflammation, insulin resistance, or mechanical loading on joints.</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Crucially, this model recognises that people with a BMI of 25–30, who may not meet the classic definition of obesity, can still be at increased health risk if they carry excess abdominal fat.</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This shift in perspective helps us as clinicians to better understand risk, to tailor interventions, and to avoid underestimating the health impacts in people who don’t fit the typical BMI categories.</a:t>
            </a:r>
            <a:endParaRPr dirty="0">
              <a:latin typeface="Verdana" panose="020B0604030504040204" pitchFamily="34" charset="0"/>
              <a:ea typeface="Verdana" panose="020B0604030504040204" pitchFamily="34" charset="0"/>
            </a:endParaRPr>
          </a:p>
        </p:txBody>
      </p:sp>
      <p:sp>
        <p:nvSpPr>
          <p:cNvPr id="95" name="Google Shape;95;g38c25f5106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latin typeface="Verdana" panose="020B0604030504040204" pitchFamily="34" charset="0"/>
                <a:ea typeface="Verdana" panose="020B0604030504040204" pitchFamily="34" charset="0"/>
              </a:rPr>
              <a:t>This slide presents the BMI cut-off scores as defined by the World Health Organization.</a:t>
            </a:r>
          </a:p>
          <a:p>
            <a:pPr marL="457200" marR="0" lvl="0" indent="-228600" algn="l" rtl="0">
              <a:lnSpc>
                <a:spcPct val="100000"/>
              </a:lnSpc>
              <a:spcBef>
                <a:spcPts val="0"/>
              </a:spcBef>
              <a:spcAft>
                <a:spcPts val="0"/>
              </a:spcAft>
              <a:buClr>
                <a:srgbClr val="000000"/>
              </a:buClr>
              <a:buSzPts val="1400"/>
              <a:buFont typeface="Arial"/>
              <a:buNone/>
            </a:pPr>
            <a:r>
              <a:rPr lang="en-US" dirty="0">
                <a:latin typeface="Verdana" panose="020B0604030504040204" pitchFamily="34" charset="0"/>
                <a:ea typeface="Verdana" panose="020B0604030504040204" pitchFamily="34" charset="0"/>
              </a:rPr>
              <a:t>While we’ve just discussed more comprehensive diagnostic frameworks and we’ll soon move on to </a:t>
            </a:r>
            <a:r>
              <a:rPr lang="en-US">
                <a:latin typeface="Verdana" panose="020B0604030504040204" pitchFamily="34" charset="0"/>
                <a:ea typeface="Verdana" panose="020B0604030504040204" pitchFamily="34" charset="0"/>
              </a:rPr>
              <a:t>staging, which </a:t>
            </a:r>
            <a:r>
              <a:rPr lang="en-US" dirty="0">
                <a:latin typeface="Verdana" panose="020B0604030504040204" pitchFamily="34" charset="0"/>
                <a:ea typeface="Verdana" panose="020B0604030504040204" pitchFamily="34" charset="0"/>
              </a:rPr>
              <a:t>may be more clinically relevant, it’s important to know that you may still see these BMI classes used in practice and documentation.</a:t>
            </a:r>
          </a:p>
          <a:p>
            <a:pPr marL="457200" marR="0" lvl="0" indent="-228600" algn="l" rtl="0">
              <a:lnSpc>
                <a:spcPct val="100000"/>
              </a:lnSpc>
              <a:spcBef>
                <a:spcPts val="0"/>
              </a:spcBef>
              <a:spcAft>
                <a:spcPts val="0"/>
              </a:spcAft>
              <a:buClr>
                <a:srgbClr val="000000"/>
              </a:buClr>
              <a:buSzPts val="1400"/>
              <a:buFont typeface="Arial"/>
              <a:buNone/>
            </a:pPr>
            <a:r>
              <a:rPr lang="en-US" dirty="0">
                <a:latin typeface="Verdana" panose="020B0604030504040204" pitchFamily="34" charset="0"/>
                <a:ea typeface="Verdana" panose="020B0604030504040204" pitchFamily="34" charset="0"/>
              </a:rPr>
              <a:t>What’s key to understand is that these classes are really just a starting point. They help describe the severity of excess weight, but they don’t tell us how obesity is impacting someone’s health.</a:t>
            </a:r>
          </a:p>
          <a:p>
            <a:pPr marL="457200" marR="0" lvl="0" indent="-228600" algn="l" rtl="0">
              <a:lnSpc>
                <a:spcPct val="100000"/>
              </a:lnSpc>
              <a:spcBef>
                <a:spcPts val="0"/>
              </a:spcBef>
              <a:spcAft>
                <a:spcPts val="0"/>
              </a:spcAft>
              <a:buClr>
                <a:srgbClr val="000000"/>
              </a:buClr>
              <a:buSzPts val="1400"/>
              <a:buFont typeface="Arial"/>
              <a:buNone/>
            </a:pPr>
            <a:r>
              <a:rPr lang="en-US" dirty="0">
                <a:latin typeface="Verdana" panose="020B0604030504040204" pitchFamily="34" charset="0"/>
                <a:ea typeface="Verdana" panose="020B0604030504040204" pitchFamily="34" charset="0"/>
              </a:rPr>
              <a:t>It’s also important to note the shift in language to describe more severe levels of obesity. We now use more neutral, respectful, non-stigmatising language like Obesity Class III or above.</a:t>
            </a:r>
          </a:p>
          <a:p>
            <a:pPr marL="457200" marR="0" lvl="0" indent="-228600" algn="l" rtl="0">
              <a:lnSpc>
                <a:spcPct val="100000"/>
              </a:lnSpc>
              <a:spcBef>
                <a:spcPts val="0"/>
              </a:spcBef>
              <a:spcAft>
                <a:spcPts val="0"/>
              </a:spcAft>
              <a:buClr>
                <a:srgbClr val="000000"/>
              </a:buClr>
              <a:buSzPts val="1400"/>
              <a:buFont typeface="Arial"/>
              <a:buNone/>
            </a:pPr>
            <a:r>
              <a:rPr lang="en-US" dirty="0">
                <a:latin typeface="Verdana" panose="020B0604030504040204" pitchFamily="34" charset="0"/>
                <a:ea typeface="Verdana" panose="020B0604030504040204" pitchFamily="34" charset="0"/>
              </a:rPr>
              <a:t>Below the BMI categories, you can also see waist circumference and waist-to-height ratio measures. These are additional tools we can use to estimate fat distribution, particularly abdominal or visceral fat, which is more strongly linked to cardiometabolic disease risk.</a:t>
            </a:r>
          </a:p>
          <a:p>
            <a:pPr marL="457200" marR="0" lvl="0" indent="-228600" algn="l" rtl="0">
              <a:lnSpc>
                <a:spcPct val="100000"/>
              </a:lnSpc>
              <a:spcBef>
                <a:spcPts val="0"/>
              </a:spcBef>
              <a:spcAft>
                <a:spcPts val="0"/>
              </a:spcAft>
              <a:buClr>
                <a:srgbClr val="000000"/>
              </a:buClr>
              <a:buSzPts val="1400"/>
              <a:buFont typeface="Arial"/>
              <a:buNone/>
            </a:pPr>
            <a:r>
              <a:rPr lang="en-US" dirty="0">
                <a:latin typeface="Verdana" panose="020B0604030504040204" pitchFamily="34" charset="0"/>
                <a:ea typeface="Verdana" panose="020B0604030504040204" pitchFamily="34" charset="0"/>
              </a:rPr>
              <a:t>In particular, waist circumference is helpful in identifying increased risk of type 2 diabetes, high blood pressure, and cardiovascular disease, even in people who don’t meet the obesity threshold as defined by BMI alone. Cut-offs above are for defining “central obesity”.</a:t>
            </a:r>
          </a:p>
          <a:p>
            <a:pPr marL="457200" marR="0" lvl="0" indent="-228600" algn="l" rtl="0">
              <a:lnSpc>
                <a:spcPct val="100000"/>
              </a:lnSpc>
              <a:spcBef>
                <a:spcPts val="0"/>
              </a:spcBef>
              <a:spcAft>
                <a:spcPts val="0"/>
              </a:spcAft>
              <a:buClr>
                <a:srgbClr val="000000"/>
              </a:buClr>
              <a:buSzPts val="1400"/>
              <a:buFont typeface="Arial"/>
              <a:buNone/>
            </a:pPr>
            <a:r>
              <a:rPr lang="en-US" dirty="0">
                <a:latin typeface="Verdana" panose="020B0604030504040204" pitchFamily="34" charset="0"/>
                <a:ea typeface="Verdana" panose="020B0604030504040204" pitchFamily="34" charset="0"/>
              </a:rPr>
              <a:t>But like BMI, waist measurements have their limitations. They don’t always reflect visceral fat accurately on an individual level, and can vary with body type and ethnicity.</a:t>
            </a:r>
          </a:p>
          <a:p>
            <a:pPr marL="457200" marR="0" lvl="0" indent="-228600" algn="l" rtl="0">
              <a:lnSpc>
                <a:spcPct val="100000"/>
              </a:lnSpc>
              <a:spcBef>
                <a:spcPts val="0"/>
              </a:spcBef>
              <a:spcAft>
                <a:spcPts val="0"/>
              </a:spcAft>
              <a:buClr>
                <a:srgbClr val="000000"/>
              </a:buClr>
              <a:buSzPts val="1400"/>
              <a:buFont typeface="Arial"/>
              <a:buNone/>
            </a:pPr>
            <a:r>
              <a:rPr lang="en-US" dirty="0">
                <a:latin typeface="Verdana" panose="020B0604030504040204" pitchFamily="34" charset="0"/>
                <a:ea typeface="Verdana" panose="020B0604030504040204" pitchFamily="34" charset="0"/>
              </a:rPr>
              <a:t>So, the takeaway message here is that while BMI, waist circumference, and waist-to-height ratio are useful screening tools, they should always be interpreted using overall clinical judgement, and never used in isolation to inform clinical decisions.</a:t>
            </a:r>
            <a:endParaRPr dirty="0">
              <a:latin typeface="Verdana" panose="020B0604030504040204" pitchFamily="34" charset="0"/>
              <a:ea typeface="Verdana" panose="020B0604030504040204" pitchFamily="34" charset="0"/>
            </a:endParaRPr>
          </a:p>
        </p:txBody>
      </p:sp>
      <p:sp>
        <p:nvSpPr>
          <p:cNvPr id="111" name="Google Shape;11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So, in response to the limitations of measures that we’ve just highlighted, Sharma and Kushner developed the Edmonton Obesity Staging System, or EOSS.</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This is a five-stage clinical framework that classifies obesity based on its actual impact on a person’s physical health, mental well-being, and functional status, rather than just on weight or body size. The stages range from:</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Stage 0 – where there are no obesity-related risk factors, symptoms, or functional limitations,</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to Stage 4 – where severe or end-stage complications are present, such as organ failure or significant loss of function.</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What’s important here is that EOSS acknowledges a clinical reality: not everyone with a high BMI has the same health risks. Two people with the same BMI could be at very different stages of health and this has major implications for how we approach treatment.</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For us as physiotherapists, this means we can use EOSS to help prioritise care, to better tailor interventions, and to focus on what’s actually clinically meaningful for each person.</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It also supports a more person-centred approach, moving away from weight-focused language and towards functional goals, quality of life, and long-term health outcomes.</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In short, EOSS helps shift the focus from how much a person weighs to how they’re doing, which is far more useful in guiding treatment.</a:t>
            </a:r>
          </a:p>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It is important to note that the EOSS is just one example of the frameworks that can be used to classify the severity of obesity.</a:t>
            </a:r>
            <a:endParaRPr dirty="0">
              <a:latin typeface="Verdana" panose="020B0604030504040204" pitchFamily="34" charset="0"/>
              <a:ea typeface="Verdana" panose="020B0604030504040204" pitchFamily="34" charset="0"/>
            </a:endParaRPr>
          </a:p>
        </p:txBody>
      </p:sp>
      <p:sp>
        <p:nvSpPr>
          <p:cNvPr id="117" name="Google Shape;1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Verdana" panose="020B0604030504040204" pitchFamily="34" charset="0"/>
                <a:ea typeface="Verdana" panose="020B0604030504040204" pitchFamily="34" charset="0"/>
              </a:rPr>
              <a:t>Here are a few resources you may mind helpful. Please also check out the assessment section of our OER for its practical assessment tools and resources, including a sample assessment proforma, an overview of some relevant diagnostic blood tests you may see performed by your medical colleagues, some other evidence-based frameworks to support structured clinical reasoning and links to calculators for anthropometric measurements.</a:t>
            </a:r>
            <a:endParaRPr dirty="0">
              <a:latin typeface="Verdana" panose="020B0604030504040204" pitchFamily="34" charset="0"/>
              <a:ea typeface="Verdana" panose="020B0604030504040204" pitchFamily="34" charset="0"/>
            </a:endParaRPr>
          </a:p>
        </p:txBody>
      </p:sp>
      <p:sp>
        <p:nvSpPr>
          <p:cNvPr id="123" name="Google Shape;1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60"/>
          <p:cNvSpPr txBox="1">
            <a:spLocks noGrp="1"/>
          </p:cNvSpPr>
          <p:nvPr>
            <p:ph type="subTitle" idx="1"/>
          </p:nvPr>
        </p:nvSpPr>
        <p:spPr>
          <a:xfrm>
            <a:off x="838200" y="4938048"/>
            <a:ext cx="9144000" cy="7143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2400">
                <a:solidFill>
                  <a:srgbClr val="703876"/>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4" name="Google Shape;14;p60"/>
          <p:cNvSpPr txBox="1">
            <a:spLocks noGrp="1"/>
          </p:cNvSpPr>
          <p:nvPr>
            <p:ph type="title"/>
          </p:nvPr>
        </p:nvSpPr>
        <p:spPr>
          <a:xfrm>
            <a:off x="838200" y="3765551"/>
            <a:ext cx="10515600" cy="88510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400"/>
              <a:buNone/>
              <a:defRPr sz="2400">
                <a:solidFill>
                  <a:srgbClr val="703876"/>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6"/>
        <p:cNvGrpSpPr/>
        <p:nvPr/>
      </p:nvGrpSpPr>
      <p:grpSpPr>
        <a:xfrm>
          <a:off x="0" y="0"/>
          <a:ext cx="0" cy="0"/>
          <a:chOff x="0" y="0"/>
          <a:chExt cx="0" cy="0"/>
        </a:xfrm>
      </p:grpSpPr>
      <p:sp>
        <p:nvSpPr>
          <p:cNvPr id="47" name="Google Shape;47;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3"/>
          <p:cNvSpPr txBox="1">
            <a:spLocks noGrp="1"/>
          </p:cNvSpPr>
          <p:nvPr>
            <p:ph type="body" idx="4"/>
          </p:nvPr>
        </p:nvSpPr>
        <p:spPr>
          <a:xfrm>
            <a:off x="6169025" y="2505075"/>
            <a:ext cx="51831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3">
  <p:cSld name="Comparison 3">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4"/>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44"/>
          <p:cNvSpPr txBox="1">
            <a:spLocks noGrp="1"/>
          </p:cNvSpPr>
          <p:nvPr>
            <p:ph type="body" idx="3"/>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4"/>
          <p:cNvSpPr txBox="1">
            <a:spLocks noGrp="1"/>
          </p:cNvSpPr>
          <p:nvPr>
            <p:ph type="body" idx="4"/>
          </p:nvPr>
        </p:nvSpPr>
        <p:spPr>
          <a:xfrm>
            <a:off x="6169027" y="2505075"/>
            <a:ext cx="51831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000"/>
              <a:buNone/>
              <a:defRPr sz="2000">
                <a:solidFill>
                  <a:srgbClr val="703876"/>
                </a:solidFill>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Colour 1">
  <p:cSld name="Content with Caption Colour 1">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839788" y="457200"/>
            <a:ext cx="3932237" cy="707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txBox="1">
            <a:spLocks noGrp="1"/>
          </p:cNvSpPr>
          <p:nvPr>
            <p:ph type="body" idx="1"/>
          </p:nvPr>
        </p:nvSpPr>
        <p:spPr>
          <a:xfrm>
            <a:off x="5183188" y="1404257"/>
            <a:ext cx="6172200" cy="44567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000"/>
              <a:buNone/>
              <a:defRPr sz="2000">
                <a:solidFill>
                  <a:srgbClr val="703876"/>
                </a:solidFill>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49"/>
          <p:cNvSpPr txBox="1">
            <a:spLocks noGrp="1"/>
          </p:cNvSpPr>
          <p:nvPr>
            <p:ph type="body" idx="2"/>
          </p:nvPr>
        </p:nvSpPr>
        <p:spPr>
          <a:xfrm>
            <a:off x="839788" y="1404257"/>
            <a:ext cx="3932237" cy="4464731"/>
          </a:xfrm>
          <a:prstGeom prst="rect">
            <a:avLst/>
          </a:prstGeom>
          <a:solidFill>
            <a:srgbClr val="3C8A96">
              <a:alpha val="47843"/>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left">
  <p:cSld name="Picture with Caption left">
    <p:spTree>
      <p:nvGrpSpPr>
        <p:cNvPr id="1" name="Shape 69"/>
        <p:cNvGrpSpPr/>
        <p:nvPr/>
      </p:nvGrpSpPr>
      <p:grpSpPr>
        <a:xfrm>
          <a:off x="0" y="0"/>
          <a:ext cx="0" cy="0"/>
          <a:chOff x="0" y="0"/>
          <a:chExt cx="0" cy="0"/>
        </a:xfrm>
      </p:grpSpPr>
      <p:sp>
        <p:nvSpPr>
          <p:cNvPr id="70" name="Google Shape;7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0"/>
          <p:cNvSpPr>
            <a:spLocks noGrp="1"/>
          </p:cNvSpPr>
          <p:nvPr>
            <p:ph type="pic" idx="2"/>
          </p:nvPr>
        </p:nvSpPr>
        <p:spPr>
          <a:xfrm>
            <a:off x="5183188" y="987425"/>
            <a:ext cx="6172200" cy="4873625"/>
          </a:xfrm>
          <a:prstGeom prst="rect">
            <a:avLst/>
          </a:prstGeom>
          <a:noFill/>
          <a:ln>
            <a:noFill/>
          </a:ln>
        </p:spPr>
      </p:sp>
      <p:sp>
        <p:nvSpPr>
          <p:cNvPr id="72" name="Google Shape;72;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hart with Caption left">
  <p:cSld name="Chart with Caption left">
    <p:spTree>
      <p:nvGrpSpPr>
        <p:cNvPr id="1" name="Shape 73"/>
        <p:cNvGrpSpPr/>
        <p:nvPr/>
      </p:nvGrpSpPr>
      <p:grpSpPr>
        <a:xfrm>
          <a:off x="0" y="0"/>
          <a:ext cx="0" cy="0"/>
          <a:chOff x="0" y="0"/>
          <a:chExt cx="0" cy="0"/>
        </a:xfrm>
      </p:grpSpPr>
      <p:sp>
        <p:nvSpPr>
          <p:cNvPr id="74" name="Google Shape;74;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51"/>
          <p:cNvSpPr>
            <a:spLocks noGrp="1"/>
          </p:cNvSpPr>
          <p:nvPr>
            <p:ph type="chart" idx="2"/>
          </p:nvPr>
        </p:nvSpPr>
        <p:spPr>
          <a:xfrm>
            <a:off x="5595938" y="533400"/>
            <a:ext cx="5419725" cy="53355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Slide">
  <p:cSld name="Contents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6542314" y="212725"/>
            <a:ext cx="4811486" cy="8431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6542088" y="1349375"/>
            <a:ext cx="4811712" cy="5105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rt with Caption right">
  <p:cSld name="Chart with Caption right">
    <p:spTree>
      <p:nvGrpSpPr>
        <p:cNvPr id="1" name="Shape 77"/>
        <p:cNvGrpSpPr/>
        <p:nvPr/>
      </p:nvGrpSpPr>
      <p:grpSpPr>
        <a:xfrm>
          <a:off x="0" y="0"/>
          <a:ext cx="0" cy="0"/>
          <a:chOff x="0" y="0"/>
          <a:chExt cx="0" cy="0"/>
        </a:xfrm>
      </p:grpSpPr>
      <p:sp>
        <p:nvSpPr>
          <p:cNvPr id="78" name="Google Shape;78;p52"/>
          <p:cNvSpPr txBox="1">
            <a:spLocks noGrp="1"/>
          </p:cNvSpPr>
          <p:nvPr>
            <p:ph type="title"/>
          </p:nvPr>
        </p:nvSpPr>
        <p:spPr>
          <a:xfrm>
            <a:off x="6164827" y="221226"/>
            <a:ext cx="5125986" cy="9193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2"/>
          <p:cNvSpPr txBox="1">
            <a:spLocks noGrp="1"/>
          </p:cNvSpPr>
          <p:nvPr>
            <p:ph type="body" idx="1"/>
          </p:nvPr>
        </p:nvSpPr>
        <p:spPr>
          <a:xfrm>
            <a:off x="6164827" y="1523206"/>
            <a:ext cx="5125986" cy="4494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52"/>
          <p:cNvSpPr>
            <a:spLocks noGrp="1"/>
          </p:cNvSpPr>
          <p:nvPr>
            <p:ph type="chart" idx="2"/>
          </p:nvPr>
        </p:nvSpPr>
        <p:spPr>
          <a:xfrm>
            <a:off x="663575" y="555625"/>
            <a:ext cx="5126038" cy="5562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8"/>
        <p:cNvGrpSpPr/>
        <p:nvPr/>
      </p:nvGrpSpPr>
      <p:grpSpPr>
        <a:xfrm>
          <a:off x="0" y="0"/>
          <a:ext cx="0" cy="0"/>
          <a:chOff x="0" y="0"/>
          <a:chExt cx="0" cy="0"/>
        </a:xfrm>
      </p:grpSpPr>
      <p:sp>
        <p:nvSpPr>
          <p:cNvPr id="19" name="Google Shape;1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3" type="obj">
  <p:cSld name="OBJEC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2">
  <p:cSld name="Two Content 2">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5"/>
          <p:cNvSpPr txBox="1">
            <a:spLocks noGrp="1"/>
          </p:cNvSpPr>
          <p:nvPr>
            <p:ph type="body" idx="2"/>
          </p:nvPr>
        </p:nvSpPr>
        <p:spPr>
          <a:xfrm>
            <a:off x="6172202"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2">
  <p:cSld name="Title and Content 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400"/>
              <a:buNone/>
              <a:defRPr sz="2400">
                <a:solidFill>
                  <a:srgbClr val="703876"/>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400"/>
              <a:buNone/>
              <a:defRPr sz="2400">
                <a:solidFill>
                  <a:srgbClr val="703876"/>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easo.org/wp-content/uploads/2025/04/obesity-diagnosis_v3.pdf" TargetMode="External"/><Relationship Id="rId3" Type="http://schemas.openxmlformats.org/officeDocument/2006/relationships/hyperlink" Target="https://easo.org/cpd/a-new-approach-to-obesity-diagnosis-staging-and-management/#step1" TargetMode="External"/><Relationship Id="rId7" Type="http://schemas.openxmlformats.org/officeDocument/2006/relationships/hyperlink" Target="https://www.ottawahospital.on.ca/fr/documents/2017/05/edmonton-obesity-staging-system-staging-tool.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obesitycanada.ca/wp-content/uploads/2020/10/191707-guide-2-at.pdf" TargetMode="External"/><Relationship Id="rId5" Type="http://schemas.openxmlformats.org/officeDocument/2006/relationships/hyperlink" Target="https://easo.org/wp-content/uploads/2021/04/talkingaboutweight-GP-landscape_v1-1.pdf" TargetMode="External"/><Relationship Id="rId4" Type="http://schemas.openxmlformats.org/officeDocument/2006/relationships/hyperlink" Target="https://easo.org/cpd/obesity-conversations-why-weight-stigma-matters-in-clinical-practice/#step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3"/>
          <p:cNvSpPr txBox="1">
            <a:spLocks noGrp="1"/>
          </p:cNvSpPr>
          <p:nvPr>
            <p:ph type="title"/>
          </p:nvPr>
        </p:nvSpPr>
        <p:spPr>
          <a:xfrm>
            <a:off x="838200" y="3765551"/>
            <a:ext cx="10515600" cy="8851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latin typeface="Verdana"/>
                <a:ea typeface="Verdana"/>
                <a:cs typeface="Verdana"/>
                <a:sym typeface="Verdana"/>
              </a:rPr>
              <a:t>Obesity diagnosis, classification and staging</a:t>
            </a:r>
            <a:endParaRPr>
              <a:latin typeface="Verdana"/>
              <a:ea typeface="Verdana"/>
              <a:cs typeface="Verdana"/>
              <a:sym typeface="Verdana"/>
            </a:endParaRPr>
          </a:p>
        </p:txBody>
      </p:sp>
      <p:sp>
        <p:nvSpPr>
          <p:cNvPr id="86" name="Google Shape;86;p53"/>
          <p:cNvSpPr txBox="1">
            <a:spLocks noGrp="1"/>
          </p:cNvSpPr>
          <p:nvPr>
            <p:ph type="subTitle" idx="1"/>
          </p:nvPr>
        </p:nvSpPr>
        <p:spPr>
          <a:xfrm>
            <a:off x="838200" y="5656153"/>
            <a:ext cx="9144000" cy="1027676"/>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None/>
            </a:pPr>
            <a:r>
              <a:rPr lang="en-US" sz="1200">
                <a:latin typeface="Verdana"/>
                <a:ea typeface="Verdana"/>
                <a:cs typeface="Verdana"/>
                <a:sym typeface="Verdana"/>
              </a:rPr>
              <a:t>Developed by Dr Mary E. Davis and Dr Caitriona Cunningham, University College Dublin, Ireland.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6542314" y="212725"/>
            <a:ext cx="4811486" cy="8431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876"/>
              </a:buClr>
              <a:buSzPts val="4400"/>
              <a:buFont typeface="Arial"/>
              <a:buNone/>
            </a:pPr>
            <a:r>
              <a:rPr lang="en-US">
                <a:latin typeface="Verdana"/>
                <a:ea typeface="Verdana"/>
                <a:cs typeface="Verdana"/>
                <a:sym typeface="Verdana"/>
              </a:rPr>
              <a:t>Overview</a:t>
            </a:r>
            <a:endParaRPr>
              <a:latin typeface="Verdana"/>
              <a:ea typeface="Verdana"/>
              <a:cs typeface="Verdana"/>
              <a:sym typeface="Verdana"/>
            </a:endParaRPr>
          </a:p>
        </p:txBody>
      </p:sp>
      <p:sp>
        <p:nvSpPr>
          <p:cNvPr id="92" name="Google Shape;92;p2"/>
          <p:cNvSpPr txBox="1">
            <a:spLocks noGrp="1"/>
          </p:cNvSpPr>
          <p:nvPr>
            <p:ph type="body" idx="1"/>
          </p:nvPr>
        </p:nvSpPr>
        <p:spPr>
          <a:xfrm>
            <a:off x="6542088" y="1349375"/>
            <a:ext cx="4811712" cy="5105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1000"/>
              </a:spcBef>
              <a:spcAft>
                <a:spcPts val="0"/>
              </a:spcAft>
              <a:buSzPts val="2000"/>
              <a:buFont typeface="Verdana"/>
              <a:buChar char="•"/>
            </a:pPr>
            <a:r>
              <a:rPr lang="en-US">
                <a:latin typeface="Verdana"/>
                <a:ea typeface="Verdana"/>
                <a:cs typeface="Verdana"/>
                <a:sym typeface="Verdana"/>
              </a:rPr>
              <a:t>Obesity diagnosis and classification</a:t>
            </a:r>
            <a:endParaRPr>
              <a:latin typeface="Verdana"/>
              <a:ea typeface="Verdana"/>
              <a:cs typeface="Verdana"/>
              <a:sym typeface="Verdana"/>
            </a:endParaRPr>
          </a:p>
          <a:p>
            <a:pPr marL="342900" lvl="0" indent="-342900" algn="l" rtl="0">
              <a:lnSpc>
                <a:spcPct val="90000"/>
              </a:lnSpc>
              <a:spcBef>
                <a:spcPts val="1000"/>
              </a:spcBef>
              <a:spcAft>
                <a:spcPts val="0"/>
              </a:spcAft>
              <a:buSzPts val="2000"/>
              <a:buFont typeface="Verdana"/>
              <a:buChar char="•"/>
            </a:pPr>
            <a:r>
              <a:rPr lang="en-US">
                <a:latin typeface="Verdana"/>
                <a:ea typeface="Verdana"/>
                <a:cs typeface="Verdana"/>
                <a:sym typeface="Verdana"/>
              </a:rPr>
              <a:t>Obesity staging</a:t>
            </a:r>
            <a:endParaRPr>
              <a:latin typeface="Verdana"/>
              <a:ea typeface="Verdana"/>
              <a:cs typeface="Verdana"/>
              <a:sym typeface="Verdana"/>
            </a:endParaRPr>
          </a:p>
          <a:p>
            <a:pPr marL="228600" lvl="0" indent="-101600" algn="l" rtl="0">
              <a:lnSpc>
                <a:spcPct val="90000"/>
              </a:lnSpc>
              <a:spcBef>
                <a:spcPts val="1000"/>
              </a:spcBef>
              <a:spcAft>
                <a:spcPts val="0"/>
              </a:spcAft>
              <a:buClr>
                <a:schemeClr val="dk1"/>
              </a:buClr>
              <a:buSzPts val="2000"/>
              <a:buNone/>
            </a:pPr>
            <a:endParaRPr>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8c25f51061_1_0"/>
          <p:cNvSpPr txBox="1">
            <a:spLocks noGrp="1"/>
          </p:cNvSpPr>
          <p:nvPr>
            <p:ph type="title"/>
          </p:nvPr>
        </p:nvSpPr>
        <p:spPr>
          <a:xfrm>
            <a:off x="6628997" y="124543"/>
            <a:ext cx="5046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03876"/>
              </a:buClr>
              <a:buSzPct val="100000"/>
              <a:buFont typeface="Arial"/>
              <a:buNone/>
            </a:pPr>
            <a:r>
              <a:rPr lang="en-US">
                <a:latin typeface="Verdana"/>
                <a:ea typeface="Verdana"/>
                <a:cs typeface="Verdana"/>
                <a:sym typeface="Verdana"/>
              </a:rPr>
              <a:t>Obesity diagnosis and classification</a:t>
            </a:r>
            <a:endParaRPr>
              <a:latin typeface="Verdana"/>
              <a:ea typeface="Verdana"/>
              <a:cs typeface="Verdana"/>
              <a:sym typeface="Verdana"/>
            </a:endParaRPr>
          </a:p>
        </p:txBody>
      </p:sp>
      <p:sp>
        <p:nvSpPr>
          <p:cNvPr id="98" name="Google Shape;98;g38c25f51061_1_0"/>
          <p:cNvSpPr txBox="1"/>
          <p:nvPr/>
        </p:nvSpPr>
        <p:spPr>
          <a:xfrm>
            <a:off x="7179734" y="5923109"/>
            <a:ext cx="691286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Verdana"/>
                <a:ea typeface="Verdana"/>
                <a:cs typeface="Verdana"/>
                <a:sym typeface="Verdana"/>
              </a:rPr>
              <a:t>(</a:t>
            </a:r>
            <a:r>
              <a:rPr lang="en-US" sz="1600" b="0" i="0" u="none" strike="noStrike" cap="none">
                <a:solidFill>
                  <a:srgbClr val="000000"/>
                </a:solidFill>
                <a:latin typeface="Arial"/>
                <a:ea typeface="Arial"/>
                <a:cs typeface="Arial"/>
                <a:sym typeface="Arial"/>
              </a:rPr>
              <a:t>Bowman-Busato et al. 2024; </a:t>
            </a:r>
            <a:r>
              <a:rPr lang="en-US" sz="1600" b="0" i="0" u="none" strike="noStrike" cap="none">
                <a:solidFill>
                  <a:schemeClr val="dk1"/>
                </a:solidFill>
                <a:latin typeface="Verdana"/>
                <a:ea typeface="Verdana"/>
                <a:cs typeface="Verdana"/>
                <a:sym typeface="Verdana"/>
              </a:rPr>
              <a:t>Busetto et al. 2024)</a:t>
            </a:r>
            <a:endParaRPr sz="1400" b="0" i="0" u="none" strike="noStrike" cap="none">
              <a:solidFill>
                <a:srgbClr val="000000"/>
              </a:solidFill>
              <a:latin typeface="Verdana"/>
              <a:ea typeface="Verdana"/>
              <a:cs typeface="Verdana"/>
              <a:sym typeface="Verdana"/>
            </a:endParaRPr>
          </a:p>
        </p:txBody>
      </p:sp>
      <p:pic>
        <p:nvPicPr>
          <p:cNvPr id="99" name="Google Shape;99;g38c25f51061_1_0"/>
          <p:cNvPicPr preferRelativeResize="0"/>
          <p:nvPr/>
        </p:nvPicPr>
        <p:blipFill rotWithShape="1">
          <a:blip r:embed="rId3">
            <a:alphaModFix/>
          </a:blip>
          <a:srcRect/>
          <a:stretch/>
        </p:blipFill>
        <p:spPr>
          <a:xfrm>
            <a:off x="388019" y="124543"/>
            <a:ext cx="5754374" cy="6608925"/>
          </a:xfrm>
          <a:prstGeom prst="rect">
            <a:avLst/>
          </a:prstGeom>
          <a:noFill/>
          <a:ln>
            <a:noFill/>
          </a:ln>
        </p:spPr>
      </p:pic>
      <p:sp>
        <p:nvSpPr>
          <p:cNvPr id="100" name="Google Shape;100;g38c25f51061_1_0"/>
          <p:cNvSpPr txBox="1"/>
          <p:nvPr/>
        </p:nvSpPr>
        <p:spPr>
          <a:xfrm>
            <a:off x="6583813" y="1825771"/>
            <a:ext cx="5136968"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400" b="0" i="0" u="none" strike="noStrike" cap="none">
                <a:solidFill>
                  <a:schemeClr val="dk1"/>
                </a:solidFill>
                <a:latin typeface="Verdana"/>
                <a:ea typeface="Verdana"/>
                <a:cs typeface="Verdana"/>
                <a:sym typeface="Verdana"/>
              </a:rPr>
              <a:t>Obesity is defined as an abnormal or excessive fat accumulation that can impair health.</a:t>
            </a:r>
            <a:endParaRPr sz="2400" b="0" i="0" u="none" strike="noStrike" cap="none">
              <a:solidFill>
                <a:schemeClr val="dk1"/>
              </a:solidFill>
              <a:latin typeface="Verdana"/>
              <a:ea typeface="Verdana"/>
              <a:cs typeface="Verdana"/>
              <a:sym typeface="Verdana"/>
            </a:endParaRPr>
          </a:p>
          <a:p>
            <a:pPr marL="0" marR="0" lvl="0" indent="0" algn="ctr" rtl="0">
              <a:lnSpc>
                <a:spcPct val="90000"/>
              </a:lnSpc>
              <a:spcBef>
                <a:spcPts val="0"/>
              </a:spcBef>
              <a:spcAft>
                <a:spcPts val="0"/>
              </a:spcAft>
              <a:buClr>
                <a:schemeClr val="dk1"/>
              </a:buClr>
              <a:buSzPts val="2000"/>
              <a:buFont typeface="Arial"/>
              <a:buNone/>
            </a:pPr>
            <a:endParaRPr sz="2400" b="0" i="0" u="none" strike="noStrike" cap="none">
              <a:solidFill>
                <a:schemeClr val="dk1"/>
              </a:solidFill>
              <a:latin typeface="Verdana"/>
              <a:ea typeface="Verdana"/>
              <a:cs typeface="Verdana"/>
              <a:sym typeface="Verdana"/>
            </a:endParaRPr>
          </a:p>
          <a:p>
            <a:pPr marL="0" marR="0" lvl="0" indent="0" algn="ctr" rtl="0">
              <a:lnSpc>
                <a:spcPct val="90000"/>
              </a:lnSpc>
              <a:spcBef>
                <a:spcPts val="0"/>
              </a:spcBef>
              <a:spcAft>
                <a:spcPts val="0"/>
              </a:spcAft>
              <a:buClr>
                <a:schemeClr val="dk1"/>
              </a:buClr>
              <a:buSzPts val="20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90000"/>
              </a:lnSpc>
              <a:spcBef>
                <a:spcPts val="0"/>
              </a:spcBef>
              <a:spcAft>
                <a:spcPts val="0"/>
              </a:spcAft>
              <a:buClr>
                <a:schemeClr val="dk1"/>
              </a:buClr>
              <a:buSzPts val="2000"/>
              <a:buFont typeface="Arial"/>
              <a:buNone/>
            </a:pPr>
            <a:r>
              <a:rPr lang="en-US" sz="2400" b="0" i="0" u="none" strike="noStrike" cap="none">
                <a:solidFill>
                  <a:schemeClr val="dk1"/>
                </a:solidFill>
                <a:latin typeface="Verdana"/>
                <a:ea typeface="Verdana"/>
                <a:cs typeface="Verdana"/>
                <a:sym typeface="Verdana"/>
              </a:rPr>
              <a:t>Obesity is a </a:t>
            </a:r>
            <a:r>
              <a:rPr lang="en-US" sz="2400" b="1" i="0" u="none" strike="noStrike" cap="none">
                <a:solidFill>
                  <a:schemeClr val="dk1"/>
                </a:solidFill>
                <a:latin typeface="Verdana"/>
                <a:ea typeface="Verdana"/>
                <a:cs typeface="Verdana"/>
                <a:sym typeface="Verdana"/>
              </a:rPr>
              <a:t>chronic, relapsing </a:t>
            </a:r>
            <a:r>
              <a:rPr lang="en-US" sz="2400" b="0" i="0" u="none" strike="noStrike" cap="none">
                <a:solidFill>
                  <a:schemeClr val="dk1"/>
                </a:solidFill>
                <a:latin typeface="Verdana"/>
                <a:ea typeface="Verdana"/>
                <a:cs typeface="Verdana"/>
                <a:sym typeface="Verdana"/>
              </a:rPr>
              <a:t>disease with multifactorial causes.</a:t>
            </a:r>
            <a:endParaRPr sz="2400" b="0" i="0" u="none" strike="noStrike" cap="none">
              <a:solidFill>
                <a:schemeClr val="dk1"/>
              </a:solidFill>
              <a:latin typeface="Verdana"/>
              <a:ea typeface="Verdana"/>
              <a:cs typeface="Verdana"/>
              <a:sym typeface="Verdana"/>
            </a:endParaRPr>
          </a:p>
          <a:p>
            <a:pPr marL="0" marR="0" lvl="0" indent="0" algn="ctr" rtl="0">
              <a:lnSpc>
                <a:spcPct val="90000"/>
              </a:lnSpc>
              <a:spcBef>
                <a:spcPts val="500"/>
              </a:spcBef>
              <a:spcAft>
                <a:spcPts val="0"/>
              </a:spcAft>
              <a:buClr>
                <a:schemeClr val="dk1"/>
              </a:buClr>
              <a:buSzPts val="1800"/>
              <a:buFont typeface="Arial"/>
              <a:buNone/>
            </a:pPr>
            <a:endParaRPr sz="2400" b="0" i="0" u="none" strike="noStrike" cap="none">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876"/>
              </a:buClr>
              <a:buSzPts val="4400"/>
              <a:buFont typeface="Arial"/>
              <a:buNone/>
            </a:pPr>
            <a:r>
              <a:rPr lang="en-US">
                <a:latin typeface="Verdana"/>
                <a:ea typeface="Verdana"/>
                <a:cs typeface="Verdana"/>
                <a:sym typeface="Verdana"/>
              </a:rPr>
              <a:t>Obesity diagnosis and classification</a:t>
            </a:r>
            <a:endParaRPr>
              <a:latin typeface="Verdana"/>
              <a:ea typeface="Verdana"/>
              <a:cs typeface="Verdana"/>
              <a:sym typeface="Verdana"/>
            </a:endParaRPr>
          </a:p>
        </p:txBody>
      </p:sp>
      <p:sp>
        <p:nvSpPr>
          <p:cNvPr id="106" name="Google Shape;106;p56"/>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1000"/>
              </a:spcBef>
              <a:spcAft>
                <a:spcPts val="0"/>
              </a:spcAft>
              <a:buClr>
                <a:schemeClr val="dk1"/>
              </a:buClr>
              <a:buSzPts val="2000"/>
              <a:buChar char="•"/>
            </a:pPr>
            <a:r>
              <a:rPr lang="en-US">
                <a:latin typeface="Verdana"/>
                <a:ea typeface="Verdana"/>
                <a:cs typeface="Verdana"/>
                <a:sym typeface="Verdana"/>
              </a:rPr>
              <a:t>The diagnosis of obesity should be based on the recognition of abnormal and/or excessive </a:t>
            </a:r>
            <a:r>
              <a:rPr lang="en-US" b="1">
                <a:latin typeface="Verdana"/>
                <a:ea typeface="Verdana"/>
                <a:cs typeface="Verdana"/>
                <a:sym typeface="Verdana"/>
              </a:rPr>
              <a:t>fat accumulation </a:t>
            </a:r>
            <a:r>
              <a:rPr lang="en-US">
                <a:latin typeface="Verdana"/>
                <a:ea typeface="Verdana"/>
                <a:cs typeface="Verdana"/>
                <a:sym typeface="Verdana"/>
              </a:rPr>
              <a:t>and the analysis of its presence and potential </a:t>
            </a:r>
            <a:r>
              <a:rPr lang="en-US" b="1">
                <a:latin typeface="Verdana"/>
                <a:ea typeface="Verdana"/>
                <a:cs typeface="Verdana"/>
                <a:sym typeface="Verdana"/>
              </a:rPr>
              <a:t>effects on health</a:t>
            </a:r>
            <a:r>
              <a:rPr lang="en-US">
                <a:latin typeface="Verdana"/>
                <a:ea typeface="Verdana"/>
                <a:cs typeface="Verdana"/>
                <a:sym typeface="Verdana"/>
              </a:rPr>
              <a:t>.</a:t>
            </a:r>
            <a:endParaRPr>
              <a:latin typeface="Verdana"/>
              <a:ea typeface="Verdana"/>
              <a:cs typeface="Verdana"/>
              <a:sym typeface="Verdana"/>
            </a:endParaRPr>
          </a:p>
          <a:p>
            <a:pPr marL="914400" lvl="1" indent="-228600" algn="l" rtl="0">
              <a:lnSpc>
                <a:spcPct val="90000"/>
              </a:lnSpc>
              <a:spcBef>
                <a:spcPts val="500"/>
              </a:spcBef>
              <a:spcAft>
                <a:spcPts val="0"/>
              </a:spcAft>
              <a:buSzPts val="1800"/>
              <a:buNone/>
            </a:pPr>
            <a:endParaRPr>
              <a:latin typeface="Verdana"/>
              <a:ea typeface="Verdana"/>
              <a:cs typeface="Verdana"/>
              <a:sym typeface="Verdana"/>
            </a:endParaRPr>
          </a:p>
          <a:p>
            <a:pPr marL="914400" lvl="1" indent="-342900" algn="l" rtl="0">
              <a:lnSpc>
                <a:spcPct val="90000"/>
              </a:lnSpc>
              <a:spcBef>
                <a:spcPts val="500"/>
              </a:spcBef>
              <a:spcAft>
                <a:spcPts val="0"/>
              </a:spcAft>
              <a:buSzPts val="1800"/>
              <a:buChar char="•"/>
            </a:pPr>
            <a:r>
              <a:rPr lang="en-US">
                <a:latin typeface="Verdana"/>
                <a:ea typeface="Verdana"/>
                <a:cs typeface="Verdana"/>
                <a:sym typeface="Verdana"/>
              </a:rPr>
              <a:t>Adults of European descent with </a:t>
            </a:r>
            <a:r>
              <a:rPr lang="en-US" b="1">
                <a:latin typeface="Verdana"/>
                <a:ea typeface="Verdana"/>
                <a:cs typeface="Verdana"/>
                <a:sym typeface="Verdana"/>
              </a:rPr>
              <a:t>BMI ≥ 25 kg/m², a waist-to-height ratio &gt; 0.5 </a:t>
            </a:r>
            <a:r>
              <a:rPr lang="en-US">
                <a:latin typeface="Verdana"/>
                <a:ea typeface="Verdana"/>
                <a:cs typeface="Verdana"/>
                <a:sym typeface="Verdana"/>
              </a:rPr>
              <a:t>and the presence of any medical, functional or psychological impairments or </a:t>
            </a:r>
            <a:r>
              <a:rPr lang="en-US" b="1">
                <a:latin typeface="Verdana"/>
                <a:ea typeface="Verdana"/>
                <a:cs typeface="Verdana"/>
                <a:sym typeface="Verdana"/>
              </a:rPr>
              <a:t>complications</a:t>
            </a:r>
            <a:r>
              <a:rPr lang="en-US">
                <a:latin typeface="Verdana"/>
                <a:ea typeface="Verdana"/>
                <a:cs typeface="Verdana"/>
                <a:sym typeface="Verdana"/>
              </a:rPr>
              <a:t> in the diagnosis of obesity.</a:t>
            </a:r>
            <a:endParaRPr>
              <a:latin typeface="Verdana"/>
              <a:ea typeface="Verdana"/>
              <a:cs typeface="Verdana"/>
              <a:sym typeface="Verdana"/>
            </a:endParaRPr>
          </a:p>
          <a:p>
            <a:pPr marL="914400" lvl="1" indent="-228600" algn="l" rtl="0">
              <a:lnSpc>
                <a:spcPct val="90000"/>
              </a:lnSpc>
              <a:spcBef>
                <a:spcPts val="500"/>
              </a:spcBef>
              <a:spcAft>
                <a:spcPts val="0"/>
              </a:spcAft>
              <a:buSzPts val="1800"/>
              <a:buNone/>
            </a:pPr>
            <a:endParaRPr>
              <a:latin typeface="Verdana"/>
              <a:ea typeface="Verdana"/>
              <a:cs typeface="Verdana"/>
              <a:sym typeface="Verdana"/>
            </a:endParaRPr>
          </a:p>
          <a:p>
            <a:pPr marL="914400" lvl="1" indent="-342900" algn="l" rtl="0">
              <a:lnSpc>
                <a:spcPct val="90000"/>
              </a:lnSpc>
              <a:spcBef>
                <a:spcPts val="500"/>
              </a:spcBef>
              <a:spcAft>
                <a:spcPts val="0"/>
              </a:spcAft>
              <a:buSzPts val="1800"/>
              <a:buChar char="•"/>
            </a:pPr>
            <a:r>
              <a:rPr lang="en-US">
                <a:latin typeface="Verdana"/>
                <a:ea typeface="Verdana"/>
                <a:cs typeface="Verdana"/>
                <a:sym typeface="Verdana"/>
              </a:rPr>
              <a:t>Adults of European descent on the presence of </a:t>
            </a:r>
            <a:r>
              <a:rPr lang="en-US" b="1">
                <a:latin typeface="Verdana"/>
                <a:ea typeface="Verdana"/>
                <a:cs typeface="Verdana"/>
                <a:sym typeface="Verdana"/>
              </a:rPr>
              <a:t>BMI ≥ 30 kg/m² and the absence or presence</a:t>
            </a:r>
            <a:r>
              <a:rPr lang="en-US">
                <a:latin typeface="Verdana"/>
                <a:ea typeface="Verdana"/>
                <a:cs typeface="Verdana"/>
                <a:sym typeface="Verdana"/>
              </a:rPr>
              <a:t> of any medical, functional or psychological impairments or complications.</a:t>
            </a:r>
            <a:endParaRPr>
              <a:latin typeface="Verdana"/>
              <a:ea typeface="Verdana"/>
              <a:cs typeface="Verdana"/>
              <a:sym typeface="Verdana"/>
            </a:endParaRPr>
          </a:p>
          <a:p>
            <a:pPr marL="914400" lvl="1" indent="-228600" algn="l" rtl="0">
              <a:lnSpc>
                <a:spcPct val="90000"/>
              </a:lnSpc>
              <a:spcBef>
                <a:spcPts val="500"/>
              </a:spcBef>
              <a:spcAft>
                <a:spcPts val="0"/>
              </a:spcAft>
              <a:buSzPts val="1800"/>
              <a:buFont typeface="Verdana"/>
              <a:buNone/>
            </a:pPr>
            <a:endParaRPr>
              <a:latin typeface="Verdana"/>
              <a:ea typeface="Verdana"/>
              <a:cs typeface="Verdana"/>
              <a:sym typeface="Verdana"/>
            </a:endParaRPr>
          </a:p>
          <a:p>
            <a:pPr marL="914400" lvl="1" indent="-342900" algn="l" rtl="0">
              <a:lnSpc>
                <a:spcPct val="90000"/>
              </a:lnSpc>
              <a:spcBef>
                <a:spcPts val="500"/>
              </a:spcBef>
              <a:spcAft>
                <a:spcPts val="0"/>
              </a:spcAft>
              <a:buSzPts val="1800"/>
              <a:buFont typeface="Verdana"/>
              <a:buChar char="•"/>
            </a:pPr>
            <a:r>
              <a:rPr lang="en-US">
                <a:latin typeface="Verdana"/>
                <a:ea typeface="Verdana"/>
                <a:cs typeface="Verdana"/>
                <a:sym typeface="Verdana"/>
              </a:rPr>
              <a:t>Apply ethnicity-specific cut-offs for BMI.</a:t>
            </a:r>
            <a:endParaRPr>
              <a:latin typeface="Verdana"/>
              <a:ea typeface="Verdana"/>
              <a:cs typeface="Verdana"/>
              <a:sym typeface="Verdana"/>
            </a:endParaRPr>
          </a:p>
          <a:p>
            <a:pPr marL="101600" lvl="0" indent="0" algn="l" rtl="0">
              <a:lnSpc>
                <a:spcPct val="90000"/>
              </a:lnSpc>
              <a:spcBef>
                <a:spcPts val="1000"/>
              </a:spcBef>
              <a:spcAft>
                <a:spcPts val="0"/>
              </a:spcAft>
              <a:buSzPts val="2000"/>
              <a:buNone/>
            </a:pPr>
            <a:endParaRPr>
              <a:latin typeface="Verdana"/>
              <a:ea typeface="Verdana"/>
              <a:cs typeface="Verdana"/>
              <a:sym typeface="Verdana"/>
            </a:endParaRPr>
          </a:p>
          <a:p>
            <a:pPr marL="457200" lvl="0" indent="-228600" algn="l" rtl="0">
              <a:lnSpc>
                <a:spcPct val="90000"/>
              </a:lnSpc>
              <a:spcBef>
                <a:spcPts val="1000"/>
              </a:spcBef>
              <a:spcAft>
                <a:spcPts val="0"/>
              </a:spcAft>
              <a:buClr>
                <a:schemeClr val="dk1"/>
              </a:buClr>
              <a:buSzPts val="2000"/>
              <a:buNone/>
            </a:pPr>
            <a:endParaRPr>
              <a:latin typeface="Verdana"/>
              <a:ea typeface="Verdana"/>
              <a:cs typeface="Verdana"/>
              <a:sym typeface="Verdana"/>
            </a:endParaRPr>
          </a:p>
        </p:txBody>
      </p:sp>
      <p:sp>
        <p:nvSpPr>
          <p:cNvPr id="107" name="Google Shape;107;p56"/>
          <p:cNvSpPr txBox="1"/>
          <p:nvPr/>
        </p:nvSpPr>
        <p:spPr>
          <a:xfrm>
            <a:off x="9468167" y="5363633"/>
            <a:ext cx="255693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(Busetto et al.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876"/>
              </a:buClr>
              <a:buSzPts val="4400"/>
              <a:buFont typeface="Arial"/>
              <a:buNone/>
            </a:pPr>
            <a:r>
              <a:rPr lang="en-US">
                <a:latin typeface="Verdana"/>
                <a:ea typeface="Verdana"/>
                <a:cs typeface="Verdana"/>
                <a:sym typeface="Verdana"/>
              </a:rPr>
              <a:t>Obesity diagnosis and classification</a:t>
            </a:r>
            <a:endParaRPr>
              <a:latin typeface="Verdana"/>
              <a:ea typeface="Verdana"/>
              <a:cs typeface="Verdana"/>
              <a:sym typeface="Verdana"/>
            </a:endParaRPr>
          </a:p>
        </p:txBody>
      </p:sp>
      <p:sp>
        <p:nvSpPr>
          <p:cNvPr id="114" name="Google Shape;114;p54"/>
          <p:cNvSpPr txBox="1">
            <a:spLocks noGrp="1"/>
          </p:cNvSpPr>
          <p:nvPr>
            <p:ph type="body" idx="4294967295"/>
          </p:nvPr>
        </p:nvSpPr>
        <p:spPr>
          <a:xfrm>
            <a:off x="838200" y="1881200"/>
            <a:ext cx="10658700" cy="43524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Clr>
                <a:srgbClr val="000000"/>
              </a:buClr>
              <a:buSzPts val="2800"/>
              <a:buFont typeface="Verdana"/>
              <a:buChar char="•"/>
            </a:pPr>
            <a:r>
              <a:rPr lang="en-US" sz="2400" i="0" u="none" strike="noStrike" cap="none">
                <a:solidFill>
                  <a:schemeClr val="dk1"/>
                </a:solidFill>
                <a:latin typeface="Verdana"/>
                <a:ea typeface="Verdana"/>
                <a:cs typeface="Verdana"/>
                <a:sym typeface="Verdana"/>
              </a:rPr>
              <a:t>BMI cut-offs as per the WHO (Caucasian, Europid and North American ethnicity)</a:t>
            </a:r>
            <a:endParaRPr>
              <a:latin typeface="Verdana"/>
              <a:ea typeface="Verdana"/>
              <a:cs typeface="Verdana"/>
              <a:sym typeface="Verdana"/>
            </a:endParaRPr>
          </a:p>
          <a:p>
            <a:pPr marL="914400" lvl="1" indent="-381000" algn="l" rtl="0">
              <a:lnSpc>
                <a:spcPct val="90000"/>
              </a:lnSpc>
              <a:spcBef>
                <a:spcPts val="600"/>
              </a:spcBef>
              <a:spcAft>
                <a:spcPts val="0"/>
              </a:spcAft>
              <a:buClr>
                <a:srgbClr val="000000"/>
              </a:buClr>
              <a:buSzPts val="2400"/>
              <a:buFont typeface="Verdana"/>
              <a:buChar char="•"/>
            </a:pPr>
            <a:r>
              <a:rPr lang="en-US" sz="1800" i="0" u="none" strike="noStrike" cap="none">
                <a:solidFill>
                  <a:schemeClr val="dk1"/>
                </a:solidFill>
                <a:latin typeface="Verdana"/>
                <a:ea typeface="Verdana"/>
                <a:cs typeface="Verdana"/>
                <a:sym typeface="Verdana"/>
              </a:rPr>
              <a:t>Class I: 30.0-34.9kg/m² </a:t>
            </a:r>
            <a:endParaRPr>
              <a:latin typeface="Verdana"/>
              <a:ea typeface="Verdana"/>
              <a:cs typeface="Verdana"/>
              <a:sym typeface="Verdana"/>
            </a:endParaRPr>
          </a:p>
          <a:p>
            <a:pPr marL="914400" lvl="1" indent="-381000" algn="l" rtl="0">
              <a:lnSpc>
                <a:spcPct val="90000"/>
              </a:lnSpc>
              <a:spcBef>
                <a:spcPts val="600"/>
              </a:spcBef>
              <a:spcAft>
                <a:spcPts val="0"/>
              </a:spcAft>
              <a:buClr>
                <a:srgbClr val="000000"/>
              </a:buClr>
              <a:buSzPts val="2400"/>
              <a:buFont typeface="Verdana"/>
              <a:buChar char="•"/>
            </a:pPr>
            <a:r>
              <a:rPr lang="en-US" sz="1800" i="0" u="none" strike="noStrike" cap="none">
                <a:solidFill>
                  <a:schemeClr val="dk1"/>
                </a:solidFill>
                <a:latin typeface="Verdana"/>
                <a:ea typeface="Verdana"/>
                <a:cs typeface="Verdana"/>
                <a:sym typeface="Verdana"/>
              </a:rPr>
              <a:t>Class II: 35.0-39.9kg/m² </a:t>
            </a:r>
            <a:endParaRPr>
              <a:latin typeface="Verdana"/>
              <a:ea typeface="Verdana"/>
              <a:cs typeface="Verdana"/>
              <a:sym typeface="Verdana"/>
            </a:endParaRPr>
          </a:p>
          <a:p>
            <a:pPr marL="914400" lvl="1" indent="-381000" algn="l" rtl="0">
              <a:lnSpc>
                <a:spcPct val="90000"/>
              </a:lnSpc>
              <a:spcBef>
                <a:spcPts val="600"/>
              </a:spcBef>
              <a:spcAft>
                <a:spcPts val="0"/>
              </a:spcAft>
              <a:buClr>
                <a:srgbClr val="000000"/>
              </a:buClr>
              <a:buSzPts val="2400"/>
              <a:buFont typeface="Verdana"/>
              <a:buChar char="•"/>
            </a:pPr>
            <a:r>
              <a:rPr lang="en-US" sz="1800" i="0" u="none" strike="noStrike" cap="none">
                <a:solidFill>
                  <a:schemeClr val="dk1"/>
                </a:solidFill>
                <a:latin typeface="Verdana"/>
                <a:ea typeface="Verdana"/>
                <a:cs typeface="Verdana"/>
                <a:sym typeface="Verdana"/>
              </a:rPr>
              <a:t>Class III: 40- 49.9kg/m²</a:t>
            </a:r>
            <a:endParaRPr>
              <a:latin typeface="Verdana"/>
              <a:ea typeface="Verdana"/>
              <a:cs typeface="Verdana"/>
              <a:sym typeface="Verdana"/>
            </a:endParaRPr>
          </a:p>
          <a:p>
            <a:pPr marL="914400" lvl="1" indent="-381000" algn="l" rtl="0">
              <a:lnSpc>
                <a:spcPct val="90000"/>
              </a:lnSpc>
              <a:spcBef>
                <a:spcPts val="600"/>
              </a:spcBef>
              <a:spcAft>
                <a:spcPts val="0"/>
              </a:spcAft>
              <a:buClr>
                <a:srgbClr val="000000"/>
              </a:buClr>
              <a:buSzPts val="2400"/>
              <a:buFont typeface="Verdana"/>
              <a:buChar char="•"/>
            </a:pPr>
            <a:r>
              <a:rPr lang="en-US" sz="1800" i="0" u="none" strike="noStrike" cap="none">
                <a:solidFill>
                  <a:schemeClr val="dk1"/>
                </a:solidFill>
                <a:latin typeface="Verdana"/>
                <a:ea typeface="Verdana"/>
                <a:cs typeface="Verdana"/>
                <a:sym typeface="Verdana"/>
              </a:rPr>
              <a:t>Class IV: 50–59.9kg/m²</a:t>
            </a:r>
            <a:endParaRPr>
              <a:latin typeface="Verdana"/>
              <a:ea typeface="Verdana"/>
              <a:cs typeface="Verdana"/>
              <a:sym typeface="Verdana"/>
            </a:endParaRPr>
          </a:p>
          <a:p>
            <a:pPr marL="914400" lvl="1" indent="-381000" algn="l" rtl="0">
              <a:lnSpc>
                <a:spcPct val="90000"/>
              </a:lnSpc>
              <a:spcBef>
                <a:spcPts val="600"/>
              </a:spcBef>
              <a:spcAft>
                <a:spcPts val="0"/>
              </a:spcAft>
              <a:buClr>
                <a:srgbClr val="000000"/>
              </a:buClr>
              <a:buSzPts val="2400"/>
              <a:buFont typeface="Verdana"/>
              <a:buChar char="•"/>
            </a:pPr>
            <a:r>
              <a:rPr lang="en-US" sz="1800" i="0" u="none" strike="noStrike" cap="none">
                <a:solidFill>
                  <a:schemeClr val="dk1"/>
                </a:solidFill>
                <a:latin typeface="Verdana"/>
                <a:ea typeface="Verdana"/>
                <a:cs typeface="Verdana"/>
                <a:sym typeface="Verdana"/>
              </a:rPr>
              <a:t>Class V: ≥ 60kg/m²</a:t>
            </a:r>
            <a:endParaRPr>
              <a:latin typeface="Verdana"/>
              <a:ea typeface="Verdana"/>
              <a:cs typeface="Verdana"/>
              <a:sym typeface="Verdana"/>
            </a:endParaRPr>
          </a:p>
          <a:p>
            <a:pPr marL="457200" lvl="0" indent="-406400" algn="l" rtl="0">
              <a:lnSpc>
                <a:spcPct val="90000"/>
              </a:lnSpc>
              <a:spcBef>
                <a:spcPts val="600"/>
              </a:spcBef>
              <a:spcAft>
                <a:spcPts val="0"/>
              </a:spcAft>
              <a:buClr>
                <a:srgbClr val="000000"/>
              </a:buClr>
              <a:buSzPts val="2800"/>
              <a:buFont typeface="Verdana"/>
              <a:buChar char="•"/>
            </a:pPr>
            <a:r>
              <a:rPr lang="en-US" sz="2400" i="0" u="none" strike="noStrike" cap="none">
                <a:solidFill>
                  <a:schemeClr val="dk1"/>
                </a:solidFill>
                <a:latin typeface="Verdana"/>
                <a:ea typeface="Verdana"/>
                <a:cs typeface="Verdana"/>
                <a:sym typeface="Verdana"/>
              </a:rPr>
              <a:t>Other body composition measures </a:t>
            </a:r>
            <a:endParaRPr>
              <a:latin typeface="Verdana"/>
              <a:ea typeface="Verdana"/>
              <a:cs typeface="Verdana"/>
              <a:sym typeface="Verdana"/>
            </a:endParaRPr>
          </a:p>
          <a:p>
            <a:pPr marL="914400" lvl="1" indent="-381000" algn="l" rtl="0">
              <a:lnSpc>
                <a:spcPct val="90000"/>
              </a:lnSpc>
              <a:spcBef>
                <a:spcPts val="600"/>
              </a:spcBef>
              <a:spcAft>
                <a:spcPts val="0"/>
              </a:spcAft>
              <a:buClr>
                <a:srgbClr val="000000"/>
              </a:buClr>
              <a:buSzPts val="2400"/>
              <a:buFont typeface="Verdana"/>
              <a:buChar char="•"/>
            </a:pPr>
            <a:r>
              <a:rPr lang="en-US" sz="1800" i="0" u="none" strike="noStrike" cap="none">
                <a:solidFill>
                  <a:schemeClr val="dk1"/>
                </a:solidFill>
                <a:latin typeface="Verdana"/>
                <a:ea typeface="Verdana"/>
                <a:cs typeface="Verdana"/>
                <a:sym typeface="Verdana"/>
              </a:rPr>
              <a:t>Waist circumference </a:t>
            </a:r>
            <a:r>
              <a:rPr lang="en-US" sz="1800">
                <a:latin typeface="Verdana"/>
                <a:ea typeface="Verdana"/>
                <a:cs typeface="Verdana"/>
                <a:sym typeface="Verdana"/>
              </a:rPr>
              <a:t>c</a:t>
            </a:r>
            <a:r>
              <a:rPr lang="en-US" sz="1800" i="0" u="none" strike="noStrike" cap="none">
                <a:solidFill>
                  <a:schemeClr val="dk1"/>
                </a:solidFill>
                <a:latin typeface="Verdana"/>
                <a:ea typeface="Verdana"/>
                <a:cs typeface="Verdana"/>
                <a:sym typeface="Verdana"/>
              </a:rPr>
              <a:t>ut-offs: &gt;102 cm (40 inches) in men and &gt; 88 cm (35 inches) in women</a:t>
            </a:r>
            <a:endParaRPr sz="1800" i="0" u="none" strike="noStrike" cap="none">
              <a:solidFill>
                <a:schemeClr val="dk1"/>
              </a:solidFill>
              <a:latin typeface="Verdana"/>
              <a:ea typeface="Verdana"/>
              <a:cs typeface="Verdana"/>
              <a:sym typeface="Verdana"/>
            </a:endParaRPr>
          </a:p>
          <a:p>
            <a:pPr marL="914400" lvl="1" indent="-342900" algn="l" rtl="0">
              <a:lnSpc>
                <a:spcPct val="90000"/>
              </a:lnSpc>
              <a:spcBef>
                <a:spcPts val="600"/>
              </a:spcBef>
              <a:spcAft>
                <a:spcPts val="0"/>
              </a:spcAft>
              <a:buSzPts val="1800"/>
              <a:buFont typeface="Verdana"/>
              <a:buChar char="•"/>
            </a:pPr>
            <a:r>
              <a:rPr lang="en-US" sz="1800">
                <a:latin typeface="Verdana"/>
                <a:ea typeface="Verdana"/>
                <a:cs typeface="Verdana"/>
                <a:sym typeface="Verdana"/>
              </a:rPr>
              <a:t>Waist to height ratio cut off: ≥0.5 in adults</a:t>
            </a:r>
            <a:endParaRPr sz="1800">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7"/>
          <p:cNvSpPr txBox="1">
            <a:spLocks noGrp="1"/>
          </p:cNvSpPr>
          <p:nvPr>
            <p:ph type="title"/>
          </p:nvPr>
        </p:nvSpPr>
        <p:spPr>
          <a:xfrm>
            <a:off x="9254800" y="1259650"/>
            <a:ext cx="2390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876"/>
              </a:buClr>
              <a:buSzPts val="4400"/>
              <a:buFont typeface="Arial"/>
              <a:buNone/>
            </a:pPr>
            <a:r>
              <a:rPr lang="en-US">
                <a:latin typeface="Verdana"/>
                <a:ea typeface="Verdana"/>
                <a:cs typeface="Verdana"/>
                <a:sym typeface="Verdana"/>
              </a:rPr>
              <a:t>Obesity staging</a:t>
            </a:r>
            <a:endParaRPr>
              <a:latin typeface="Verdana"/>
              <a:ea typeface="Verdana"/>
              <a:cs typeface="Verdana"/>
              <a:sym typeface="Verdana"/>
            </a:endParaRPr>
          </a:p>
        </p:txBody>
      </p:sp>
      <p:pic>
        <p:nvPicPr>
          <p:cNvPr id="120" name="Google Shape;120;p57"/>
          <p:cNvPicPr preferRelativeResize="0"/>
          <p:nvPr/>
        </p:nvPicPr>
        <p:blipFill rotWithShape="1">
          <a:blip r:embed="rId3">
            <a:alphaModFix/>
          </a:blip>
          <a:srcRect/>
          <a:stretch/>
        </p:blipFill>
        <p:spPr>
          <a:xfrm>
            <a:off x="155532" y="125522"/>
            <a:ext cx="8553472" cy="6606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876"/>
              </a:buClr>
              <a:buSzPts val="4400"/>
              <a:buFont typeface="Arial"/>
              <a:buNone/>
            </a:pPr>
            <a:r>
              <a:rPr lang="en-US">
                <a:latin typeface="Verdana"/>
                <a:ea typeface="Verdana"/>
                <a:cs typeface="Verdana"/>
                <a:sym typeface="Verdana"/>
              </a:rPr>
              <a:t>Resources</a:t>
            </a:r>
            <a:endParaRPr>
              <a:latin typeface="Verdana"/>
              <a:ea typeface="Verdana"/>
              <a:cs typeface="Verdana"/>
              <a:sym typeface="Verdana"/>
            </a:endParaRPr>
          </a:p>
        </p:txBody>
      </p:sp>
      <p:sp>
        <p:nvSpPr>
          <p:cNvPr id="126" name="Google Shape;12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2000"/>
              <a:buFont typeface="Verdana"/>
              <a:buChar char="•"/>
            </a:pPr>
            <a:r>
              <a:rPr lang="en-US">
                <a:latin typeface="Verdana"/>
                <a:ea typeface="Verdana"/>
                <a:cs typeface="Verdana"/>
                <a:sym typeface="Verdana"/>
              </a:rPr>
              <a:t>EASO 5-Minute CPD: A New Approach to Obesity Diagnosis, Staging, and Management </a:t>
            </a:r>
            <a:r>
              <a:rPr lang="en-US" u="sng">
                <a:solidFill>
                  <a:schemeClr val="hlink"/>
                </a:solidFill>
                <a:latin typeface="Verdana"/>
                <a:ea typeface="Verdana"/>
                <a:cs typeface="Verdana"/>
                <a:sym typeface="Verdana"/>
                <a:hlinkClick r:id="rId3"/>
              </a:rPr>
              <a:t>Link</a:t>
            </a:r>
            <a:endParaRPr>
              <a:latin typeface="Verdana"/>
              <a:ea typeface="Verdana"/>
              <a:cs typeface="Verdana"/>
              <a:sym typeface="Verdana"/>
            </a:endParaRPr>
          </a:p>
          <a:p>
            <a:pPr marL="228600" lvl="0" indent="-228600" algn="l" rtl="0">
              <a:lnSpc>
                <a:spcPct val="90000"/>
              </a:lnSpc>
              <a:spcBef>
                <a:spcPts val="1000"/>
              </a:spcBef>
              <a:spcAft>
                <a:spcPts val="0"/>
              </a:spcAft>
              <a:buSzPts val="2000"/>
              <a:buFont typeface="Verdana"/>
              <a:buChar char="•"/>
            </a:pPr>
            <a:r>
              <a:rPr lang="en-US">
                <a:latin typeface="Verdana"/>
                <a:ea typeface="Verdana"/>
                <a:cs typeface="Verdana"/>
                <a:sym typeface="Verdana"/>
              </a:rPr>
              <a:t>EASO 5-Minute CPD: Obesity conversations: Why weight stigma matters in clinical practice? </a:t>
            </a:r>
            <a:r>
              <a:rPr lang="en-US" u="sng">
                <a:solidFill>
                  <a:schemeClr val="hlink"/>
                </a:solidFill>
                <a:latin typeface="Verdana"/>
                <a:ea typeface="Verdana"/>
                <a:cs typeface="Verdana"/>
                <a:sym typeface="Verdana"/>
                <a:hlinkClick r:id="rId4"/>
              </a:rPr>
              <a:t>Link</a:t>
            </a:r>
            <a:endParaRPr>
              <a:latin typeface="Verdana"/>
              <a:ea typeface="Verdana"/>
              <a:cs typeface="Verdana"/>
              <a:sym typeface="Verdana"/>
            </a:endParaRPr>
          </a:p>
          <a:p>
            <a:pPr marL="228600" lvl="0" indent="-228600" algn="l" rtl="0">
              <a:lnSpc>
                <a:spcPct val="90000"/>
              </a:lnSpc>
              <a:spcBef>
                <a:spcPts val="1000"/>
              </a:spcBef>
              <a:spcAft>
                <a:spcPts val="0"/>
              </a:spcAft>
              <a:buSzPts val="2000"/>
              <a:buFont typeface="Verdana"/>
              <a:buChar char="•"/>
            </a:pPr>
            <a:r>
              <a:rPr lang="en-US">
                <a:latin typeface="Verdana"/>
                <a:ea typeface="Verdana"/>
                <a:cs typeface="Verdana"/>
                <a:sym typeface="Verdana"/>
              </a:rPr>
              <a:t>EASO Infographic: Talking about weight - guidance for GPs &amp; healthcare professionals </a:t>
            </a:r>
            <a:r>
              <a:rPr lang="en-US" u="sng">
                <a:solidFill>
                  <a:schemeClr val="hlink"/>
                </a:solidFill>
                <a:latin typeface="Verdana"/>
                <a:ea typeface="Verdana"/>
                <a:cs typeface="Verdana"/>
                <a:sym typeface="Verdana"/>
                <a:hlinkClick r:id="rId5"/>
              </a:rPr>
              <a:t>Link</a:t>
            </a:r>
            <a:endParaRPr u="sng">
              <a:solidFill>
                <a:schemeClr val="hlink"/>
              </a:solidFill>
              <a:latin typeface="Verdana"/>
              <a:ea typeface="Verdana"/>
              <a:cs typeface="Verdana"/>
              <a:sym typeface="Verdana"/>
            </a:endParaRPr>
          </a:p>
          <a:p>
            <a:pPr marL="228600" lvl="0" indent="-228600" algn="l" rtl="0">
              <a:lnSpc>
                <a:spcPct val="90000"/>
              </a:lnSpc>
              <a:spcBef>
                <a:spcPts val="1000"/>
              </a:spcBef>
              <a:spcAft>
                <a:spcPts val="0"/>
              </a:spcAft>
              <a:buSzPts val="2000"/>
              <a:buFont typeface="Verdana"/>
              <a:buChar char="•"/>
            </a:pPr>
            <a:r>
              <a:rPr lang="en-US">
                <a:latin typeface="Verdana"/>
                <a:ea typeface="Verdana"/>
                <a:cs typeface="Verdana"/>
                <a:sym typeface="Verdana"/>
              </a:rPr>
              <a:t>Obesity Canada Infographic: 5As Framework for Obesity Management in Adults </a:t>
            </a:r>
            <a:r>
              <a:rPr lang="en-US" u="sng">
                <a:solidFill>
                  <a:schemeClr val="hlink"/>
                </a:solidFill>
                <a:latin typeface="Verdana"/>
                <a:ea typeface="Verdana"/>
                <a:cs typeface="Verdana"/>
                <a:sym typeface="Verdana"/>
                <a:hlinkClick r:id="rId6"/>
              </a:rPr>
              <a:t>Link</a:t>
            </a:r>
            <a:r>
              <a:rPr lang="en-US">
                <a:latin typeface="Verdana"/>
                <a:ea typeface="Verdana"/>
                <a:cs typeface="Verdana"/>
                <a:sym typeface="Verdana"/>
              </a:rPr>
              <a:t> </a:t>
            </a:r>
            <a:endParaRPr>
              <a:latin typeface="Verdana"/>
              <a:ea typeface="Verdana"/>
              <a:cs typeface="Verdana"/>
              <a:sym typeface="Verdana"/>
            </a:endParaRPr>
          </a:p>
          <a:p>
            <a:pPr marL="228600" lvl="0" indent="-228600" algn="l" rtl="0">
              <a:lnSpc>
                <a:spcPct val="90000"/>
              </a:lnSpc>
              <a:spcBef>
                <a:spcPts val="1000"/>
              </a:spcBef>
              <a:spcAft>
                <a:spcPts val="0"/>
              </a:spcAft>
              <a:buSzPts val="2000"/>
              <a:buFont typeface="Verdana"/>
              <a:buChar char="•"/>
            </a:pPr>
            <a:r>
              <a:rPr lang="en-US">
                <a:latin typeface="Verdana"/>
                <a:ea typeface="Verdana"/>
                <a:cs typeface="Verdana"/>
                <a:sym typeface="Verdana"/>
              </a:rPr>
              <a:t>Edmonton Obesity Staging System </a:t>
            </a:r>
            <a:r>
              <a:rPr lang="en-US" u="sng">
                <a:solidFill>
                  <a:schemeClr val="hlink"/>
                </a:solidFill>
                <a:latin typeface="Verdana"/>
                <a:ea typeface="Verdana"/>
                <a:cs typeface="Verdana"/>
                <a:sym typeface="Verdana"/>
                <a:hlinkClick r:id="rId7"/>
              </a:rPr>
              <a:t>Link</a:t>
            </a:r>
            <a:r>
              <a:rPr lang="en-US">
                <a:latin typeface="Verdana"/>
                <a:ea typeface="Verdana"/>
                <a:cs typeface="Verdana"/>
                <a:sym typeface="Verdana"/>
              </a:rPr>
              <a:t> </a:t>
            </a:r>
            <a:endParaRPr>
              <a:latin typeface="Verdana"/>
              <a:ea typeface="Verdana"/>
              <a:cs typeface="Verdana"/>
              <a:sym typeface="Verdana"/>
            </a:endParaRPr>
          </a:p>
          <a:p>
            <a:pPr marL="228600" lvl="0" indent="-228600" algn="l" rtl="0">
              <a:lnSpc>
                <a:spcPct val="90000"/>
              </a:lnSpc>
              <a:spcBef>
                <a:spcPts val="1000"/>
              </a:spcBef>
              <a:spcAft>
                <a:spcPts val="0"/>
              </a:spcAft>
              <a:buSzPts val="2000"/>
              <a:buFont typeface="Verdana"/>
              <a:buChar char="•"/>
            </a:pPr>
            <a:r>
              <a:rPr lang="en-US">
                <a:latin typeface="Verdana"/>
                <a:ea typeface="Verdana"/>
                <a:cs typeface="Verdana"/>
                <a:sym typeface="Verdana"/>
              </a:rPr>
              <a:t>EASO Infographic: Framework for obesity diagnosis, staging and management </a:t>
            </a:r>
            <a:r>
              <a:rPr lang="en-US" u="sng">
                <a:solidFill>
                  <a:schemeClr val="hlink"/>
                </a:solidFill>
                <a:latin typeface="Verdana"/>
                <a:ea typeface="Verdana"/>
                <a:cs typeface="Verdana"/>
                <a:sym typeface="Verdana"/>
                <a:hlinkClick r:id="rId8"/>
              </a:rPr>
              <a:t>Link</a:t>
            </a:r>
            <a:endParaRPr>
              <a:latin typeface="Verdana"/>
              <a:ea typeface="Verdana"/>
              <a:cs typeface="Verdana"/>
              <a:sym typeface="Verdana"/>
            </a:endParaRPr>
          </a:p>
          <a:p>
            <a:pPr marL="228600" lvl="0" indent="-152400" algn="l" rtl="0">
              <a:lnSpc>
                <a:spcPct val="90000"/>
              </a:lnSpc>
              <a:spcBef>
                <a:spcPts val="1000"/>
              </a:spcBef>
              <a:spcAft>
                <a:spcPts val="0"/>
              </a:spcAft>
              <a:buClr>
                <a:schemeClr val="dk1"/>
              </a:buClr>
              <a:buSzPts val="1200"/>
              <a:buNone/>
            </a:pPr>
            <a:endParaRPr sz="2400">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876"/>
              </a:buClr>
              <a:buSzPts val="4400"/>
              <a:buFont typeface="Arial"/>
              <a:buNone/>
            </a:pPr>
            <a:r>
              <a:rPr lang="en-US">
                <a:latin typeface="Verdana"/>
                <a:ea typeface="Verdana"/>
                <a:cs typeface="Verdana"/>
                <a:sym typeface="Verdana"/>
              </a:rPr>
              <a:t>References</a:t>
            </a:r>
            <a:endParaRPr>
              <a:latin typeface="Verdana"/>
              <a:ea typeface="Verdana"/>
              <a:cs typeface="Verdana"/>
              <a:sym typeface="Verdana"/>
            </a:endParaRPr>
          </a:p>
        </p:txBody>
      </p:sp>
      <p:sp>
        <p:nvSpPr>
          <p:cNvPr id="132" name="Google Shape;132;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152400" algn="l" rtl="0">
              <a:lnSpc>
                <a:spcPct val="90000"/>
              </a:lnSpc>
              <a:spcBef>
                <a:spcPts val="0"/>
              </a:spcBef>
              <a:spcAft>
                <a:spcPts val="0"/>
              </a:spcAft>
              <a:buClr>
                <a:schemeClr val="dk1"/>
              </a:buClr>
              <a:buSzPts val="1200"/>
              <a:buNone/>
            </a:pPr>
            <a:endParaRPr sz="1400">
              <a:latin typeface="Verdana"/>
              <a:ea typeface="Verdana"/>
              <a:cs typeface="Verdana"/>
              <a:sym typeface="Verdana"/>
            </a:endParaRPr>
          </a:p>
          <a:p>
            <a:pPr marL="228600" lvl="0" indent="-228600" algn="l" rtl="0">
              <a:lnSpc>
                <a:spcPct val="90000"/>
              </a:lnSpc>
              <a:spcBef>
                <a:spcPts val="0"/>
              </a:spcBef>
              <a:spcAft>
                <a:spcPts val="0"/>
              </a:spcAft>
              <a:buSzPts val="1200"/>
              <a:buFont typeface="Verdana"/>
              <a:buChar char="•"/>
            </a:pPr>
            <a:r>
              <a:rPr lang="en-US" sz="1200">
                <a:latin typeface="Verdana"/>
                <a:ea typeface="Verdana"/>
                <a:cs typeface="Verdana"/>
                <a:sym typeface="Verdana"/>
              </a:rPr>
              <a:t>Bowman-Busato J, Schreurs L, Halford JC, Yumuk V, O’Malley G, Woodward E, De Cock D, Baker JL. Providing a common language for obesity: the European Association for the Study of Obesity obesity taxonomy. International Journal of Obesity. 2025 Feb;49(2):182-91.</a:t>
            </a:r>
            <a:endParaRPr/>
          </a:p>
          <a:p>
            <a:pPr marL="228600" lvl="0" indent="-152400" algn="l" rtl="0">
              <a:lnSpc>
                <a:spcPct val="90000"/>
              </a:lnSpc>
              <a:spcBef>
                <a:spcPts val="0"/>
              </a:spcBef>
              <a:spcAft>
                <a:spcPts val="0"/>
              </a:spcAft>
              <a:buSzPts val="1200"/>
              <a:buFont typeface="Verdana"/>
              <a:buNone/>
            </a:pPr>
            <a:endParaRPr sz="1200">
              <a:latin typeface="Verdana"/>
              <a:ea typeface="Verdana"/>
              <a:cs typeface="Verdana"/>
              <a:sym typeface="Verdana"/>
            </a:endParaRPr>
          </a:p>
          <a:p>
            <a:pPr marL="228600" lvl="0" indent="-228600" algn="l" rtl="0">
              <a:lnSpc>
                <a:spcPct val="90000"/>
              </a:lnSpc>
              <a:spcBef>
                <a:spcPts val="0"/>
              </a:spcBef>
              <a:spcAft>
                <a:spcPts val="0"/>
              </a:spcAft>
              <a:buSzPts val="1200"/>
              <a:buFont typeface="Verdana"/>
              <a:buChar char="•"/>
            </a:pPr>
            <a:r>
              <a:rPr lang="en-US" sz="1200">
                <a:latin typeface="Verdana"/>
                <a:ea typeface="Verdana"/>
                <a:cs typeface="Verdana"/>
                <a:sym typeface="Verdana"/>
              </a:rPr>
              <a:t>Busetto L, Dicker D, Frühbeck G, Halford JC, Sbraccia P, Yumuk V, Goossens GH. A new framework for the diagnosis, staging and management of obesity in adults. Nature Medicine. 2024 Sep;30(9):2395-9.</a:t>
            </a:r>
            <a:endParaRPr sz="1200">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1200"/>
              <a:buFont typeface="Verdana"/>
              <a:buChar char="•"/>
            </a:pPr>
            <a:r>
              <a:rPr lang="en-US" sz="1200">
                <a:latin typeface="Verdana"/>
                <a:ea typeface="Verdana"/>
                <a:cs typeface="Verdana"/>
                <a:sym typeface="Verdana"/>
              </a:rPr>
              <a:t>Sharma A. M., Kushner R. F. A proposed clinical staging system for obesity. International Journal of Obesity. 2009;33(3):289–295. doi: 10.1038/ijo.2009.2</a:t>
            </a:r>
            <a:endParaRPr/>
          </a:p>
          <a:p>
            <a:pPr marL="228600" lvl="0" indent="-152400" algn="l" rtl="0">
              <a:lnSpc>
                <a:spcPct val="90000"/>
              </a:lnSpc>
              <a:spcBef>
                <a:spcPts val="1000"/>
              </a:spcBef>
              <a:spcAft>
                <a:spcPts val="0"/>
              </a:spcAft>
              <a:buClr>
                <a:schemeClr val="dk1"/>
              </a:buClr>
              <a:buSzPts val="1200"/>
              <a:buFont typeface="Verdana"/>
              <a:buNone/>
            </a:pPr>
            <a:endParaRPr sz="1200">
              <a:latin typeface="Verdana"/>
              <a:ea typeface="Verdana"/>
              <a:cs typeface="Verdana"/>
              <a:sym typeface="Verdana"/>
            </a:endParaRPr>
          </a:p>
          <a:p>
            <a:pPr marL="228600" lvl="0" indent="-152400" algn="l" rtl="0">
              <a:lnSpc>
                <a:spcPct val="90000"/>
              </a:lnSpc>
              <a:spcBef>
                <a:spcPts val="1000"/>
              </a:spcBef>
              <a:spcAft>
                <a:spcPts val="0"/>
              </a:spcAft>
              <a:buClr>
                <a:schemeClr val="dk1"/>
              </a:buClr>
              <a:buSzPts val="1200"/>
              <a:buFont typeface="Verdana"/>
              <a:buNone/>
            </a:pPr>
            <a:endParaRPr sz="1200">
              <a:latin typeface="Verdana"/>
              <a:ea typeface="Verdana"/>
              <a:cs typeface="Verdana"/>
              <a:sym typeface="Verdana"/>
            </a:endParaRPr>
          </a:p>
          <a:p>
            <a:pPr marL="228600" lvl="0" indent="-152400" algn="l" rtl="0">
              <a:lnSpc>
                <a:spcPct val="90000"/>
              </a:lnSpc>
              <a:spcBef>
                <a:spcPts val="1000"/>
              </a:spcBef>
              <a:spcAft>
                <a:spcPts val="0"/>
              </a:spcAft>
              <a:buClr>
                <a:schemeClr val="dk1"/>
              </a:buClr>
              <a:buSzPts val="1200"/>
              <a:buFont typeface="Verdana"/>
              <a:buNone/>
            </a:pPr>
            <a:endParaRPr sz="1200">
              <a:latin typeface="Verdana"/>
              <a:ea typeface="Verdana"/>
              <a:cs typeface="Verdana"/>
              <a:sym typeface="Verdana"/>
            </a:endParaRPr>
          </a:p>
          <a:p>
            <a:pPr marL="0" lvl="0" indent="0" algn="l" rtl="0">
              <a:lnSpc>
                <a:spcPct val="90000"/>
              </a:lnSpc>
              <a:spcBef>
                <a:spcPts val="1000"/>
              </a:spcBef>
              <a:spcAft>
                <a:spcPts val="0"/>
              </a:spcAft>
              <a:buClr>
                <a:schemeClr val="dk1"/>
              </a:buClr>
              <a:buSzPts val="1200"/>
              <a:buNone/>
            </a:pPr>
            <a:endParaRPr sz="1200">
              <a:latin typeface="Verdana"/>
              <a:ea typeface="Verdana"/>
              <a:cs typeface="Verdana"/>
              <a:sym typeface="Verdana"/>
            </a:endParaRPr>
          </a:p>
          <a:p>
            <a:pPr marL="0" lvl="0" indent="0" algn="l" rtl="0">
              <a:lnSpc>
                <a:spcPct val="90000"/>
              </a:lnSpc>
              <a:spcBef>
                <a:spcPts val="1000"/>
              </a:spcBef>
              <a:spcAft>
                <a:spcPts val="0"/>
              </a:spcAft>
              <a:buSzPts val="1200"/>
              <a:buNone/>
            </a:pPr>
            <a:endParaRPr sz="1200">
              <a:solidFill>
                <a:srgbClr val="703876"/>
              </a:solidFill>
              <a:latin typeface="Verdana"/>
              <a:ea typeface="Verdana"/>
              <a:cs typeface="Verdana"/>
              <a:sym typeface="Verdana"/>
            </a:endParaRPr>
          </a:p>
          <a:p>
            <a:pPr marL="0" lvl="0" indent="0" algn="l" rtl="0">
              <a:lnSpc>
                <a:spcPct val="90000"/>
              </a:lnSpc>
              <a:spcBef>
                <a:spcPts val="1000"/>
              </a:spcBef>
              <a:spcAft>
                <a:spcPts val="0"/>
              </a:spcAft>
              <a:buSzPts val="1200"/>
              <a:buNone/>
            </a:pPr>
            <a:r>
              <a:rPr lang="en-US" sz="1200">
                <a:solidFill>
                  <a:srgbClr val="703876"/>
                </a:solidFill>
                <a:latin typeface="Verdana"/>
                <a:ea typeface="Verdana"/>
                <a:cs typeface="Verdana"/>
                <a:sym typeface="Verdana"/>
              </a:rPr>
              <a:t>Acknowledgement: Special thanks to Emer O’ Malley at the Center for Obesity Management at St Columcille's Hospital, Loughlinstown, Dublin, Ireland for sharing her expertise which supported the development of this slide deck. </a:t>
            </a:r>
            <a:endParaRPr sz="1200">
              <a:solidFill>
                <a:srgbClr val="703876"/>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1541</Words>
  <Application>Microsoft Office PowerPoint</Application>
  <PresentationFormat>Widescreen</PresentationFormat>
  <Paragraphs>80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Verdana</vt:lpstr>
      <vt:lpstr>Office Theme</vt:lpstr>
      <vt:lpstr>Obesity diagnosis, classification and staging</vt:lpstr>
      <vt:lpstr>Overview</vt:lpstr>
      <vt:lpstr>Obesity diagnosis and classification</vt:lpstr>
      <vt:lpstr>Obesity diagnosis and classification</vt:lpstr>
      <vt:lpstr>Obesity diagnosis and classification</vt:lpstr>
      <vt:lpstr>Obesity staging</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Mary E. Davis</dc:creator>
  <cp:lastModifiedBy>Emilia Kosińska</cp:lastModifiedBy>
  <cp:revision>3</cp:revision>
  <dcterms:created xsi:type="dcterms:W3CDTF">2025-03-18T11:23:58Z</dcterms:created>
  <dcterms:modified xsi:type="dcterms:W3CDTF">2026-03-04T13:13:15Z</dcterms:modified>
</cp:coreProperties>
</file>