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iVPhJU7n9vz4I0LUTZAW2WbDlF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Hello, welcome to this PROMINENCE project presentation regarding clinical history taking with adults with obesity. This presentation was developed by Dr Mary Davis and myself, Dr Caitriona Cunnigham, from the physiotherapy discipline at University College Dublin in Ireland. </a:t>
            </a:r>
            <a:endParaRPr dirty="0">
              <a:latin typeface="Verdana" panose="020B0604030504040204" pitchFamily="34" charset="0"/>
              <a:ea typeface="Verdana" panose="020B0604030504040204" pitchFamily="34" charset="0"/>
            </a:endParaRPr>
          </a:p>
        </p:txBody>
      </p:sp>
      <p:sp>
        <p:nvSpPr>
          <p:cNvPr id="89" name="Google Shape;8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complete the medical history, we explore additional areas with important implications for physiotherapy. Remember, you may be providing care to an adult with obesity in any setting and for any presenting condition.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You may be providing respiratory physiotherapy or low energy levels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respiratory issues may arise as a barrier to engagement in treatment. </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Awareness of conditions such as obstructive sleep apnoea, obesity, hypoventilation syndrome or breathlessness will require you to adjust activity levels and consider safety.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Ask about urinary or faecal incontinence and pelvic floor issues. Remember, muscle loss associated with weight loss itself or obesity management medications will impact the pelvic floor muscles, as well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other muscles, and thus may result in incontinence issues. Such issues can affect movement confidence, exercise participation, and require specific physiotherapy and other management approaches.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Mental health must be considered. Disorders like depression and anxiety can affect motivation, adherence to therapy and overall well-being. Recognising these helps tailor communication, goal setting, and support.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Be aware of other obesity-related conditions including gallbladder disease, pancreatitis, fatty liver disease, gynaecologic issues, and skin conditions like fungal infections. These can impact comfort, function, and treatment tolerance.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review the medication history. Some medications promote weight gain or loss and can influence energy, mood, or physical capacity.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This knowledge helps optimise the care plan and manage expectations.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 is important to flag any drugs that may be contributing to weight gain such as corticosteroids, certain anti-depressants or antipsychotic medications. This may be useful not only for understanding the weight trajectory of your patient, but also in supporting the broader management as part of the multi-disciplinary team.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Together, this comprehensive history enables safe, person-centred physiotherapy that addresses the real-world impact of obesity on health and function. </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Footnote – Not exhaustive </a:t>
            </a:r>
            <a:endParaRPr dirty="0">
              <a:latin typeface="Verdana" panose="020B0604030504040204" pitchFamily="34" charset="0"/>
              <a:ea typeface="Verdana" panose="020B0604030504040204" pitchFamily="34" charset="0"/>
            </a:endParaRPr>
          </a:p>
        </p:txBody>
      </p:sp>
      <p:sp>
        <p:nvSpPr>
          <p:cNvPr id="173" name="Google Shape;1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In any holistic biopsychosocial physiotherapy assessment, understanding a person’s social and family history is essential. And this is particularly true when working with individuals living with obesity. Start by gathering standard information: the person’s working status, family and support network, home environment, and ability to manage activities of daily living. These details help you understand the context in which the person lives and how their environment may support or limit their capacity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engage in physiotherapy and self-management. There are also specific social determinants that can significantly affect a person’s ability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engage in or sustain physiotherapy strategies. Ask about access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exercise facilities or opportunities. These might include access to safe walking environments, appropriate exercise equipment, or community programmes.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 may be relevant to explore whether the person has adequate income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medical insurance to cover necessary care including physiotherapy, specialist referrals, or specialised equipment. These factors can either support or present barriers to treatment and recognising them allows you to make more realistic and sustainable recommendations.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it may be important to screen sensitively and appropriately for any history of physical, psychological, or sexual abuse, whether current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historical. This may be of particular relevance if the person expresses distress and may wish to avoid certain types of assessment. Trauma history can influence body image, trust in healthcare providers, and readiness to engage in care. These experiences can have a profound impact on mental health, coping mechanisms, and may contribute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behaviours associated with obesity. They can also influence how comfortable a person feels during physical assessments or interventions.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If a trauma history is disclosed, it’s essential to acknowledge this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with care, and consider appropriate referral pathways for trauma informed support.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By considering the person’s broader social history, physiotherapists can provide more personalised, realistic, and compassionate care, helping reduce barriers and supporting long-term behaviour change. </a:t>
            </a:r>
          </a:p>
          <a:p>
            <a:pPr marL="0" lvl="0" indent="0" algn="l" rtl="0">
              <a:lnSpc>
                <a:spcPct val="100000"/>
              </a:lnSpc>
              <a:spcBef>
                <a:spcPts val="0"/>
              </a:spcBef>
              <a:spcAft>
                <a:spcPts val="0"/>
              </a:spcAft>
              <a:buSzPts val="1400"/>
              <a:buNone/>
            </a:pPr>
            <a:endParaRPr dirty="0"/>
          </a:p>
        </p:txBody>
      </p:sp>
      <p:sp>
        <p:nvSpPr>
          <p:cNvPr id="180" name="Google Shape;1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physiotherapists, assessing physical activity and mobility is a critical part of understanding how obesity is impacting function and where we can support safe and sustainable changes. Start by exploring the person’s current physical activity levels. Consider using a tool like the physical activity vital sign to record the frequency and duration of activity, including time spent in sedentary behaviours such as sitting or screen time.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It’s also useful to ask about commuting or travel. How much time is spent moving throughout the day and by what method? This gives you a better picture of the person’s baseline activity. Be sure to identify any barriers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limitations to physical activity. These might include pain, fatigue, time constraints, or obesity-related impairments like breathlessness, reduced joint range, or low general or exercise specific confidence. </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highlighted previously, also consider social or environmental factors such as access to safe spaces for exercise or affordable activity options that may be limiting participation. Alongside this, assess the person’s mobility status. What is their current functional capacity? Has it changed over time?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You should also ask about any falls history or known falls risk and whether or not the person requires any mobility aids, and these may need to be specialised. All of this information is essential for safe exercise planning and goal setting. Together, these details help you design interventions that are realistic, tailored, and safe, and that support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person’s autonomy and progress over time. </a:t>
            </a:r>
          </a:p>
          <a:p>
            <a:pPr marL="0" lvl="0" indent="0" algn="l" rtl="0">
              <a:lnSpc>
                <a:spcPct val="100000"/>
              </a:lnSpc>
              <a:spcBef>
                <a:spcPts val="0"/>
              </a:spcBef>
              <a:spcAft>
                <a:spcPts val="0"/>
              </a:spcAft>
              <a:buSzPts val="1400"/>
              <a:buNone/>
            </a:pPr>
            <a:endParaRPr dirty="0"/>
          </a:p>
        </p:txBody>
      </p:sp>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part of a holistic assessment, reviewing key lifestyle behaviours, such as sleep, nutrition, and smoking can help you better understand the broader factors influencing a person’s health, function, and engagement with physiotherapy.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That said, it’s important to recognise that it may not always be relevant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feasible to assess all of these areas in a single or even repeated consultations, particularly in time limited settings. Use your clinical judgement to decide what’s a priority and most appropriate for the individual in front of you.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When relevant, ask about sleep, including average hours of sleep, sleep quality, bedtime routines, and any barriers to falling or staying asleep. Also ask about sleep position, especially in the presence of pain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mobility limitations. Screening for obstructive sleep apnoea may also be indicated and tools like STOP-BANG can help guide decisions about onward referral.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While physiotherapists are not expected to provide nutrition counselling, you may briefly explore eating patterns, if they are clearly linked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physical function, energy levels, or recovery.</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 more in-depth discussion of diet is covered in a separate dedicated section of this OER.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Smoking status is another lifestyle factor that may come up. While it may not always be central to your physiotherapy intervention, it’s important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consider its impact on cardiorespiratory health and physical capacity. </a:t>
            </a:r>
          </a:p>
          <a:p>
            <a:pPr marL="0" lvl="0" indent="0" algn="l" rtl="0">
              <a:lnSpc>
                <a:spcPct val="100000"/>
              </a:lnSpc>
              <a:spcBef>
                <a:spcPts val="0"/>
              </a:spcBef>
              <a:spcAft>
                <a:spcPts val="0"/>
              </a:spcAft>
              <a:buSzPts val="1400"/>
              <a:buNone/>
            </a:pPr>
            <a:endParaRPr lang="en-US"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Lastly, be mindful that some lifestyle behaviours, such as substance abuse or addiction, may not fall within the physiotherapist’s scope, but can significantly affect health and engagement with care. In these cases, consider referral to appropriate members of the multidisciplinary team.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Overall, use this part of the assessment to inform your clinical reasoning and identify opportunities for collaboration and referral, always keeping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patient’s goas and context in mind. </a:t>
            </a:r>
          </a:p>
          <a:p>
            <a:pPr marL="0" lvl="0" indent="0" algn="l" rtl="0">
              <a:lnSpc>
                <a:spcPct val="100000"/>
              </a:lnSpc>
              <a:spcBef>
                <a:spcPts val="0"/>
              </a:spcBef>
              <a:spcAft>
                <a:spcPts val="0"/>
              </a:spcAft>
              <a:buSzPts val="1400"/>
              <a:buNone/>
            </a:pPr>
            <a:endParaRPr dirty="0"/>
          </a:p>
        </p:txBody>
      </p:sp>
      <p:sp>
        <p:nvSpPr>
          <p:cNvPr id="196" name="Google Shape;19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84a73ac7b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close, this slide provides a summary and list of outcome measures that are evidence-based and/or recommended by the core outcome sets referenced at the base of this slide and for use in adults living with obesity. While you may not use these routinely in every clinical interaction, they can be valuable tools for capturing meaningful information about a person’s health, function, and quality of life, especially when monitoring progress or contributing to a multidisciplinary care plan. Of these measures, physical outcomes, such as Timed Up and Go may be the most relevant to your assessment as a physiotherapist. These measures support your clinical reasoning and may highlight intervention priorities or the need for onward referral.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They may allow change to be tracked over time in a structured evidence-based way. We’ve included this slide as s resource, something to draw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on when you’re selecting outcome measures that align with your patient goals, your clinical focus, or the broader service context in which you work. </a:t>
            </a:r>
            <a:endParaRPr dirty="0">
              <a:latin typeface="Verdana" panose="020B0604030504040204" pitchFamily="34" charset="0"/>
              <a:ea typeface="Verdana" panose="020B0604030504040204" pitchFamily="34" charset="0"/>
            </a:endParaRPr>
          </a:p>
        </p:txBody>
      </p:sp>
      <p:sp>
        <p:nvSpPr>
          <p:cNvPr id="205" name="Google Shape;205;g384a73ac7b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Here are a few resources you may find helpful. These include links to relevant clinical practice guidelines and three core outcome sets previously mentioned. Please also check out other elements of the assessment section of this PROMINENCE OER for practical tools and resources, including a sample assessment proforma, an overview of some relevant diagnostic blood tests you might see performed by your medical colleagues, evidence-based frameworks to support structured clinical reasoning, and links to calculators for anthropometric measurements. Thank you. </a:t>
            </a:r>
            <a:endParaRPr dirty="0">
              <a:latin typeface="Verdana" panose="020B0604030504040204" pitchFamily="34" charset="0"/>
              <a:ea typeface="Verdana" panose="020B0604030504040204" pitchFamily="34" charset="0"/>
            </a:endParaRPr>
          </a:p>
        </p:txBody>
      </p:sp>
      <p:sp>
        <p:nvSpPr>
          <p:cNvPr id="215" name="Google Shape;21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So, let’s get started. This presentation aims to support you to become competent gathering relevant clinical information while also developing a compassionate and person-centred approach. This presentation focuses on the core components of history taking starting, with the patient’s weight history, and then considering the person’s broader medical, surgical, social, and family history, alongside their lifestyle behaviours.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this presentation will include a discussion of outcome measures. </a:t>
            </a:r>
          </a:p>
          <a:p>
            <a:pPr marL="0" lvl="0" indent="0" algn="l" rtl="0">
              <a:lnSpc>
                <a:spcPct val="100000"/>
              </a:lnSpc>
              <a:spcBef>
                <a:spcPts val="0"/>
              </a:spcBef>
              <a:spcAft>
                <a:spcPts val="0"/>
              </a:spcAft>
              <a:buSzPts val="1400"/>
              <a:buNone/>
            </a:pPr>
            <a:endParaRPr lang="en-BE" dirty="0"/>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It’s important to note that the content and focus of a physiotherapy clinical assessment can vary significantly depending on a number of key factors.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These include the person’s age, for example, whether you’re working with an adult or child. Also, your specific role as a physiotherapist within the broader care team. Other factors influencing the assessment are the stage or severity of obesity, the primary reason for the physiotherapy referral or assessment, and importantly, the patients own goals and priorities for their management. There are also cultural and ethnic considerations.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Understanding these contextual factors helps ensure that your assessment is both person-centred and clinically appropriate. </a:t>
            </a:r>
            <a:endParaRPr dirty="0">
              <a:latin typeface="Verdana" panose="020B0604030504040204" pitchFamily="34" charset="0"/>
              <a:ea typeface="Verdana" panose="020B0604030504040204" pitchFamily="34" charset="0"/>
            </a:endParaRPr>
          </a:p>
        </p:txBody>
      </p:sp>
      <p:sp>
        <p:nvSpPr>
          <p:cNvPr id="101" name="Google Shape;10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Let’s look at the key components of a physiotherapy subjective assessment as part of a consultation where the focus is on addressing obesity and its related complications. Assessment’s components typically include an obesity or weight history, medical and surgical history, social and family history, and a review of lifestyle behaviours. The specific areas you focus on will depend on your clinical judgement, and the individual needs of the patient.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We’ll explore each of these components in more detail over the next few slides.</a:t>
            </a:r>
          </a:p>
          <a:p>
            <a:pPr marL="0" lvl="0" indent="0" algn="l" rtl="0">
              <a:lnSpc>
                <a:spcPct val="100000"/>
              </a:lnSpc>
              <a:spcBef>
                <a:spcPts val="0"/>
              </a:spcBef>
              <a:spcAft>
                <a:spcPts val="0"/>
              </a:spcAft>
              <a:buSzPts val="1400"/>
              <a:buNone/>
            </a:pPr>
            <a:endParaRPr dirty="0"/>
          </a:p>
        </p:txBody>
      </p:sp>
      <p:sp>
        <p:nvSpPr>
          <p:cNvPr id="109" name="Google Shape;1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 important first area to explore is the person’s weight or obesity history. This helps us understand how the person’s weight has changed over time and can give insight into both contributing factors and the person’s experiences with weight management. Key aspects to cover include the age of obesity onset. For instance, whether weight gain began in childhood, developed gradually, or occurred more recently.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It’s also helpful to ask about their highest and lowest adult weight, any recent weight fluctuations, particularly over the past three months, and their current phase of weight, whether they are gaining, losing, or maintaining. This can help guide treatment planning and goal setting.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17" name="Google Shape;1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we continue building this weight history, it’s useful to explore possible causes of weight gain such as pregnancy, medication use, mental health conditions, changes in physical activity or health status, and the presence of comorbidities.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Understanding these contributing factors helps us identify potential barriers to progress and to tailor appropriate support.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We should also take note of the person’s previous experiences with weight loss or obesity care. What types of interventions have they tried? Dietary changes, physical activity programmes, medications, surgery. Were they successful? – and if so, were they able to maintain the weight loss over time? This information can reveal both effective and ineffective strategies for the individual.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Understanding whether the person is currently engaged with or has been referred to a weight management service is also important and may help inform where you, the physiotherapist, fit in as part of the broader care team.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Lastly, relevant family history can offer important context, particularly if there’s a history of obesity, bariatric surgery, or cardiometabolic conditions, such as type 2 diabetes. </a:t>
            </a:r>
            <a:endParaRPr dirty="0">
              <a:latin typeface="Verdana" panose="020B0604030504040204" pitchFamily="34" charset="0"/>
              <a:ea typeface="Verdana" panose="020B0604030504040204" pitchFamily="34" charset="0"/>
            </a:endParaRPr>
          </a:p>
        </p:txBody>
      </p:sp>
      <p:sp>
        <p:nvSpPr>
          <p:cNvPr id="133" name="Google Shape;1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with any physiotherapy history taking, it’s important to take a thorough medical and surgical history. Our specific focus here is on identifying any obesity-related complications that may impact the person’s function, goals, or care plan.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However, depending on your role in your patient’s care or their presenting complaint, you may place a greater emphasis on specific aspects of the medical or surgical history. </a:t>
            </a:r>
          </a:p>
          <a:p>
            <a:pPr marL="0" lvl="0" indent="0" algn="l" rtl="0">
              <a:lnSpc>
                <a:spcPct val="100000"/>
              </a:lnSpc>
              <a:spcBef>
                <a:spcPts val="0"/>
              </a:spcBef>
              <a:spcAft>
                <a:spcPts val="0"/>
              </a:spcAft>
              <a:buSzPts val="1400"/>
              <a:buNone/>
            </a:pPr>
            <a:endParaRPr dirty="0"/>
          </a:p>
        </p:txBody>
      </p:sp>
      <p:sp>
        <p:nvSpPr>
          <p:cNvPr id="151" name="Google Shape;1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support a more comprehensive and person-centred assessment,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we can use clinical tools like the 4Ms framework, which helps to structure an exploration of the major drivers, barriers, and complications of obesity. The 4Ms is an example of just one tool that we can use almost like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 checklist to help structure a thorough and efficient obesity assessment.</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4Ms stand for:</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first, mental health such as depression, anxiety, body image concerns, or cognitive difficulties.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Mechanical health including pain, osteoarthritis, sleep apnoea,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reduced mobility.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The third M, metabolic health like type 2 diabetes, hypertension,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a:t>
            </a:r>
            <a:r>
              <a:rPr lang="en-US" dirty="0" err="1">
                <a:latin typeface="Verdana" panose="020B0604030504040204" pitchFamily="34" charset="0"/>
                <a:ea typeface="Verdana" panose="020B0604030504040204" pitchFamily="34" charset="0"/>
              </a:rPr>
              <a:t>dyslipidaemia</a:t>
            </a:r>
            <a:r>
              <a:rPr lang="en-US" dirty="0">
                <a:latin typeface="Verdana" panose="020B0604030504040204" pitchFamily="34" charset="0"/>
                <a:ea typeface="Verdana" panose="020B0604030504040204" pitchFamily="34" charset="0"/>
              </a:rPr>
              <a: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And finally, monetary, which refers to the person’s social, economic,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environmental context, including housing, finances, and access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resources.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physiotherapists, the 4Ms can guide both history taking and clinical reasoning, helping us develop a more complete understanding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of the person in front of us. Used alongside tools, such as the Edmonton Obesity Staging System, the 4Ms support a more holistic person-centred approach, shifting the focus away from weight alone and towards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individual’s real world health needs and goals.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59" name="Google Shape;15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Expanding on the 4Ms framework, we now move on to specific areas of the medical history relevant for adults living with obesity, and consider why these matter for physiotherapy.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First, screening for physical comorbidities is essential. Conditions like osteoarthritis, chronic pain and mobility or balance impairments can limit movement, reduce exercise tolerance, and increase falls risk. Understanding these helps us to tailor interventions to the person’s physical capacity and to ensure safety.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Next, review cardiovascular health. Cardiac risk factors, such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hypertension, </a:t>
            </a:r>
            <a:r>
              <a:rPr lang="en-US" dirty="0" err="1">
                <a:latin typeface="Verdana" panose="020B0604030504040204" pitchFamily="34" charset="0"/>
                <a:ea typeface="Verdana" panose="020B0604030504040204" pitchFamily="34" charset="0"/>
              </a:rPr>
              <a:t>dyslipidaemia</a:t>
            </a:r>
            <a:r>
              <a:rPr lang="en-US" dirty="0">
                <a:latin typeface="Verdana" panose="020B0604030504040204" pitchFamily="34" charset="0"/>
                <a:ea typeface="Verdana" panose="020B0604030504040204" pitchFamily="34" charset="0"/>
              </a:rPr>
              <a:t>, or smoking, along with existing cardiovascular disease or stroke history, all affect exercise tolerance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safety. Knowing this guides appropriate exercise prescription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monitoring of exercise intensity during sessions.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Assessing diabetes status is also critical. Poorly controlled diabetes can cause blood sugar fluctuations, hypo- or hyperglycaemia that may impact safety during physical activity. Awareness enables us to plan safe, targeted, and effective exercise and to monitor for warning signs.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it may be relevant to discuss metabolic and hormonal health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with your patient. Conditions like metabolic syndrome, thyroid disorders, polycystic ovarian syndrome, or menopausal status, can all influence energy balance and metabolism, affecting how the person responds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physical activity and weight management.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Understanding these health areas informs your clinical reasoning, helps classify the severity and impact of obesity, and ensures physiotherapy, including exercise plans, are safe, effective, and tailored to individual needs. </a:t>
            </a:r>
          </a:p>
          <a:p>
            <a:pPr marL="0" lvl="0" indent="0" algn="l" rtl="0">
              <a:lnSpc>
                <a:spcPct val="100000"/>
              </a:lnSpc>
              <a:spcBef>
                <a:spcPts val="0"/>
              </a:spcBef>
              <a:spcAft>
                <a:spcPts val="0"/>
              </a:spcAft>
              <a:buSzPts val="1400"/>
              <a:buNone/>
            </a:pPr>
            <a:endParaRPr dirty="0"/>
          </a:p>
        </p:txBody>
      </p:sp>
      <p:sp>
        <p:nvSpPr>
          <p:cNvPr id="166" name="Google Shape;1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59"/>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800"/>
              <a:buNone/>
              <a:defRPr sz="2400">
                <a:solidFill>
                  <a:srgbClr val="703876"/>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4" name="Google Shape;14;p59"/>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43"/>
          <p:cNvSpPr txBox="1">
            <a:spLocks noGrp="1"/>
          </p:cNvSpPr>
          <p:nvPr>
            <p:ph type="body" idx="4"/>
          </p:nvPr>
        </p:nvSpPr>
        <p:spPr>
          <a:xfrm>
            <a:off x="6169025"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3">
  <p:cSld name="Comparison 3">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44"/>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4"/>
          <p:cNvSpPr txBox="1">
            <a:spLocks noGrp="1"/>
          </p:cNvSpPr>
          <p:nvPr>
            <p:ph type="body" idx="3"/>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4"/>
          <p:cNvSpPr txBox="1">
            <a:spLocks noGrp="1"/>
          </p:cNvSpPr>
          <p:nvPr>
            <p:ph type="body" idx="4"/>
          </p:nvPr>
        </p:nvSpPr>
        <p:spPr>
          <a:xfrm>
            <a:off x="6169027"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Colour 1">
  <p:cSld name="Content with Caption Colour 1">
    <p:spTree>
      <p:nvGrpSpPr>
        <p:cNvPr id="1" name="Shape 67"/>
        <p:cNvGrpSpPr/>
        <p:nvPr/>
      </p:nvGrpSpPr>
      <p:grpSpPr>
        <a:xfrm>
          <a:off x="0" y="0"/>
          <a:ext cx="0" cy="0"/>
          <a:chOff x="0" y="0"/>
          <a:chExt cx="0" cy="0"/>
        </a:xfrm>
      </p:grpSpPr>
      <p:sp>
        <p:nvSpPr>
          <p:cNvPr id="68" name="Google Shape;68;p49"/>
          <p:cNvSpPr txBox="1">
            <a:spLocks noGrp="1"/>
          </p:cNvSpPr>
          <p:nvPr>
            <p:ph type="title"/>
          </p:nvPr>
        </p:nvSpPr>
        <p:spPr>
          <a:xfrm>
            <a:off x="839788" y="457200"/>
            <a:ext cx="3932237" cy="7075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9"/>
          <p:cNvSpPr txBox="1">
            <a:spLocks noGrp="1"/>
          </p:cNvSpPr>
          <p:nvPr>
            <p:ph type="body" idx="1"/>
          </p:nvPr>
        </p:nvSpPr>
        <p:spPr>
          <a:xfrm>
            <a:off x="5183188" y="1404257"/>
            <a:ext cx="6172200" cy="44567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49"/>
          <p:cNvSpPr txBox="1">
            <a:spLocks noGrp="1"/>
          </p:cNvSpPr>
          <p:nvPr>
            <p:ph type="body" idx="2"/>
          </p:nvPr>
        </p:nvSpPr>
        <p:spPr>
          <a:xfrm>
            <a:off x="839788" y="1404257"/>
            <a:ext cx="3932237" cy="4464731"/>
          </a:xfrm>
          <a:prstGeom prst="rect">
            <a:avLst/>
          </a:prstGeom>
          <a:solidFill>
            <a:srgbClr val="3C8A96">
              <a:alpha val="48235"/>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left">
  <p:cSld name="Picture with Caption left">
    <p:spTree>
      <p:nvGrpSpPr>
        <p:cNvPr id="1" name="Shape 71"/>
        <p:cNvGrpSpPr/>
        <p:nvPr/>
      </p:nvGrpSpPr>
      <p:grpSpPr>
        <a:xfrm>
          <a:off x="0" y="0"/>
          <a:ext cx="0" cy="0"/>
          <a:chOff x="0" y="0"/>
          <a:chExt cx="0" cy="0"/>
        </a:xfrm>
      </p:grpSpPr>
      <p:sp>
        <p:nvSpPr>
          <p:cNvPr id="72" name="Google Shape;72;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0"/>
          <p:cNvSpPr>
            <a:spLocks noGrp="1"/>
          </p:cNvSpPr>
          <p:nvPr>
            <p:ph type="pic" idx="2"/>
          </p:nvPr>
        </p:nvSpPr>
        <p:spPr>
          <a:xfrm>
            <a:off x="5183188" y="987425"/>
            <a:ext cx="6172200" cy="4873625"/>
          </a:xfrm>
          <a:prstGeom prst="rect">
            <a:avLst/>
          </a:prstGeom>
          <a:noFill/>
          <a:ln>
            <a:noFill/>
          </a:ln>
        </p:spPr>
      </p:sp>
      <p:sp>
        <p:nvSpPr>
          <p:cNvPr id="74" name="Google Shape;74;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art with Caption left">
  <p:cSld name="Chart with Caption left">
    <p:spTree>
      <p:nvGrpSpPr>
        <p:cNvPr id="1" name="Shape 75"/>
        <p:cNvGrpSpPr/>
        <p:nvPr/>
      </p:nvGrpSpPr>
      <p:grpSpPr>
        <a:xfrm>
          <a:off x="0" y="0"/>
          <a:ext cx="0" cy="0"/>
          <a:chOff x="0" y="0"/>
          <a:chExt cx="0" cy="0"/>
        </a:xfrm>
      </p:grpSpPr>
      <p:sp>
        <p:nvSpPr>
          <p:cNvPr id="76" name="Google Shape;76;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51"/>
          <p:cNvSpPr>
            <a:spLocks noGrp="1"/>
          </p:cNvSpPr>
          <p:nvPr>
            <p:ph type="chart" idx="2"/>
          </p:nvPr>
        </p:nvSpPr>
        <p:spPr>
          <a:xfrm>
            <a:off x="5595938" y="533400"/>
            <a:ext cx="5419725" cy="5335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Slide">
  <p:cSld name="Contents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art with Caption right">
  <p:cSld name="Chart with Caption right">
    <p:spTree>
      <p:nvGrpSpPr>
        <p:cNvPr id="1" name="Shape 79"/>
        <p:cNvGrpSpPr/>
        <p:nvPr/>
      </p:nvGrpSpPr>
      <p:grpSpPr>
        <a:xfrm>
          <a:off x="0" y="0"/>
          <a:ext cx="0" cy="0"/>
          <a:chOff x="0" y="0"/>
          <a:chExt cx="0" cy="0"/>
        </a:xfrm>
      </p:grpSpPr>
      <p:sp>
        <p:nvSpPr>
          <p:cNvPr id="80" name="Google Shape;80;p52"/>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2"/>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52"/>
          <p:cNvSpPr>
            <a:spLocks noGrp="1"/>
          </p:cNvSpPr>
          <p:nvPr>
            <p:ph type="chart" idx="2"/>
          </p:nvPr>
        </p:nvSpPr>
        <p:spPr>
          <a:xfrm>
            <a:off x="663575" y="555625"/>
            <a:ext cx="5126038" cy="5562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3">
  <p:cSld name="Two Content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61"/>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3"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right">
  <p:cSld name="Picture with Caption right">
    <p:spTree>
      <p:nvGrpSpPr>
        <p:cNvPr id="1" name="Shape 21"/>
        <p:cNvGrpSpPr/>
        <p:nvPr/>
      </p:nvGrpSpPr>
      <p:grpSpPr>
        <a:xfrm>
          <a:off x="0" y="0"/>
          <a:ext cx="0" cy="0"/>
          <a:chOff x="0" y="0"/>
          <a:chExt cx="0" cy="0"/>
        </a:xfrm>
      </p:grpSpPr>
      <p:sp>
        <p:nvSpPr>
          <p:cNvPr id="22" name="Google Shape;22;p60"/>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0"/>
          <p:cNvSpPr>
            <a:spLocks noGrp="1"/>
          </p:cNvSpPr>
          <p:nvPr>
            <p:ph type="pic" idx="2"/>
          </p:nvPr>
        </p:nvSpPr>
        <p:spPr>
          <a:xfrm>
            <a:off x="593981" y="992187"/>
            <a:ext cx="4656444" cy="4873625"/>
          </a:xfrm>
          <a:prstGeom prst="rect">
            <a:avLst/>
          </a:prstGeom>
          <a:noFill/>
          <a:ln>
            <a:noFill/>
          </a:ln>
        </p:spPr>
      </p:sp>
      <p:sp>
        <p:nvSpPr>
          <p:cNvPr id="24" name="Google Shape;24;p60"/>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
        <p:cNvGrpSpPr/>
        <p:nvPr/>
      </p:nvGrpSpPr>
      <p:grpSpPr>
        <a:xfrm>
          <a:off x="0" y="0"/>
          <a:ext cx="0" cy="0"/>
          <a:chOff x="0" y="0"/>
          <a:chExt cx="0" cy="0"/>
        </a:xfrm>
      </p:grpSpPr>
      <p:sp>
        <p:nvSpPr>
          <p:cNvPr id="29" name="Google Shape;2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2">
  <p:cSld name="Two Content 2">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5"/>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3">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https://onlinelibrary.wiley.com/doi/10.1111/obr.12961" TargetMode="External"/><Relationship Id="rId3" Type="http://schemas.openxmlformats.org/officeDocument/2006/relationships/hyperlink" Target="https://www.exerciseismedicine.org/wp-content/uploads/2021/04/EIM-Physical-Activity-Vital-Sign.pdf" TargetMode="External"/><Relationship Id="rId7" Type="http://schemas.openxmlformats.org/officeDocument/2006/relationships/hyperlink" Target="https://karger.com/ofa/article/13/1/1/240922/OBEDIS-Core-Variables-Project-European-Exper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socialstyrelsen.se/globalassets/sharepoint-dokument/artikelkatalog/nationella-riktlinjer/2023-4-8499.pdf" TargetMode="External"/><Relationship Id="rId5" Type="http://schemas.openxmlformats.org/officeDocument/2006/relationships/hyperlink" Target="https://obesitycanada.ca/guidelines/assessment/" TargetMode="External"/><Relationship Id="rId4" Type="http://schemas.openxmlformats.org/officeDocument/2006/relationships/hyperlink" Target="https://easo.org/clinical-guidelines/" TargetMode="External"/><Relationship Id="rId9" Type="http://schemas.openxmlformats.org/officeDocument/2006/relationships/hyperlink" Target="https://onlinelibrary.wiley.com/doi/full/10.1111/cob.1248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soi.info/guidelines/assessment/"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obesitycanada.ca/guidelines/assessme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3"/>
          <p:cNvSpPr txBox="1">
            <a:spLocks noGrp="1"/>
          </p:cNvSpPr>
          <p:nvPr>
            <p:ph type="title"/>
          </p:nvPr>
        </p:nvSpPr>
        <p:spPr>
          <a:xfrm>
            <a:off x="838200" y="3765550"/>
            <a:ext cx="10930200" cy="885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History taking with adults living with obesity</a:t>
            </a:r>
            <a:endParaRPr>
              <a:latin typeface="Verdana"/>
              <a:ea typeface="Verdana"/>
              <a:cs typeface="Verdana"/>
              <a:sym typeface="Verdana"/>
            </a:endParaRPr>
          </a:p>
        </p:txBody>
      </p:sp>
      <p:sp>
        <p:nvSpPr>
          <p:cNvPr id="92" name="Google Shape;92;p53"/>
          <p:cNvSpPr txBox="1">
            <a:spLocks noGrp="1"/>
          </p:cNvSpPr>
          <p:nvPr>
            <p:ph type="subTitle" idx="1"/>
          </p:nvPr>
        </p:nvSpPr>
        <p:spPr>
          <a:xfrm>
            <a:off x="838200" y="6058925"/>
            <a:ext cx="9504600" cy="714300"/>
          </a:xfrm>
          <a:prstGeom prst="rect">
            <a:avLst/>
          </a:prstGeom>
          <a:noFill/>
          <a:ln>
            <a:noFill/>
          </a:ln>
        </p:spPr>
        <p:txBody>
          <a:bodyPr spcFirstLastPara="1" wrap="square" lIns="91425" tIns="45700" rIns="91425" bIns="45700" anchor="t" anchorCtr="0">
            <a:normAutofit/>
          </a:bodyPr>
          <a:lstStyle/>
          <a:p>
            <a:pPr marL="457200" lvl="0" indent="-406400" algn="l" rtl="0">
              <a:spcBef>
                <a:spcPts val="1000"/>
              </a:spcBef>
              <a:spcAft>
                <a:spcPts val="0"/>
              </a:spcAft>
              <a:buClr>
                <a:schemeClr val="dk1"/>
              </a:buClr>
              <a:buSzPts val="2800"/>
              <a:buFont typeface="Arial"/>
              <a:buNone/>
            </a:pPr>
            <a:r>
              <a:rPr lang="en-US" sz="1200">
                <a:latin typeface="Verdana"/>
                <a:ea typeface="Verdana"/>
                <a:cs typeface="Verdana"/>
                <a:sym typeface="Verdana"/>
              </a:rPr>
              <a:t>Developed by Dr Mary E. Davis and Dr Caitriona Cunningham, University College Dublin, Ireland.</a:t>
            </a:r>
            <a:endParaRPr>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Medical and surgical history</a:t>
            </a:r>
            <a:endParaRPr>
              <a:latin typeface="Verdana"/>
              <a:ea typeface="Verdana"/>
              <a:cs typeface="Verdana"/>
              <a:sym typeface="Verdana"/>
            </a:endParaRPr>
          </a:p>
        </p:txBody>
      </p:sp>
      <p:sp>
        <p:nvSpPr>
          <p:cNvPr id="176" name="Google Shape;176;p3"/>
          <p:cNvSpPr>
            <a:spLocks noGrp="1"/>
          </p:cNvSpPr>
          <p:nvPr>
            <p:ph type="body" idx="1"/>
          </p:nvPr>
        </p:nvSpPr>
        <p:spPr>
          <a:xfrm>
            <a:off x="838200" y="1825625"/>
            <a:ext cx="5181600" cy="4351338"/>
          </a:xfrm>
          <a:prstGeom prst="foldedCorner">
            <a:avLst>
              <a:gd name="adj" fmla="val 16667"/>
            </a:avLst>
          </a:prstGeom>
          <a:solidFill>
            <a:srgbClr val="E7D3E9"/>
          </a:solidFill>
          <a:ln>
            <a:noFill/>
          </a:ln>
        </p:spPr>
        <p:txBody>
          <a:bodyPr spcFirstLastPara="1" wrap="square" lIns="91425" tIns="45700" rIns="91425" bIns="45700" anchor="t" anchorCtr="0">
            <a:normAutofit/>
          </a:bodyPr>
          <a:lstStyle/>
          <a:p>
            <a:pPr marL="228600" lvl="0" indent="-228600" algn="l" rtl="0">
              <a:lnSpc>
                <a:spcPct val="60000"/>
              </a:lnSpc>
              <a:spcBef>
                <a:spcPts val="0"/>
              </a:spcBef>
              <a:spcAft>
                <a:spcPts val="0"/>
              </a:spcAft>
              <a:buClr>
                <a:schemeClr val="dk1"/>
              </a:buClr>
              <a:buSzPts val="1800"/>
              <a:buFont typeface="Verdana"/>
              <a:buChar char="•"/>
            </a:pPr>
            <a:r>
              <a:rPr lang="en-US" sz="1454" b="1">
                <a:latin typeface="Verdana"/>
                <a:ea typeface="Verdana"/>
                <a:cs typeface="Verdana"/>
                <a:sym typeface="Verdana"/>
              </a:rPr>
              <a:t>Respiratory Health: </a:t>
            </a:r>
            <a:endParaRPr sz="1850">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asthma </a:t>
            </a:r>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obstructive sleep apnea </a:t>
            </a:r>
            <a:endParaRPr sz="1387">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abnormal function (i.e., breathlessness) </a:t>
            </a:r>
            <a:endParaRPr sz="1387">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obesity hypoventilation syndrome </a:t>
            </a:r>
            <a:endParaRPr sz="1387">
              <a:latin typeface="Verdana"/>
              <a:ea typeface="Verdana"/>
              <a:cs typeface="Verdana"/>
              <a:sym typeface="Verdana"/>
            </a:endParaRPr>
          </a:p>
          <a:p>
            <a:pPr marL="457200" lvl="1" indent="0" algn="l" rtl="0">
              <a:lnSpc>
                <a:spcPct val="60000"/>
              </a:lnSpc>
              <a:spcBef>
                <a:spcPts val="500"/>
              </a:spcBef>
              <a:spcAft>
                <a:spcPts val="0"/>
              </a:spcAft>
              <a:buClr>
                <a:schemeClr val="dk1"/>
              </a:buClr>
              <a:buSzPts val="1600"/>
              <a:buNone/>
            </a:pPr>
            <a:r>
              <a:rPr lang="en-US" sz="1387">
                <a:latin typeface="Verdana"/>
                <a:ea typeface="Verdana"/>
                <a:cs typeface="Verdana"/>
                <a:sym typeface="Verdana"/>
              </a:rPr>
              <a:t>etc.</a:t>
            </a:r>
            <a:endParaRPr sz="1387">
              <a:latin typeface="Verdana"/>
              <a:ea typeface="Verdana"/>
              <a:cs typeface="Verdana"/>
              <a:sym typeface="Verdana"/>
            </a:endParaRPr>
          </a:p>
          <a:p>
            <a:pPr marL="228600" lvl="0" indent="-228600" algn="l" rtl="0">
              <a:lnSpc>
                <a:spcPct val="60000"/>
              </a:lnSpc>
              <a:spcBef>
                <a:spcPts val="1000"/>
              </a:spcBef>
              <a:spcAft>
                <a:spcPts val="0"/>
              </a:spcAft>
              <a:buClr>
                <a:schemeClr val="dk1"/>
              </a:buClr>
              <a:buSzPts val="1800"/>
              <a:buFont typeface="Verdana"/>
              <a:buChar char="•"/>
            </a:pPr>
            <a:r>
              <a:rPr lang="en-US" sz="1454" b="1">
                <a:latin typeface="Verdana"/>
                <a:ea typeface="Verdana"/>
                <a:cs typeface="Verdana"/>
                <a:sym typeface="Verdana"/>
              </a:rPr>
              <a:t>Urinary or fecal incontinence/impairment</a:t>
            </a:r>
            <a:endParaRPr sz="1850">
              <a:latin typeface="Verdana"/>
              <a:ea typeface="Verdana"/>
              <a:cs typeface="Verdana"/>
              <a:sym typeface="Verdana"/>
            </a:endParaRPr>
          </a:p>
          <a:p>
            <a:pPr marL="685800" lvl="1" indent="-228600" algn="l" rtl="0">
              <a:lnSpc>
                <a:spcPct val="100000"/>
              </a:lnSpc>
              <a:spcBef>
                <a:spcPts val="500"/>
              </a:spcBef>
              <a:spcAft>
                <a:spcPts val="0"/>
              </a:spcAft>
              <a:buSzPts val="1600"/>
              <a:buFont typeface="Verdana"/>
              <a:buChar char="•"/>
            </a:pPr>
            <a:r>
              <a:rPr lang="en-US" sz="1480">
                <a:latin typeface="Verdana"/>
                <a:ea typeface="Verdana"/>
                <a:cs typeface="Verdana"/>
                <a:sym typeface="Verdana"/>
              </a:rPr>
              <a:t>particularly relevant when there has been weight loss (and potential muscle loss)</a:t>
            </a:r>
            <a:endParaRPr/>
          </a:p>
          <a:p>
            <a:pPr marL="685800" lvl="1" indent="-228600" algn="l" rtl="0">
              <a:lnSpc>
                <a:spcPct val="60000"/>
              </a:lnSpc>
              <a:spcBef>
                <a:spcPts val="500"/>
              </a:spcBef>
              <a:spcAft>
                <a:spcPts val="0"/>
              </a:spcAft>
              <a:buSzPts val="1600"/>
              <a:buFont typeface="Verdana"/>
              <a:buChar char="•"/>
            </a:pPr>
            <a:r>
              <a:rPr lang="en-US" sz="1480">
                <a:latin typeface="Verdana"/>
                <a:ea typeface="Verdana"/>
                <a:cs typeface="Verdana"/>
                <a:sym typeface="Verdana"/>
              </a:rPr>
              <a:t>type: stress incontinence, urgency, etc.</a:t>
            </a:r>
            <a:endParaRPr sz="1480">
              <a:latin typeface="Verdana"/>
              <a:ea typeface="Verdana"/>
              <a:cs typeface="Verdana"/>
              <a:sym typeface="Verdana"/>
            </a:endParaRPr>
          </a:p>
          <a:p>
            <a:pPr marL="228600" lvl="0" indent="-228600" algn="l" rtl="0">
              <a:lnSpc>
                <a:spcPct val="60000"/>
              </a:lnSpc>
              <a:spcBef>
                <a:spcPts val="1000"/>
              </a:spcBef>
              <a:spcAft>
                <a:spcPts val="0"/>
              </a:spcAft>
              <a:buClr>
                <a:schemeClr val="dk1"/>
              </a:buClr>
              <a:buSzPts val="1800"/>
              <a:buFont typeface="Verdana"/>
              <a:buChar char="•"/>
            </a:pPr>
            <a:r>
              <a:rPr lang="en-US" sz="1454" b="1">
                <a:latin typeface="Verdana"/>
                <a:ea typeface="Verdana"/>
                <a:cs typeface="Verdana"/>
                <a:sym typeface="Verdana"/>
              </a:rPr>
              <a:t>Mental health issues/drivers:</a:t>
            </a:r>
            <a:endParaRPr sz="1850">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depression </a:t>
            </a:r>
            <a:endParaRPr sz="1387">
              <a:latin typeface="Verdana"/>
              <a:ea typeface="Verdana"/>
              <a:cs typeface="Verdana"/>
              <a:sym typeface="Verdana"/>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Anxiety</a:t>
            </a:r>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Psychiatric diagnosis</a:t>
            </a:r>
            <a:endParaRPr/>
          </a:p>
          <a:p>
            <a:pPr marL="685800" lvl="1" indent="-228600" algn="l" rtl="0">
              <a:lnSpc>
                <a:spcPct val="60000"/>
              </a:lnSpc>
              <a:spcBef>
                <a:spcPts val="500"/>
              </a:spcBef>
              <a:spcAft>
                <a:spcPts val="0"/>
              </a:spcAft>
              <a:buClr>
                <a:schemeClr val="dk1"/>
              </a:buClr>
              <a:buSzPts val="1600"/>
              <a:buFont typeface="Verdana"/>
              <a:buChar char="•"/>
            </a:pPr>
            <a:r>
              <a:rPr lang="en-US" sz="1387">
                <a:latin typeface="Verdana"/>
                <a:ea typeface="Verdana"/>
                <a:cs typeface="Verdana"/>
                <a:sym typeface="Verdana"/>
              </a:rPr>
              <a:t>Eating disorder (i.e. bulimia, etc.)</a:t>
            </a:r>
            <a:endParaRPr sz="1387">
              <a:latin typeface="Verdana"/>
              <a:ea typeface="Verdana"/>
              <a:cs typeface="Verdana"/>
              <a:sym typeface="Verdana"/>
            </a:endParaRPr>
          </a:p>
          <a:p>
            <a:pPr marL="457200" lvl="1" indent="0" algn="l" rtl="0">
              <a:lnSpc>
                <a:spcPct val="60000"/>
              </a:lnSpc>
              <a:spcBef>
                <a:spcPts val="500"/>
              </a:spcBef>
              <a:spcAft>
                <a:spcPts val="0"/>
              </a:spcAft>
              <a:buClr>
                <a:schemeClr val="dk1"/>
              </a:buClr>
              <a:buSzPts val="1600"/>
              <a:buNone/>
            </a:pPr>
            <a:r>
              <a:rPr lang="en-US" sz="1387">
                <a:latin typeface="Verdana"/>
                <a:ea typeface="Verdana"/>
                <a:cs typeface="Verdana"/>
                <a:sym typeface="Verdana"/>
              </a:rPr>
              <a:t>etc.</a:t>
            </a:r>
            <a:endParaRPr sz="1387">
              <a:latin typeface="Verdana"/>
              <a:ea typeface="Verdana"/>
              <a:cs typeface="Verdana"/>
              <a:sym typeface="Verdana"/>
            </a:endParaRPr>
          </a:p>
        </p:txBody>
      </p:sp>
      <p:sp>
        <p:nvSpPr>
          <p:cNvPr id="177" name="Google Shape;177;p3"/>
          <p:cNvSpPr>
            <a:spLocks noGrp="1"/>
          </p:cNvSpPr>
          <p:nvPr>
            <p:ph type="body" idx="2"/>
          </p:nvPr>
        </p:nvSpPr>
        <p:spPr>
          <a:xfrm>
            <a:off x="6172200" y="1825625"/>
            <a:ext cx="5181600" cy="4351338"/>
          </a:xfrm>
          <a:prstGeom prst="foldedCorner">
            <a:avLst>
              <a:gd name="adj" fmla="val 16667"/>
            </a:avLst>
          </a:prstGeom>
          <a:solidFill>
            <a:srgbClr val="E7D3E9"/>
          </a:solid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dk1"/>
              </a:buClr>
              <a:buSzPts val="1800"/>
              <a:buFont typeface="Verdana"/>
              <a:buChar char="•"/>
            </a:pPr>
            <a:r>
              <a:rPr lang="en-US" sz="1850" b="1">
                <a:latin typeface="Verdana"/>
                <a:ea typeface="Verdana"/>
                <a:cs typeface="Verdana"/>
                <a:sym typeface="Verdana"/>
              </a:rPr>
              <a:t>Other health issues: </a:t>
            </a:r>
            <a:endParaRPr>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gallbladder disease</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pancreatitis</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metabolic dysfunction associated steatotic liver disease</a:t>
            </a:r>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reproductive</a:t>
            </a:r>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kidney disease</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dermatological (i.e. cellulitis, etc.)</a:t>
            </a:r>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oncological </a:t>
            </a:r>
            <a:endParaRPr sz="1500">
              <a:latin typeface="Verdana"/>
              <a:ea typeface="Verdana"/>
              <a:cs typeface="Verdana"/>
              <a:sym typeface="Verdana"/>
            </a:endParaRPr>
          </a:p>
          <a:p>
            <a:pPr marL="457200" lvl="1" indent="0" algn="l" rtl="0">
              <a:lnSpc>
                <a:spcPct val="70000"/>
              </a:lnSpc>
              <a:spcBef>
                <a:spcPts val="500"/>
              </a:spcBef>
              <a:spcAft>
                <a:spcPts val="0"/>
              </a:spcAft>
              <a:buClr>
                <a:schemeClr val="dk1"/>
              </a:buClr>
              <a:buSzPts val="1600"/>
              <a:buNone/>
            </a:pPr>
            <a:r>
              <a:rPr lang="en-US" sz="1500">
                <a:latin typeface="Verdana"/>
                <a:ea typeface="Verdana"/>
                <a:cs typeface="Verdana"/>
                <a:sym typeface="Verdana"/>
              </a:rPr>
              <a:t>etc.</a:t>
            </a:r>
            <a:endParaRPr sz="1500">
              <a:latin typeface="Verdana"/>
              <a:ea typeface="Verdana"/>
              <a:cs typeface="Verdana"/>
              <a:sym typeface="Verdana"/>
            </a:endParaRPr>
          </a:p>
          <a:p>
            <a:pPr marL="228600" lvl="0" indent="-228600" algn="l" rtl="0">
              <a:lnSpc>
                <a:spcPct val="70000"/>
              </a:lnSpc>
              <a:spcBef>
                <a:spcPts val="1000"/>
              </a:spcBef>
              <a:spcAft>
                <a:spcPts val="0"/>
              </a:spcAft>
              <a:buClr>
                <a:schemeClr val="dk1"/>
              </a:buClr>
              <a:buSzPts val="1800"/>
              <a:buFont typeface="Verdana"/>
              <a:buChar char="•"/>
            </a:pPr>
            <a:r>
              <a:rPr lang="en-US" sz="1850" b="1">
                <a:latin typeface="Verdana"/>
                <a:ea typeface="Verdana"/>
                <a:cs typeface="Verdana"/>
                <a:sym typeface="Verdana"/>
              </a:rPr>
              <a:t>Medications: </a:t>
            </a:r>
            <a:endParaRPr>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general medication history </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any weight reducing/ controlling medication? </a:t>
            </a:r>
            <a:endParaRPr sz="1500">
              <a:latin typeface="Verdana"/>
              <a:ea typeface="Verdana"/>
              <a:cs typeface="Verdana"/>
              <a:sym typeface="Verdana"/>
            </a:endParaRPr>
          </a:p>
          <a:p>
            <a:pPr marL="685800" lvl="1" indent="-228600" algn="l" rtl="0">
              <a:lnSpc>
                <a:spcPct val="70000"/>
              </a:lnSpc>
              <a:spcBef>
                <a:spcPts val="500"/>
              </a:spcBef>
              <a:spcAft>
                <a:spcPts val="0"/>
              </a:spcAft>
              <a:buClr>
                <a:schemeClr val="dk1"/>
              </a:buClr>
              <a:buSzPts val="1600"/>
              <a:buFont typeface="Verdana"/>
              <a:buChar char="•"/>
            </a:pPr>
            <a:r>
              <a:rPr lang="en-US" sz="1500">
                <a:latin typeface="Verdana"/>
                <a:ea typeface="Verdana"/>
                <a:cs typeface="Verdana"/>
                <a:sym typeface="Verdana"/>
              </a:rPr>
              <a:t>Any medications that are likely to be contributing to weight gain?</a:t>
            </a:r>
            <a:endParaRPr sz="1500">
              <a:latin typeface="Verdana"/>
              <a:ea typeface="Verdana"/>
              <a:cs typeface="Verdana"/>
              <a:sym typeface="Verdana"/>
            </a:endParaRPr>
          </a:p>
          <a:p>
            <a:pPr marL="228600" lvl="0" indent="-101600" algn="l" rtl="0">
              <a:lnSpc>
                <a:spcPct val="70000"/>
              </a:lnSpc>
              <a:spcBef>
                <a:spcPts val="1000"/>
              </a:spcBef>
              <a:spcAft>
                <a:spcPts val="0"/>
              </a:spcAft>
              <a:buClr>
                <a:schemeClr val="dk1"/>
              </a:buClr>
              <a:buSzPts val="2000"/>
              <a:buNone/>
            </a:pPr>
            <a:endParaRPr sz="1850">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4"/>
          <p:cNvPicPr preferRelativeResize="0"/>
          <p:nvPr/>
        </p:nvPicPr>
        <p:blipFill rotWithShape="1">
          <a:blip r:embed="rId3">
            <a:alphaModFix amt="20000"/>
          </a:blip>
          <a:srcRect l="5110" t="185" r="212" b="5132"/>
          <a:stretch/>
        </p:blipFill>
        <p:spPr>
          <a:xfrm>
            <a:off x="0" y="0"/>
            <a:ext cx="7171200" cy="6858000"/>
          </a:xfrm>
          <a:prstGeom prst="homePlate">
            <a:avLst>
              <a:gd name="adj" fmla="val 16848"/>
            </a:avLst>
          </a:prstGeom>
          <a:noFill/>
          <a:ln>
            <a:noFill/>
          </a:ln>
        </p:spPr>
      </p:pic>
      <p:sp>
        <p:nvSpPr>
          <p:cNvPr id="183" name="Google Shape;18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Social and family history</a:t>
            </a:r>
            <a:endParaRPr>
              <a:latin typeface="Verdana"/>
              <a:ea typeface="Verdana"/>
              <a:cs typeface="Verdana"/>
              <a:sym typeface="Verdana"/>
            </a:endParaRPr>
          </a:p>
        </p:txBody>
      </p:sp>
      <p:sp>
        <p:nvSpPr>
          <p:cNvPr id="184" name="Google Shape;184;p14"/>
          <p:cNvSpPr txBox="1">
            <a:spLocks noGrp="1"/>
          </p:cNvSpPr>
          <p:nvPr>
            <p:ph type="body" idx="1"/>
          </p:nvPr>
        </p:nvSpPr>
        <p:spPr>
          <a:xfrm>
            <a:off x="4608126" y="1635700"/>
            <a:ext cx="7296300" cy="43515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Font typeface="Verdana"/>
              <a:buChar char="•"/>
            </a:pPr>
            <a:r>
              <a:rPr lang="en-US" sz="2000" dirty="0">
                <a:latin typeface="Verdana"/>
                <a:ea typeface="Verdana"/>
                <a:cs typeface="Verdana"/>
                <a:sym typeface="Verdana"/>
              </a:rPr>
              <a:t>Includes history that might be taken in any holistic physiotherapy subjective assessment (working status, screen time, family and support network, home environment, ability to perform activities of daily living [ADLs], etc.) </a:t>
            </a:r>
            <a:endParaRPr dirty="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sz="2000" dirty="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Verdana"/>
              <a:buChar char="•"/>
            </a:pPr>
            <a:r>
              <a:rPr lang="en-US" sz="2000" dirty="0">
                <a:latin typeface="Verdana"/>
                <a:ea typeface="Verdana"/>
                <a:cs typeface="Verdana"/>
                <a:sym typeface="Verdana"/>
              </a:rPr>
              <a:t>Other relevant social and family history for PwO might include:</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800" dirty="0">
                <a:latin typeface="Verdana"/>
                <a:ea typeface="Verdana"/>
                <a:cs typeface="Verdana"/>
                <a:sym typeface="Verdana"/>
              </a:rPr>
              <a:t>Access to exercise facilities or opportunities </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800" dirty="0">
                <a:latin typeface="Verdana"/>
                <a:ea typeface="Verdana"/>
                <a:cs typeface="Verdana"/>
                <a:sym typeface="Verdana"/>
              </a:rPr>
              <a:t>Income support (if needed)</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800" dirty="0">
                <a:latin typeface="Verdana"/>
                <a:ea typeface="Verdana"/>
                <a:cs typeface="Verdana"/>
                <a:sym typeface="Verdana"/>
              </a:rPr>
              <a:t>Medical insurance for health expenses</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800" dirty="0">
                <a:latin typeface="Verdana"/>
                <a:ea typeface="Verdana"/>
                <a:cs typeface="Verdana"/>
                <a:sym typeface="Verdana"/>
              </a:rPr>
              <a:t>Consideration of screening for previous and current forms of physical, psychological and sexual abuse. This may be appropriate only if options for onwards referral are available. </a:t>
            </a:r>
            <a:endParaRPr dirty="0">
              <a:latin typeface="Verdana"/>
              <a:ea typeface="Verdana"/>
              <a:cs typeface="Verdana"/>
              <a:sym typeface="Verdana"/>
            </a:endParaRPr>
          </a:p>
        </p:txBody>
      </p:sp>
      <p:sp>
        <p:nvSpPr>
          <p:cNvPr id="185" name="Google Shape;185;p14"/>
          <p:cNvSpPr txBox="1"/>
          <p:nvPr/>
        </p:nvSpPr>
        <p:spPr>
          <a:xfrm>
            <a:off x="0" y="664255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Review of PA and mobility</a:t>
            </a:r>
            <a:endParaRPr>
              <a:latin typeface="Verdana"/>
              <a:ea typeface="Verdana"/>
              <a:cs typeface="Verdana"/>
              <a:sym typeface="Verdana"/>
            </a:endParaRPr>
          </a:p>
        </p:txBody>
      </p:sp>
      <p:sp>
        <p:nvSpPr>
          <p:cNvPr id="191" name="Google Shape;191;p15"/>
          <p:cNvSpPr txBox="1">
            <a:spLocks noGrp="1"/>
          </p:cNvSpPr>
          <p:nvPr>
            <p:ph type="body" idx="1"/>
          </p:nvPr>
        </p:nvSpPr>
        <p:spPr>
          <a:xfrm>
            <a:off x="838200" y="1825625"/>
            <a:ext cx="5774267"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Font typeface="Verdana"/>
              <a:buChar char="•"/>
            </a:pPr>
            <a:r>
              <a:rPr lang="en-US" sz="2000" b="1">
                <a:latin typeface="Verdana"/>
                <a:ea typeface="Verdana"/>
                <a:cs typeface="Verdana"/>
                <a:sym typeface="Verdana"/>
              </a:rPr>
              <a:t>Physical activity (PA)</a:t>
            </a:r>
            <a:endParaRPr sz="2000" b="1">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Consider PA vital sign</a:t>
            </a:r>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Current PA, including time spent in sedentary activities </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Time spent and method of commuting/ travel </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Limitations/barriers to activity (e.g., pain, time, obesity-related impairments, etc.)</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Identify social limiting factor restricting access to increasing PA</a:t>
            </a:r>
            <a:endParaRPr/>
          </a:p>
          <a:p>
            <a:pPr marL="685800" lvl="1" indent="-228600" algn="l" rtl="0">
              <a:lnSpc>
                <a:spcPct val="90000"/>
              </a:lnSpc>
              <a:spcBef>
                <a:spcPts val="500"/>
              </a:spcBef>
              <a:spcAft>
                <a:spcPts val="0"/>
              </a:spcAft>
              <a:buClr>
                <a:schemeClr val="dk1"/>
              </a:buClr>
              <a:buSzPts val="1600"/>
              <a:buFont typeface="Verdana"/>
              <a:buChar char="•"/>
            </a:pPr>
            <a:r>
              <a:rPr lang="en-US"/>
              <a:t>Consider fear avoidance of PA/ exercise</a:t>
            </a:r>
            <a:endParaRPr/>
          </a:p>
          <a:p>
            <a:pPr marL="457200" lvl="1" indent="0" algn="l" rtl="0">
              <a:lnSpc>
                <a:spcPct val="90000"/>
              </a:lnSpc>
              <a:spcBef>
                <a:spcPts val="500"/>
              </a:spcBef>
              <a:spcAft>
                <a:spcPts val="0"/>
              </a:spcAft>
              <a:buClr>
                <a:schemeClr val="dk1"/>
              </a:buClr>
              <a:buSzPts val="1600"/>
              <a:buNone/>
            </a:pPr>
            <a:endParaRPr sz="1600">
              <a:latin typeface="Verdana"/>
              <a:ea typeface="Verdana"/>
              <a:cs typeface="Verdana"/>
              <a:sym typeface="Verdana"/>
            </a:endParaRPr>
          </a:p>
          <a:p>
            <a:pPr marL="285750" lvl="0" indent="-285750" algn="l" rtl="0">
              <a:lnSpc>
                <a:spcPct val="90000"/>
              </a:lnSpc>
              <a:spcBef>
                <a:spcPts val="500"/>
              </a:spcBef>
              <a:spcAft>
                <a:spcPts val="0"/>
              </a:spcAft>
              <a:buSzPts val="2400"/>
              <a:buChar char="•"/>
            </a:pPr>
            <a:r>
              <a:rPr lang="en-US" sz="2000" b="1">
                <a:latin typeface="Verdana"/>
                <a:ea typeface="Verdana"/>
                <a:cs typeface="Verdana"/>
                <a:sym typeface="Verdana"/>
              </a:rPr>
              <a:t>Mobility</a:t>
            </a:r>
            <a:r>
              <a:rPr lang="en-US" sz="1600">
                <a:latin typeface="Verdana"/>
                <a:ea typeface="Verdana"/>
                <a:cs typeface="Verdana"/>
                <a:sym typeface="Verdana"/>
              </a:rPr>
              <a:t> </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Current mobility status and mobility history</a:t>
            </a:r>
            <a:endParaRPr sz="1600">
              <a:latin typeface="Verdana"/>
              <a:ea typeface="Verdana"/>
              <a:cs typeface="Verdana"/>
              <a:sym typeface="Verdana"/>
            </a:endParaRPr>
          </a:p>
          <a:p>
            <a:pPr marL="685800" lvl="1" indent="-228600" algn="l" rtl="0">
              <a:lnSpc>
                <a:spcPct val="90000"/>
              </a:lnSpc>
              <a:spcBef>
                <a:spcPts val="500"/>
              </a:spcBef>
              <a:spcAft>
                <a:spcPts val="0"/>
              </a:spcAft>
              <a:buSzPts val="1600"/>
              <a:buFont typeface="Verdana"/>
              <a:buChar char="•"/>
            </a:pPr>
            <a:r>
              <a:rPr lang="en-US" sz="1600">
                <a:latin typeface="Verdana"/>
                <a:ea typeface="Verdana"/>
                <a:cs typeface="Verdana"/>
                <a:sym typeface="Verdana"/>
              </a:rPr>
              <a:t>Falls history and falls risk</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Mobility aid requirement and any falls risk for PA</a:t>
            </a:r>
            <a:endParaRPr>
              <a:latin typeface="Verdana"/>
              <a:ea typeface="Verdana"/>
              <a:cs typeface="Verdana"/>
              <a:sym typeface="Verdana"/>
            </a:endParaRPr>
          </a:p>
          <a:p>
            <a:pPr marL="914400" lvl="0" indent="0" algn="l" rtl="0">
              <a:lnSpc>
                <a:spcPct val="90000"/>
              </a:lnSpc>
              <a:spcBef>
                <a:spcPts val="500"/>
              </a:spcBef>
              <a:spcAft>
                <a:spcPts val="0"/>
              </a:spcAft>
              <a:buSzPts val="2400"/>
              <a:buNone/>
            </a:pPr>
            <a:endParaRPr>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endParaRPr sz="2000">
              <a:latin typeface="Verdana"/>
              <a:ea typeface="Verdana"/>
              <a:cs typeface="Verdana"/>
              <a:sym typeface="Verdana"/>
            </a:endParaRPr>
          </a:p>
        </p:txBody>
      </p:sp>
      <p:pic>
        <p:nvPicPr>
          <p:cNvPr id="192" name="Google Shape;192;p15" descr="A person riding a bike&#10;&#10;AI-generated content may be incorrect."/>
          <p:cNvPicPr preferRelativeResize="0"/>
          <p:nvPr/>
        </p:nvPicPr>
        <p:blipFill rotWithShape="1">
          <a:blip r:embed="rId3">
            <a:alphaModFix amt="35000"/>
          </a:blip>
          <a:srcRect/>
          <a:stretch/>
        </p:blipFill>
        <p:spPr>
          <a:xfrm flipH="1">
            <a:off x="7264399" y="0"/>
            <a:ext cx="4927600" cy="6865181"/>
          </a:xfrm>
          <a:prstGeom prst="flowChartDelay">
            <a:avLst/>
          </a:prstGeom>
          <a:noFill/>
          <a:ln>
            <a:noFill/>
          </a:ln>
        </p:spPr>
      </p:pic>
      <p:sp>
        <p:nvSpPr>
          <p:cNvPr id="193" name="Google Shape;193;p15"/>
          <p:cNvSpPr txBox="1"/>
          <p:nvPr/>
        </p:nvSpPr>
        <p:spPr>
          <a:xfrm>
            <a:off x="10638503" y="664255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6"/>
          <p:cNvSpPr txBox="1">
            <a:spLocks noGrp="1"/>
          </p:cNvSpPr>
          <p:nvPr>
            <p:ph type="title"/>
          </p:nvPr>
        </p:nvSpPr>
        <p:spPr>
          <a:xfrm>
            <a:off x="838200" y="10228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Review of lifestyle behaviours </a:t>
            </a:r>
            <a:endParaRPr>
              <a:latin typeface="Verdana"/>
              <a:ea typeface="Verdana"/>
              <a:cs typeface="Verdana"/>
              <a:sym typeface="Verdana"/>
            </a:endParaRPr>
          </a:p>
        </p:txBody>
      </p:sp>
      <p:sp>
        <p:nvSpPr>
          <p:cNvPr id="199" name="Google Shape;199;p56"/>
          <p:cNvSpPr txBox="1">
            <a:spLocks noGrp="1"/>
          </p:cNvSpPr>
          <p:nvPr>
            <p:ph type="body" idx="1"/>
          </p:nvPr>
        </p:nvSpPr>
        <p:spPr>
          <a:xfrm>
            <a:off x="5370786" y="1373534"/>
            <a:ext cx="6463862" cy="461359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000"/>
              <a:buFont typeface="Verdana"/>
              <a:buChar char="•"/>
            </a:pPr>
            <a:r>
              <a:rPr lang="en-US" sz="2000">
                <a:latin typeface="Verdana"/>
                <a:ea typeface="Verdana"/>
                <a:cs typeface="Verdana"/>
                <a:sym typeface="Verdana"/>
              </a:rPr>
              <a:t>Sleep </a:t>
            </a:r>
            <a:endParaRPr/>
          </a:p>
          <a:p>
            <a:pPr marL="685800" lvl="1" indent="-228600" algn="l" rtl="0">
              <a:lnSpc>
                <a:spcPct val="90000"/>
              </a:lnSpc>
              <a:spcBef>
                <a:spcPts val="1000"/>
              </a:spcBef>
              <a:spcAft>
                <a:spcPts val="0"/>
              </a:spcAft>
              <a:buSzPts val="2000"/>
              <a:buFont typeface="Verdana"/>
              <a:buChar char="•"/>
            </a:pPr>
            <a:r>
              <a:rPr lang="en-US" sz="1600">
                <a:latin typeface="Verdana"/>
                <a:ea typeface="Verdana"/>
                <a:cs typeface="Verdana"/>
                <a:sym typeface="Verdana"/>
              </a:rPr>
              <a:t>Number of hours of sleep per night, </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Sleeping pattern (bedtime/rise time, sleep quality) </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Sleep position (i.e. side-lying)</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Barriers to initiation/maintenance.</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Use of pharmacologic sleeping aids.</a:t>
            </a:r>
            <a:endParaRPr sz="160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Sleep apnea screening (STOPBANG)</a:t>
            </a:r>
            <a:endParaRPr/>
          </a:p>
          <a:p>
            <a:pPr marL="457200" lvl="1" indent="0" algn="l" rtl="0">
              <a:lnSpc>
                <a:spcPct val="90000"/>
              </a:lnSpc>
              <a:spcBef>
                <a:spcPts val="500"/>
              </a:spcBef>
              <a:spcAft>
                <a:spcPts val="0"/>
              </a:spcAft>
              <a:buClr>
                <a:schemeClr val="dk1"/>
              </a:buClr>
              <a:buSzPts val="1600"/>
              <a:buNone/>
            </a:pPr>
            <a:endParaRPr sz="2000">
              <a:latin typeface="Verdana"/>
              <a:ea typeface="Verdana"/>
              <a:cs typeface="Verdana"/>
              <a:sym typeface="Verdana"/>
            </a:endParaRPr>
          </a:p>
          <a:p>
            <a:pPr marL="228600" lvl="0" indent="-228600" algn="l" rtl="0">
              <a:lnSpc>
                <a:spcPct val="90000"/>
              </a:lnSpc>
              <a:spcBef>
                <a:spcPts val="500"/>
              </a:spcBef>
              <a:spcAft>
                <a:spcPts val="0"/>
              </a:spcAft>
              <a:buSzPts val="1600"/>
              <a:buFont typeface="Verdana"/>
              <a:buChar char="•"/>
            </a:pPr>
            <a:r>
              <a:rPr lang="en-US" sz="2000">
                <a:latin typeface="Verdana"/>
                <a:ea typeface="Verdana"/>
                <a:cs typeface="Verdana"/>
                <a:sym typeface="Verdana"/>
              </a:rPr>
              <a:t>Nutrition (see dedicated OER section for diet/food approaches)</a:t>
            </a:r>
            <a:endParaRPr sz="2000">
              <a:latin typeface="Verdana"/>
              <a:ea typeface="Verdana"/>
              <a:cs typeface="Verdana"/>
              <a:sym typeface="Verdana"/>
            </a:endParaRPr>
          </a:p>
          <a:p>
            <a:pPr marL="228600" lvl="0" indent="-228600" algn="l" rtl="0">
              <a:lnSpc>
                <a:spcPct val="90000"/>
              </a:lnSpc>
              <a:spcBef>
                <a:spcPts val="500"/>
              </a:spcBef>
              <a:spcAft>
                <a:spcPts val="0"/>
              </a:spcAft>
              <a:buSzPts val="1600"/>
              <a:buFont typeface="Verdana"/>
              <a:buChar char="•"/>
            </a:pPr>
            <a:r>
              <a:rPr lang="en-US" sz="2000">
                <a:latin typeface="Verdana"/>
                <a:ea typeface="Verdana"/>
                <a:cs typeface="Verdana"/>
                <a:sym typeface="Verdana"/>
              </a:rPr>
              <a:t>Substance abuse (including smoking, alcohol, etc.)</a:t>
            </a:r>
            <a:endParaRPr/>
          </a:p>
          <a:p>
            <a:pPr marL="228600" lvl="0" indent="-228600" algn="l" rtl="0">
              <a:lnSpc>
                <a:spcPct val="90000"/>
              </a:lnSpc>
              <a:spcBef>
                <a:spcPts val="500"/>
              </a:spcBef>
              <a:spcAft>
                <a:spcPts val="0"/>
              </a:spcAft>
              <a:buSzPts val="1600"/>
              <a:buFont typeface="Verdana"/>
              <a:buChar char="•"/>
            </a:pPr>
            <a:r>
              <a:rPr lang="en-US" sz="2000">
                <a:latin typeface="Verdana"/>
                <a:ea typeface="Verdana"/>
                <a:cs typeface="Verdana"/>
                <a:sym typeface="Verdana"/>
              </a:rPr>
              <a:t>Screen time</a:t>
            </a:r>
            <a:endParaRPr sz="2000">
              <a:latin typeface="Verdana"/>
              <a:ea typeface="Verdana"/>
              <a:cs typeface="Verdana"/>
              <a:sym typeface="Verdana"/>
            </a:endParaRPr>
          </a:p>
          <a:p>
            <a:pPr marL="127000" lvl="0" indent="0" algn="l" rtl="0">
              <a:lnSpc>
                <a:spcPct val="90000"/>
              </a:lnSpc>
              <a:spcBef>
                <a:spcPts val="0"/>
              </a:spcBef>
              <a:spcAft>
                <a:spcPts val="0"/>
              </a:spcAft>
              <a:buSzPts val="1600"/>
              <a:buNone/>
            </a:pPr>
            <a:endParaRPr sz="1600">
              <a:latin typeface="Verdana"/>
              <a:ea typeface="Verdana"/>
              <a:cs typeface="Verdana"/>
              <a:sym typeface="Verdana"/>
            </a:endParaRPr>
          </a:p>
          <a:p>
            <a:pPr marL="914400" lvl="0" indent="0" algn="l" rtl="0">
              <a:lnSpc>
                <a:spcPct val="90000"/>
              </a:lnSpc>
              <a:spcBef>
                <a:spcPts val="500"/>
              </a:spcBef>
              <a:spcAft>
                <a:spcPts val="0"/>
              </a:spcAft>
              <a:buSzPts val="2400"/>
              <a:buNone/>
            </a:pPr>
            <a:endParaRPr sz="1600">
              <a:latin typeface="Verdana"/>
              <a:ea typeface="Verdana"/>
              <a:cs typeface="Verdana"/>
              <a:sym typeface="Verdana"/>
            </a:endParaRPr>
          </a:p>
          <a:p>
            <a:pPr marL="457200" lvl="0" indent="0" algn="l" rtl="0">
              <a:lnSpc>
                <a:spcPct val="90000"/>
              </a:lnSpc>
              <a:spcBef>
                <a:spcPts val="500"/>
              </a:spcBef>
              <a:spcAft>
                <a:spcPts val="0"/>
              </a:spcAft>
              <a:buSzPts val="2400"/>
              <a:buNone/>
            </a:pPr>
            <a:endParaRPr sz="1600">
              <a:latin typeface="Verdana"/>
              <a:ea typeface="Verdana"/>
              <a:cs typeface="Verdana"/>
              <a:sym typeface="Verdana"/>
            </a:endParaRPr>
          </a:p>
          <a:p>
            <a:pPr marL="0" lvl="0" indent="0" algn="l" rtl="0">
              <a:lnSpc>
                <a:spcPct val="90000"/>
              </a:lnSpc>
              <a:spcBef>
                <a:spcPts val="500"/>
              </a:spcBef>
              <a:spcAft>
                <a:spcPts val="0"/>
              </a:spcAft>
              <a:buSzPts val="2400"/>
              <a:buNone/>
            </a:pPr>
            <a:endParaRPr sz="1600">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endParaRPr sz="2000">
              <a:latin typeface="Verdana"/>
              <a:ea typeface="Verdana"/>
              <a:cs typeface="Verdana"/>
              <a:sym typeface="Verdana"/>
            </a:endParaRPr>
          </a:p>
        </p:txBody>
      </p:sp>
      <p:pic>
        <p:nvPicPr>
          <p:cNvPr id="200" name="Google Shape;200;p56" descr="A person holding a tablet and a person sitting on a couch&#10;&#10;AI-generated content may be incorrect."/>
          <p:cNvPicPr preferRelativeResize="0"/>
          <p:nvPr/>
        </p:nvPicPr>
        <p:blipFill rotWithShape="1">
          <a:blip r:embed="rId3">
            <a:alphaModFix amt="50000"/>
          </a:blip>
          <a:srcRect l="22892" r="7444" b="8914"/>
          <a:stretch/>
        </p:blipFill>
        <p:spPr>
          <a:xfrm>
            <a:off x="0" y="1427843"/>
            <a:ext cx="5286705" cy="4613591"/>
          </a:xfrm>
          <a:prstGeom prst="homePlate">
            <a:avLst>
              <a:gd name="adj" fmla="val 30275"/>
            </a:avLst>
          </a:prstGeom>
          <a:noFill/>
          <a:ln>
            <a:noFill/>
          </a:ln>
        </p:spPr>
      </p:pic>
      <p:sp>
        <p:nvSpPr>
          <p:cNvPr id="201" name="Google Shape;201;p56"/>
          <p:cNvSpPr txBox="1"/>
          <p:nvPr/>
        </p:nvSpPr>
        <p:spPr>
          <a:xfrm>
            <a:off x="203199" y="5771682"/>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
        <p:nvSpPr>
          <p:cNvPr id="202" name="Google Shape;202;p56"/>
          <p:cNvSpPr txBox="1"/>
          <p:nvPr/>
        </p:nvSpPr>
        <p:spPr>
          <a:xfrm>
            <a:off x="3905467" y="5586169"/>
            <a:ext cx="7448333" cy="1169551"/>
          </a:xfrm>
          <a:prstGeom prst="rect">
            <a:avLst/>
          </a:prstGeom>
          <a:noFill/>
          <a:ln>
            <a:noFill/>
          </a:ln>
        </p:spPr>
        <p:txBody>
          <a:bodyPr spcFirstLastPara="1" wrap="square" lIns="91425" tIns="45700" rIns="91425" bIns="45700" anchor="t" anchorCtr="0">
            <a:spAutoFit/>
          </a:bodyPr>
          <a:lstStyle/>
          <a:p>
            <a:pPr marL="127000" marR="0" lvl="0" indent="0" algn="l" rtl="0">
              <a:lnSpc>
                <a:spcPct val="100000"/>
              </a:lnSpc>
              <a:spcBef>
                <a:spcPts val="0"/>
              </a:spcBef>
              <a:spcAft>
                <a:spcPts val="0"/>
              </a:spcAft>
              <a:buClr>
                <a:srgbClr val="000000"/>
              </a:buClr>
              <a:buSzPts val="1600"/>
              <a:buFont typeface="Arial"/>
              <a:buNone/>
            </a:pPr>
            <a:r>
              <a:rPr lang="en-US" sz="1400" b="0" i="1" u="none" strike="noStrike" cap="none">
                <a:solidFill>
                  <a:srgbClr val="000000"/>
                </a:solidFill>
                <a:latin typeface="Verdana"/>
                <a:ea typeface="Verdana"/>
                <a:cs typeface="Verdana"/>
                <a:sym typeface="Verdana"/>
              </a:rPr>
              <a:t>* Other areas that may be covered in the assessment but may not be wholly relevant to the physiotherapist's immediate priorities or their role in the patient’s care.</a:t>
            </a:r>
            <a:endParaRPr sz="1400" b="0" i="0" u="none" strike="noStrike" cap="none">
              <a:solidFill>
                <a:srgbClr val="000000"/>
              </a:solidFill>
              <a:latin typeface="Arial"/>
              <a:ea typeface="Arial"/>
              <a:cs typeface="Arial"/>
              <a:sym typeface="Arial"/>
            </a:endParaRPr>
          </a:p>
          <a:p>
            <a:pPr marL="127000" marR="0" lvl="0" indent="0" algn="l" rtl="0">
              <a:lnSpc>
                <a:spcPct val="100000"/>
              </a:lnSpc>
              <a:spcBef>
                <a:spcPts val="0"/>
              </a:spcBef>
              <a:spcAft>
                <a:spcPts val="0"/>
              </a:spcAft>
              <a:buClr>
                <a:srgbClr val="000000"/>
              </a:buClr>
              <a:buSzPts val="1600"/>
              <a:buFont typeface="Arial"/>
              <a:buNone/>
            </a:pPr>
            <a:r>
              <a:rPr lang="en-US" sz="1400" b="0" i="1" u="none" strike="noStrike" cap="none">
                <a:solidFill>
                  <a:srgbClr val="000000"/>
                </a:solidFill>
                <a:latin typeface="Verdana"/>
                <a:ea typeface="Verdana"/>
                <a:cs typeface="Verdana"/>
                <a:sym typeface="Verdana"/>
              </a:rPr>
              <a:t>* May be relevant for onward referral to other members of MDT e.g. addiction/dependency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84a73ac7ba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Self-reported outcome measures</a:t>
            </a:r>
            <a:endParaRPr>
              <a:latin typeface="Verdana"/>
              <a:ea typeface="Verdana"/>
              <a:cs typeface="Verdana"/>
              <a:sym typeface="Verdana"/>
            </a:endParaRPr>
          </a:p>
        </p:txBody>
      </p:sp>
      <p:pic>
        <p:nvPicPr>
          <p:cNvPr id="208" name="Google Shape;208;g384a73ac7ba_1_0"/>
          <p:cNvPicPr preferRelativeResize="0"/>
          <p:nvPr/>
        </p:nvPicPr>
        <p:blipFill rotWithShape="1">
          <a:blip r:embed="rId3">
            <a:alphaModFix amt="52999"/>
          </a:blip>
          <a:srcRect/>
          <a:stretch/>
        </p:blipFill>
        <p:spPr>
          <a:xfrm>
            <a:off x="534000" y="1690825"/>
            <a:ext cx="3411300" cy="4766100"/>
          </a:xfrm>
          <a:prstGeom prst="roundRect">
            <a:avLst>
              <a:gd name="adj" fmla="val 16667"/>
            </a:avLst>
          </a:prstGeom>
          <a:noFill/>
          <a:ln>
            <a:noFill/>
          </a:ln>
        </p:spPr>
      </p:pic>
      <p:sp>
        <p:nvSpPr>
          <p:cNvPr id="209" name="Google Shape;209;g384a73ac7ba_1_0"/>
          <p:cNvSpPr txBox="1"/>
          <p:nvPr/>
        </p:nvSpPr>
        <p:spPr>
          <a:xfrm>
            <a:off x="770419" y="6181224"/>
            <a:ext cx="31071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
        <p:nvSpPr>
          <p:cNvPr id="210" name="Google Shape;210;g384a73ac7ba_1_0"/>
          <p:cNvSpPr/>
          <p:nvPr/>
        </p:nvSpPr>
        <p:spPr>
          <a:xfrm>
            <a:off x="4850000" y="1690825"/>
            <a:ext cx="7025400" cy="4490400"/>
          </a:xfrm>
          <a:prstGeom prst="foldedCorner">
            <a:avLst>
              <a:gd name="adj" fmla="val 16667"/>
            </a:avLst>
          </a:prstGeom>
          <a:solidFill>
            <a:srgbClr val="CBE6EB"/>
          </a:solid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Quality of Life (EUROQOL 5Q-5D version)*</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Depression (Patient Health Questionnaire‐9)*</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Self-confidence and self-esteem ( eg. Warwick‐Edinburgh Mental Well‐being Scale)* </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Physical Activity and sedentary behaviour (accelerometer, Paffenbarger Physical Activity Questionnaire, Lasa Sedentary Behaviour Questionnaire)* </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Sleep (sleep duration, sleep quality e.g. Pittsburgh Sleep Quality Index)</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Stress ( eg.Perceived Stress Scale) </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Pain (eg. Brief Pain Inventory, Pain Catastrophizing Scale)</a:t>
            </a:r>
            <a:endParaRPr sz="1282" b="0" i="0" u="none" strike="noStrike" cap="none">
              <a:solidFill>
                <a:srgbClr val="000000"/>
              </a:solidFill>
              <a:latin typeface="Verdana"/>
              <a:ea typeface="Verdana"/>
              <a:cs typeface="Verdana"/>
              <a:sym typeface="Verdana"/>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Self-efficacy ( eg. Weight Efficacy Lifestyle Questionnaire)</a:t>
            </a:r>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Mental wellbeing (e.g. World Health Organization-Five Well-Being Index)</a:t>
            </a:r>
            <a:endParaRPr/>
          </a:p>
          <a:p>
            <a:pPr marL="228600" marR="0" lvl="0" indent="-228600" algn="l" rtl="0">
              <a:lnSpc>
                <a:spcPct val="100000"/>
              </a:lnSpc>
              <a:spcBef>
                <a:spcPts val="1000"/>
              </a:spcBef>
              <a:spcAft>
                <a:spcPts val="0"/>
              </a:spcAft>
              <a:buClr>
                <a:srgbClr val="000000"/>
              </a:buClr>
              <a:buSzPts val="1500"/>
              <a:buFont typeface="Verdana"/>
              <a:buChar char="•"/>
            </a:pPr>
            <a:r>
              <a:rPr lang="en-US" sz="1282" b="0" i="0" u="none" strike="noStrike" cap="none">
                <a:solidFill>
                  <a:srgbClr val="000000"/>
                </a:solidFill>
                <a:latin typeface="Verdana"/>
                <a:ea typeface="Verdana"/>
                <a:cs typeface="Verdana"/>
                <a:sym typeface="Verdana"/>
              </a:rPr>
              <a:t>Lymphoedema specific measure (e.g. Lymphoedema Life Impact Scale)</a:t>
            </a:r>
            <a:endParaRPr sz="1282" b="0" i="0" u="none" strike="noStrike" cap="none">
              <a:solidFill>
                <a:srgbClr val="000000"/>
              </a:solidFill>
              <a:latin typeface="Verdana"/>
              <a:ea typeface="Verdana"/>
              <a:cs typeface="Verdana"/>
              <a:sym typeface="Verdana"/>
            </a:endParaRPr>
          </a:p>
        </p:txBody>
      </p:sp>
      <p:sp>
        <p:nvSpPr>
          <p:cNvPr id="211" name="Google Shape;211;g384a73ac7ba_1_0"/>
          <p:cNvSpPr txBox="1"/>
          <p:nvPr/>
        </p:nvSpPr>
        <p:spPr>
          <a:xfrm>
            <a:off x="295274" y="6520200"/>
            <a:ext cx="10156800" cy="273432"/>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Verdana"/>
                <a:ea typeface="Verdana"/>
                <a:cs typeface="Verdana"/>
                <a:sym typeface="Verdana"/>
              </a:rPr>
              <a:t>*Denotes specific outcome measures recommended in core outcome sets (Mackenzie et al 2020; Alligier et al. 2020; Valli et al. 2022).</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Resources</a:t>
            </a:r>
            <a:endParaRPr>
              <a:latin typeface="Verdana"/>
              <a:ea typeface="Verdana"/>
              <a:cs typeface="Verdana"/>
              <a:sym typeface="Verdana"/>
            </a:endParaRPr>
          </a:p>
        </p:txBody>
      </p:sp>
      <p:sp>
        <p:nvSpPr>
          <p:cNvPr id="218" name="Google Shape;218;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1600"/>
              <a:buNone/>
            </a:pPr>
            <a:r>
              <a:rPr lang="en-US" sz="1600" i="0" u="sng" strike="noStrike">
                <a:solidFill>
                  <a:srgbClr val="46788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ACSM Exercise is Medicine PA Vital sign</a:t>
            </a:r>
            <a:endParaRPr sz="1600" i="0" u="none" strike="noStrike">
              <a:solidFill>
                <a:srgbClr val="467886"/>
              </a:solidFill>
              <a:latin typeface="Verdana"/>
              <a:ea typeface="Verdana"/>
              <a:cs typeface="Verdana"/>
              <a:sym typeface="Verdana"/>
            </a:endParaRPr>
          </a:p>
          <a:p>
            <a:pPr marL="228600" lvl="0" indent="-228600" algn="l" rtl="0">
              <a:lnSpc>
                <a:spcPct val="90000"/>
              </a:lnSpc>
              <a:spcBef>
                <a:spcPts val="0"/>
              </a:spcBef>
              <a:spcAft>
                <a:spcPts val="0"/>
              </a:spcAft>
              <a:buClr>
                <a:srgbClr val="000000"/>
              </a:buClr>
              <a:buSzPts val="1600"/>
              <a:buNone/>
            </a:pPr>
            <a:endParaRPr sz="1600" i="0" u="none" strike="noStrike">
              <a:solidFill>
                <a:srgbClr val="000000"/>
              </a:solidFill>
              <a:latin typeface="Verdana"/>
              <a:ea typeface="Verdana"/>
              <a:cs typeface="Verdana"/>
              <a:sym typeface="Verdana"/>
            </a:endParaRPr>
          </a:p>
          <a:p>
            <a:pPr marL="228600" lvl="0" indent="-228600" algn="l" rtl="0">
              <a:lnSpc>
                <a:spcPct val="90000"/>
              </a:lnSpc>
              <a:spcBef>
                <a:spcPts val="0"/>
              </a:spcBef>
              <a:spcAft>
                <a:spcPts val="0"/>
              </a:spcAft>
              <a:buClr>
                <a:srgbClr val="000000"/>
              </a:buClr>
              <a:buSzPts val="1600"/>
              <a:buNone/>
            </a:pPr>
            <a:endParaRPr sz="1600" b="1" i="0" u="none" strike="noStrike">
              <a:solidFill>
                <a:srgbClr val="000000"/>
              </a:solidFill>
              <a:latin typeface="Verdana"/>
              <a:ea typeface="Verdana"/>
              <a:cs typeface="Verdana"/>
              <a:sym typeface="Verdana"/>
            </a:endParaRPr>
          </a:p>
          <a:p>
            <a:pPr marL="228600" lvl="0" indent="-228600" algn="l" rtl="0">
              <a:lnSpc>
                <a:spcPct val="90000"/>
              </a:lnSpc>
              <a:spcBef>
                <a:spcPts val="0"/>
              </a:spcBef>
              <a:spcAft>
                <a:spcPts val="0"/>
              </a:spcAft>
              <a:buClr>
                <a:srgbClr val="000000"/>
              </a:buClr>
              <a:buSzPts val="1600"/>
              <a:buNone/>
            </a:pPr>
            <a:r>
              <a:rPr lang="en-US" sz="1600" b="1" i="0" u="none" strike="noStrike">
                <a:solidFill>
                  <a:srgbClr val="000000"/>
                </a:solidFill>
                <a:latin typeface="Verdana"/>
                <a:ea typeface="Verdana"/>
                <a:cs typeface="Verdana"/>
                <a:sym typeface="Verdana"/>
              </a:rPr>
              <a:t>Guidelines</a:t>
            </a:r>
            <a:endParaRPr sz="1600">
              <a:latin typeface="Verdana"/>
              <a:ea typeface="Verdana"/>
              <a:cs typeface="Verdana"/>
              <a:sym typeface="Verdana"/>
            </a:endParaRPr>
          </a:p>
          <a:p>
            <a:pPr marL="228600" lvl="0" indent="-228600" algn="l" rtl="0">
              <a:lnSpc>
                <a:spcPct val="90000"/>
              </a:lnSpc>
              <a:spcBef>
                <a:spcPts val="1000"/>
              </a:spcBef>
              <a:spcAft>
                <a:spcPts val="0"/>
              </a:spcAft>
              <a:buClr>
                <a:srgbClr val="1155CC"/>
              </a:buClr>
              <a:buSzPts val="1600"/>
              <a:buNone/>
            </a:pPr>
            <a:r>
              <a:rPr lang="en-US" sz="1600" i="0" u="sng" strike="noStrike">
                <a:solidFill>
                  <a:srgbClr val="467886"/>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EASO Clinical Practice Guideline Resources</a:t>
            </a:r>
            <a:r>
              <a:rPr lang="en-US" sz="1600" i="0" u="none" strike="noStrike">
                <a:solidFill>
                  <a:srgbClr val="467886"/>
                </a:solidFill>
                <a:latin typeface="Verdana"/>
                <a:ea typeface="Verdana"/>
                <a:cs typeface="Verdana"/>
                <a:sym typeface="Verdana"/>
              </a:rPr>
              <a:t> - includes links to EU specific guidelines</a:t>
            </a:r>
            <a:endParaRPr>
              <a:solidFill>
                <a:srgbClr val="467886"/>
              </a:solidFill>
              <a:latin typeface="Verdana"/>
              <a:ea typeface="Verdana"/>
              <a:cs typeface="Verdana"/>
              <a:sym typeface="Verdana"/>
            </a:endParaRPr>
          </a:p>
          <a:p>
            <a:pPr marL="228600" lvl="0" indent="-228600" algn="l" rtl="0">
              <a:lnSpc>
                <a:spcPct val="90000"/>
              </a:lnSpc>
              <a:spcBef>
                <a:spcPts val="1000"/>
              </a:spcBef>
              <a:spcAft>
                <a:spcPts val="0"/>
              </a:spcAft>
              <a:buClr>
                <a:srgbClr val="1155CC"/>
              </a:buClr>
              <a:buSzPts val="1600"/>
              <a:buNone/>
            </a:pPr>
            <a:r>
              <a:rPr lang="en-US" sz="1600" i="0" u="sng" strike="noStrike">
                <a:solidFill>
                  <a:srgbClr val="467886"/>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Obesity Canada Guidelines </a:t>
            </a:r>
            <a:r>
              <a:rPr lang="en-US" sz="1600" i="0" u="sng" strike="noStrike">
                <a:solidFill>
                  <a:srgbClr val="467886"/>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a:t>
            </a:r>
            <a:r>
              <a:rPr lang="en-US" sz="1600" i="0" u="sng" strike="noStrike">
                <a:solidFill>
                  <a:srgbClr val="467886"/>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 Assessment</a:t>
            </a:r>
            <a:endParaRPr sz="1600" i="0" u="sng" strike="noStrike">
              <a:solidFill>
                <a:srgbClr val="467886"/>
              </a:solidFill>
              <a:latin typeface="Verdana"/>
              <a:ea typeface="Verdana"/>
              <a:cs typeface="Verdana"/>
              <a:sym typeface="Verdana"/>
            </a:endParaRPr>
          </a:p>
          <a:p>
            <a:pPr marL="0" lvl="0" indent="0" algn="l" rtl="0">
              <a:lnSpc>
                <a:spcPct val="90000"/>
              </a:lnSpc>
              <a:spcBef>
                <a:spcPts val="1000"/>
              </a:spcBef>
              <a:spcAft>
                <a:spcPts val="0"/>
              </a:spcAft>
              <a:buClr>
                <a:schemeClr val="dk1"/>
              </a:buClr>
              <a:buSzPts val="1600"/>
              <a:buNone/>
            </a:pPr>
            <a:endParaRPr sz="1600" b="1">
              <a:latin typeface="Verdana"/>
              <a:ea typeface="Verdana"/>
              <a:cs typeface="Verdana"/>
              <a:sym typeface="Verdana"/>
            </a:endParaRPr>
          </a:p>
          <a:p>
            <a:pPr marL="0" lvl="0" indent="0" algn="l" rtl="0">
              <a:lnSpc>
                <a:spcPct val="90000"/>
              </a:lnSpc>
              <a:spcBef>
                <a:spcPts val="1000"/>
              </a:spcBef>
              <a:spcAft>
                <a:spcPts val="0"/>
              </a:spcAft>
              <a:buClr>
                <a:schemeClr val="dk1"/>
              </a:buClr>
              <a:buSzPts val="1600"/>
              <a:buNone/>
            </a:pPr>
            <a:r>
              <a:rPr lang="en-US" sz="1600" b="1">
                <a:latin typeface="Verdana"/>
                <a:ea typeface="Verdana"/>
                <a:cs typeface="Verdana"/>
                <a:sym typeface="Verdana"/>
              </a:rPr>
              <a:t>Relevant Research</a:t>
            </a:r>
            <a:endParaRPr>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a:solidFill>
                  <a:schemeClr val="hlink"/>
                </a:solidFill>
                <a:latin typeface="Verdana"/>
                <a:ea typeface="Verdana"/>
                <a:cs typeface="Verdana"/>
                <a:sym typeface="Verdana"/>
                <a:hlinkClick r:id="rId7"/>
              </a:rPr>
              <a:t>OBEDIS Core Variables for obesity interventions</a:t>
            </a:r>
            <a:endParaRPr sz="1600">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a:solidFill>
                  <a:schemeClr val="hlink"/>
                </a:solidFill>
                <a:latin typeface="Verdana"/>
                <a:ea typeface="Verdana"/>
                <a:cs typeface="Verdana"/>
                <a:sym typeface="Verdana"/>
                <a:hlinkClick r:id="rId8"/>
              </a:rPr>
              <a:t>STAR-LITE Core outcome set for behavioural weight management interventions</a:t>
            </a:r>
            <a:r>
              <a:rPr lang="en-US" sz="1600">
                <a:latin typeface="Verdana"/>
                <a:ea typeface="Verdana"/>
                <a:cs typeface="Verdana"/>
                <a:sym typeface="Verdana"/>
              </a:rPr>
              <a:t> </a:t>
            </a:r>
            <a:endParaRPr>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a:solidFill>
                  <a:schemeClr val="hlink"/>
                </a:solidFill>
                <a:latin typeface="Verdana"/>
                <a:ea typeface="Verdana"/>
                <a:cs typeface="Verdana"/>
                <a:sym typeface="Verdana"/>
                <a:hlinkClick r:id="rId9"/>
              </a:rPr>
              <a:t>COMPARE-EU core outcome set for self-management interventions</a:t>
            </a:r>
            <a:endParaRPr sz="1600">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References</a:t>
            </a:r>
            <a:endParaRPr>
              <a:latin typeface="Verdana"/>
              <a:ea typeface="Verdana"/>
              <a:cs typeface="Verdana"/>
              <a:sym typeface="Verdana"/>
            </a:endParaRPr>
          </a:p>
        </p:txBody>
      </p:sp>
      <p:sp>
        <p:nvSpPr>
          <p:cNvPr id="224" name="Google Shape;224;p58"/>
          <p:cNvSpPr txBox="1">
            <a:spLocks noGrp="1"/>
          </p:cNvSpPr>
          <p:nvPr>
            <p:ph type="body" idx="1"/>
          </p:nvPr>
        </p:nvSpPr>
        <p:spPr>
          <a:xfrm>
            <a:off x="838200" y="1490133"/>
            <a:ext cx="10515600" cy="468683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200"/>
              <a:buFont typeface="Verdana"/>
              <a:buChar char="•"/>
            </a:pPr>
            <a:r>
              <a:rPr lang="en-US" sz="1200">
                <a:latin typeface="Verdana"/>
                <a:ea typeface="Verdana"/>
                <a:cs typeface="Verdana"/>
                <a:sym typeface="Verdana"/>
              </a:rPr>
              <a:t>Alligier M, Barrès R, Blaak EE, Boirie Y, Bouwman J, Brunault P, Campbell K, Clément K, Farooqi IS, Farpour-Lambert NJ, Frühbeck G. OBEDIS core variables project: European expert guidelines on a minimal core set of variables to include in randomized, controlled clinical trials of obesity interventions. Obesity facts. 2020 Jan 16;13(1):1-28.</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Duggan D and Kearney C, Hynes M, Manning S, O’Malley E. ASOI Adult Obesity Clinical Practice Guideline adaptation (ASOI version 1, 2022). Chapter adapted from: Rueda-Clausen C, Poddar M, Lear S, Poirier P, Sharma A. Available from: </a:t>
            </a:r>
            <a:r>
              <a:rPr lang="en-US" sz="1200" u="sng">
                <a:solidFill>
                  <a:schemeClr val="hlink"/>
                </a:solidFill>
                <a:latin typeface="Verdana"/>
                <a:ea typeface="Verdana"/>
                <a:cs typeface="Verdana"/>
                <a:sym typeface="Verdana"/>
                <a:hlinkClick r:id="rId3"/>
              </a:rPr>
              <a:t>https://asoi.info/guidelines/assessment/</a:t>
            </a:r>
            <a:r>
              <a:rPr lang="en-US" sz="1200">
                <a:latin typeface="Verdana"/>
                <a:ea typeface="Verdana"/>
                <a:cs typeface="Verdana"/>
                <a:sym typeface="Verdana"/>
              </a:rPr>
              <a:t> [Accessed 01 Mar 2025].</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Mackenzie RM, Ells LJ, Simpson SA, Logue J. Core outcome set for behavioural weight management interventions for adults with overweight and obesity: standardised reporting of lifestyle weight management interventions to aid evaluation (STAR-LITE). Obesity reviews. 2020 Feb;21(2):e12961.</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Rueda-Clausen CF, Poddar M, Lear SA, Poirier P, Sharma AM. Canadian Adult Obesity Clinical Practice Guidelines: Assessment of People Living with Obesity. Available from: </a:t>
            </a:r>
            <a:r>
              <a:rPr lang="en-US" sz="1200" u="sng">
                <a:solidFill>
                  <a:schemeClr val="hlink"/>
                </a:solidFill>
                <a:latin typeface="Verdana"/>
                <a:ea typeface="Verdana"/>
                <a:cs typeface="Verdana"/>
                <a:sym typeface="Verdana"/>
                <a:hlinkClick r:id="rId4"/>
              </a:rPr>
              <a:t>https://obesitycanada.ca/guidelines/assessment</a:t>
            </a:r>
            <a:r>
              <a:rPr lang="en-US" sz="1200">
                <a:latin typeface="Verdana"/>
                <a:ea typeface="Verdana"/>
                <a:cs typeface="Verdana"/>
                <a:sym typeface="Verdana"/>
              </a:rPr>
              <a:t> [Accessed 03 Mar 2025].</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Sharma AM. M, M, M &amp; M: a mnemonic for assessing obesity. Obesity reviews. 2010 Nov;11(11):808-9.</a:t>
            </a:r>
            <a:endParaRPr sz="12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a:latin typeface="Verdana"/>
                <a:ea typeface="Verdana"/>
                <a:cs typeface="Verdana"/>
                <a:sym typeface="Verdana"/>
              </a:rPr>
              <a:t>Valli C, Suñol R, Orrego C, Niño de Guzmán E, Strammiello V, Adrion N, Immonen K, Ninov L, Van der Gaag M, Ballester M, Alonso-Coello P. The development of a core outcomes set for self-management interventions for patients living with obesity. Clinical obesity. 2022 Feb;12(1):e12489.</a:t>
            </a:r>
            <a:endParaRPr/>
          </a:p>
          <a:p>
            <a:pPr marL="0" lvl="0" indent="0" algn="l" rtl="0">
              <a:lnSpc>
                <a:spcPct val="90000"/>
              </a:lnSpc>
              <a:spcBef>
                <a:spcPts val="1000"/>
              </a:spcBef>
              <a:spcAft>
                <a:spcPts val="0"/>
              </a:spcAft>
              <a:buSzPts val="1200"/>
              <a:buNone/>
            </a:pPr>
            <a:endParaRPr sz="1400">
              <a:solidFill>
                <a:srgbClr val="703876"/>
              </a:solidFill>
              <a:latin typeface="Verdana"/>
              <a:ea typeface="Verdana"/>
              <a:cs typeface="Verdana"/>
              <a:sym typeface="Verdana"/>
            </a:endParaRPr>
          </a:p>
          <a:p>
            <a:pPr marL="0" lvl="0" indent="0" algn="l" rtl="0">
              <a:lnSpc>
                <a:spcPct val="90000"/>
              </a:lnSpc>
              <a:spcBef>
                <a:spcPts val="1000"/>
              </a:spcBef>
              <a:spcAft>
                <a:spcPts val="0"/>
              </a:spcAft>
              <a:buSzPts val="1200"/>
              <a:buNone/>
            </a:pPr>
            <a:r>
              <a:rPr lang="en-US" sz="1400">
                <a:solidFill>
                  <a:srgbClr val="703876"/>
                </a:solidFill>
                <a:latin typeface="Verdana"/>
                <a:ea typeface="Verdana"/>
                <a:cs typeface="Verdana"/>
                <a:sym typeface="Verdana"/>
              </a:rPr>
              <a:t>Acknowledgement: Special thanks to Emer O’ Malley at the Center for Obesity Management at St Columcille's Hospital, Loughlinstown, Dublin, Ireland for sharing her expertise which supported the development of this slide deck</a:t>
            </a:r>
            <a:r>
              <a:rPr lang="en-US">
                <a:solidFill>
                  <a:srgbClr val="703876"/>
                </a:solidFill>
                <a:latin typeface="Verdana"/>
                <a:ea typeface="Verdana"/>
                <a:cs typeface="Verdana"/>
                <a:sym typeface="Verdana"/>
              </a:rPr>
              <a:t>. </a:t>
            </a:r>
            <a:endParaRPr>
              <a:solidFill>
                <a:srgbClr val="703876"/>
              </a:solidFill>
              <a:latin typeface="Verdana"/>
              <a:ea typeface="Verdana"/>
              <a:cs typeface="Verdana"/>
              <a:sym typeface="Verdana"/>
            </a:endParaRPr>
          </a:p>
          <a:p>
            <a:pPr marL="0" lvl="0" indent="0" algn="l" rtl="0">
              <a:lnSpc>
                <a:spcPct val="90000"/>
              </a:lnSpc>
              <a:spcBef>
                <a:spcPts val="1000"/>
              </a:spcBef>
              <a:spcAft>
                <a:spcPts val="0"/>
              </a:spcAft>
              <a:buClr>
                <a:schemeClr val="dk1"/>
              </a:buClr>
              <a:buSzPts val="1200"/>
              <a:buNone/>
            </a:pPr>
            <a:endParaRPr>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Overview</a:t>
            </a:r>
            <a:endParaRPr>
              <a:latin typeface="Verdana"/>
              <a:ea typeface="Verdana"/>
              <a:cs typeface="Verdana"/>
              <a:sym typeface="Verdana"/>
            </a:endParaRPr>
          </a:p>
        </p:txBody>
      </p:sp>
      <p:sp>
        <p:nvSpPr>
          <p:cNvPr id="98" name="Google Shape;98;p2"/>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000"/>
              <a:buFont typeface="Verdana"/>
              <a:buChar char="•"/>
            </a:pPr>
            <a:r>
              <a:rPr lang="en-US">
                <a:latin typeface="Verdana"/>
                <a:ea typeface="Verdana"/>
                <a:cs typeface="Verdana"/>
                <a:sym typeface="Verdana"/>
              </a:rPr>
              <a:t>Introduction</a:t>
            </a:r>
            <a:endParaRPr>
              <a:latin typeface="Verdana"/>
              <a:ea typeface="Verdana"/>
              <a:cs typeface="Verdana"/>
              <a:sym typeface="Verdana"/>
            </a:endParaRPr>
          </a:p>
          <a:p>
            <a:pPr marL="342900" lvl="0" indent="-342900" algn="l" rtl="0">
              <a:lnSpc>
                <a:spcPct val="90000"/>
              </a:lnSpc>
              <a:spcBef>
                <a:spcPts val="0"/>
              </a:spcBef>
              <a:spcAft>
                <a:spcPts val="0"/>
              </a:spcAft>
              <a:buSzPts val="2000"/>
              <a:buFont typeface="Verdana"/>
              <a:buChar char="•"/>
            </a:pPr>
            <a:r>
              <a:rPr lang="en-US" sz="2000">
                <a:latin typeface="Verdana"/>
                <a:ea typeface="Verdana"/>
                <a:cs typeface="Verdana"/>
                <a:sym typeface="Verdana"/>
              </a:rPr>
              <a:t>Weight history</a:t>
            </a:r>
            <a:endParaRPr/>
          </a:p>
          <a:p>
            <a:pPr marL="342900" lvl="0" indent="-342900" algn="l" rtl="0">
              <a:lnSpc>
                <a:spcPct val="90000"/>
              </a:lnSpc>
              <a:spcBef>
                <a:spcPts val="0"/>
              </a:spcBef>
              <a:spcAft>
                <a:spcPts val="0"/>
              </a:spcAft>
              <a:buSzPts val="2000"/>
              <a:buFont typeface="Verdana"/>
              <a:buChar char="•"/>
            </a:pPr>
            <a:r>
              <a:rPr lang="en-US" sz="2000">
                <a:latin typeface="Verdana"/>
                <a:ea typeface="Verdana"/>
                <a:cs typeface="Verdana"/>
                <a:sym typeface="Verdana"/>
              </a:rPr>
              <a:t>Medical and surgical history</a:t>
            </a:r>
            <a:endParaRPr/>
          </a:p>
          <a:p>
            <a:pPr marL="342900" lvl="0" indent="-342900" algn="l" rtl="0">
              <a:lnSpc>
                <a:spcPct val="90000"/>
              </a:lnSpc>
              <a:spcBef>
                <a:spcPts val="0"/>
              </a:spcBef>
              <a:spcAft>
                <a:spcPts val="0"/>
              </a:spcAft>
              <a:buSzPts val="2000"/>
              <a:buFont typeface="Verdana"/>
              <a:buChar char="•"/>
            </a:pPr>
            <a:r>
              <a:rPr lang="en-US" sz="2000">
                <a:latin typeface="Verdana"/>
                <a:ea typeface="Verdana"/>
                <a:cs typeface="Verdana"/>
                <a:sym typeface="Verdana"/>
              </a:rPr>
              <a:t>Social and family history</a:t>
            </a:r>
            <a:endParaRPr/>
          </a:p>
          <a:p>
            <a:pPr marL="342900" lvl="0" indent="-342900" algn="l" rtl="0">
              <a:lnSpc>
                <a:spcPct val="90000"/>
              </a:lnSpc>
              <a:spcBef>
                <a:spcPts val="0"/>
              </a:spcBef>
              <a:spcAft>
                <a:spcPts val="0"/>
              </a:spcAft>
              <a:buSzPts val="2000"/>
              <a:buFont typeface="Verdana"/>
              <a:buChar char="•"/>
            </a:pPr>
            <a:r>
              <a:rPr lang="en-US" sz="2000">
                <a:latin typeface="Verdana"/>
                <a:ea typeface="Verdana"/>
                <a:cs typeface="Verdana"/>
                <a:sym typeface="Verdana"/>
              </a:rPr>
              <a:t>Review of lifestyle behaviours </a:t>
            </a:r>
            <a:endParaRPr/>
          </a:p>
          <a:p>
            <a:pPr marL="342900" lvl="0" indent="-342900" algn="l" rtl="0">
              <a:lnSpc>
                <a:spcPct val="90000"/>
              </a:lnSpc>
              <a:spcBef>
                <a:spcPts val="0"/>
              </a:spcBef>
              <a:spcAft>
                <a:spcPts val="0"/>
              </a:spcAft>
              <a:buSzPts val="2000"/>
              <a:buFont typeface="Verdana"/>
              <a:buChar char="•"/>
            </a:pPr>
            <a:r>
              <a:rPr lang="en-US">
                <a:latin typeface="Verdana"/>
                <a:ea typeface="Verdana"/>
                <a:cs typeface="Verdana"/>
                <a:sym typeface="Verdana"/>
              </a:rPr>
              <a:t>Self-reported outcome measures</a:t>
            </a:r>
            <a:endParaRPr>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Introduction</a:t>
            </a:r>
            <a:endParaRPr>
              <a:latin typeface="Verdana"/>
              <a:ea typeface="Verdana"/>
              <a:cs typeface="Verdana"/>
              <a:sym typeface="Verdana"/>
            </a:endParaRPr>
          </a:p>
        </p:txBody>
      </p:sp>
      <p:sp>
        <p:nvSpPr>
          <p:cNvPr id="104" name="Google Shape;104;p54"/>
          <p:cNvSpPr txBox="1">
            <a:spLocks noGrp="1"/>
          </p:cNvSpPr>
          <p:nvPr>
            <p:ph type="body" idx="1"/>
          </p:nvPr>
        </p:nvSpPr>
        <p:spPr>
          <a:xfrm>
            <a:off x="838200" y="1825625"/>
            <a:ext cx="534188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Verdana"/>
              <a:buChar char="•"/>
            </a:pPr>
            <a:r>
              <a:rPr lang="en-US" dirty="0">
                <a:latin typeface="Verdana"/>
                <a:ea typeface="Verdana"/>
                <a:cs typeface="Verdana"/>
                <a:sym typeface="Verdana"/>
              </a:rPr>
              <a:t>The components </a:t>
            </a:r>
            <a:r>
              <a:rPr lang="en-US"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of </a:t>
            </a:r>
            <a:r>
              <a:rPr lang="en-US" dirty="0">
                <a:latin typeface="Verdana"/>
                <a:ea typeface="Verdana"/>
                <a:cs typeface="Verdana"/>
                <a:sym typeface="Verdana"/>
              </a:rPr>
              <a:t>a clinical assessment of a person living with obesity (PwO) will depend on</a:t>
            </a:r>
            <a:endParaRPr dirty="0"/>
          </a:p>
          <a:p>
            <a:pPr marL="0" lvl="0" indent="0" algn="l" rtl="0">
              <a:lnSpc>
                <a:spcPct val="90000"/>
              </a:lnSpc>
              <a:spcBef>
                <a:spcPts val="0"/>
              </a:spcBef>
              <a:spcAft>
                <a:spcPts val="0"/>
              </a:spcAft>
              <a:buClr>
                <a:schemeClr val="dk1"/>
              </a:buClr>
              <a:buSzPts val="2000"/>
              <a:buNone/>
            </a:pP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Age (adult vs </a:t>
            </a:r>
            <a:r>
              <a:rPr lang="en-US" sz="1600" dirty="0" err="1">
                <a:latin typeface="Verdana"/>
                <a:ea typeface="Verdana"/>
                <a:cs typeface="Verdana"/>
                <a:sym typeface="Verdana"/>
              </a:rPr>
              <a:t>paediatric</a:t>
            </a:r>
            <a:r>
              <a:rPr lang="en-US" sz="1600" dirty="0">
                <a:latin typeface="Verdana"/>
                <a:ea typeface="Verdana"/>
                <a:cs typeface="Verdana"/>
                <a:sym typeface="Verdana"/>
              </a:rPr>
              <a:t>)</a:t>
            </a:r>
            <a:endParaRPr dirty="0"/>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Physiotherapist’s role in their management</a:t>
            </a:r>
            <a:endParaRPr dirty="0"/>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Stage of obesity</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Purpose of assessment</a:t>
            </a:r>
            <a:endParaRPr dirty="0">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Primary presenting condition </a:t>
            </a:r>
            <a:endParaRPr dirty="0"/>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Patient’s goals and priorities for management </a:t>
            </a:r>
            <a:endParaRPr dirty="0"/>
          </a:p>
          <a:p>
            <a:pPr marL="685800" lvl="1" indent="-228600" algn="l" rtl="0">
              <a:lnSpc>
                <a:spcPct val="90000"/>
              </a:lnSpc>
              <a:spcBef>
                <a:spcPts val="500"/>
              </a:spcBef>
              <a:spcAft>
                <a:spcPts val="0"/>
              </a:spcAft>
              <a:buClr>
                <a:schemeClr val="dk1"/>
              </a:buClr>
              <a:buSzPts val="1800"/>
              <a:buFont typeface="Verdana"/>
              <a:buChar char="•"/>
            </a:pPr>
            <a:r>
              <a:rPr lang="en-US" sz="1600" dirty="0">
                <a:latin typeface="Verdana"/>
                <a:ea typeface="Verdana"/>
                <a:cs typeface="Verdana"/>
                <a:sym typeface="Verdana"/>
              </a:rPr>
              <a:t>Cultural/ethnic and environmental considerations</a:t>
            </a:r>
            <a:endParaRPr dirty="0">
              <a:latin typeface="Verdana"/>
              <a:ea typeface="Verdana"/>
              <a:cs typeface="Verdana"/>
              <a:sym typeface="Verdana"/>
            </a:endParaRPr>
          </a:p>
          <a:p>
            <a:pPr marL="685800" lvl="1" indent="-114300" algn="l" rtl="0">
              <a:lnSpc>
                <a:spcPct val="90000"/>
              </a:lnSpc>
              <a:spcBef>
                <a:spcPts val="500"/>
              </a:spcBef>
              <a:spcAft>
                <a:spcPts val="0"/>
              </a:spcAft>
              <a:buClr>
                <a:schemeClr val="dk1"/>
              </a:buClr>
              <a:buSzPts val="1800"/>
              <a:buNone/>
            </a:pPr>
            <a:endParaRPr dirty="0"/>
          </a:p>
          <a:p>
            <a:pPr marL="228600" lvl="0" indent="-101600" algn="l" rtl="0">
              <a:lnSpc>
                <a:spcPct val="90000"/>
              </a:lnSpc>
              <a:spcBef>
                <a:spcPts val="0"/>
              </a:spcBef>
              <a:spcAft>
                <a:spcPts val="0"/>
              </a:spcAft>
              <a:buSzPts val="2000"/>
              <a:buNone/>
            </a:pPr>
            <a:endParaRPr dirty="0"/>
          </a:p>
          <a:p>
            <a:pPr marL="0" lvl="0" indent="0" algn="l" rtl="0">
              <a:lnSpc>
                <a:spcPct val="90000"/>
              </a:lnSpc>
              <a:spcBef>
                <a:spcPts val="500"/>
              </a:spcBef>
              <a:spcAft>
                <a:spcPts val="0"/>
              </a:spcAft>
              <a:buSzPts val="1800"/>
              <a:buNone/>
            </a:pPr>
            <a:endParaRPr dirty="0"/>
          </a:p>
        </p:txBody>
      </p:sp>
      <p:pic>
        <p:nvPicPr>
          <p:cNvPr id="105" name="Google Shape;105;p54" descr="A person sitting on a table with a doctor touching her leg&#10;&#10;AI-generated content may be incorrect."/>
          <p:cNvPicPr preferRelativeResize="0"/>
          <p:nvPr/>
        </p:nvPicPr>
        <p:blipFill rotWithShape="1">
          <a:blip r:embed="rId3">
            <a:alphaModFix amt="35000"/>
          </a:blip>
          <a:srcRect/>
          <a:stretch/>
        </p:blipFill>
        <p:spPr>
          <a:xfrm flipH="1">
            <a:off x="6337737" y="1825625"/>
            <a:ext cx="5507127" cy="3783510"/>
          </a:xfrm>
          <a:prstGeom prst="flowChartDelay">
            <a:avLst/>
          </a:prstGeom>
          <a:noFill/>
          <a:ln>
            <a:noFill/>
          </a:ln>
        </p:spPr>
      </p:pic>
      <p:sp>
        <p:nvSpPr>
          <p:cNvPr id="106" name="Google Shape;106;p54"/>
          <p:cNvSpPr txBox="1"/>
          <p:nvPr/>
        </p:nvSpPr>
        <p:spPr>
          <a:xfrm>
            <a:off x="10291368" y="5364089"/>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Verdana"/>
                <a:ea typeface="Verdana"/>
                <a:cs typeface="Verdana"/>
                <a:sym typeface="Verdana"/>
              </a:rPr>
              <a:t>Source: ECPO Image Bank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8"/>
          <p:cNvPicPr preferRelativeResize="0"/>
          <p:nvPr/>
        </p:nvPicPr>
        <p:blipFill rotWithShape="1">
          <a:blip r:embed="rId3">
            <a:alphaModFix amt="35000"/>
          </a:blip>
          <a:srcRect l="20262" r="17436"/>
          <a:stretch/>
        </p:blipFill>
        <p:spPr>
          <a:xfrm>
            <a:off x="1" y="-37998"/>
            <a:ext cx="5417574" cy="6895998"/>
          </a:xfrm>
          <a:prstGeom prst="homePlate">
            <a:avLst>
              <a:gd name="adj" fmla="val 29275"/>
            </a:avLst>
          </a:prstGeom>
          <a:noFill/>
          <a:ln>
            <a:noFill/>
          </a:ln>
        </p:spPr>
      </p:pic>
      <p:sp>
        <p:nvSpPr>
          <p:cNvPr id="112" name="Google Shape;112;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History taking</a:t>
            </a:r>
            <a:endParaRPr>
              <a:latin typeface="Verdana"/>
              <a:ea typeface="Verdana"/>
              <a:cs typeface="Verdana"/>
              <a:sym typeface="Verdana"/>
            </a:endParaRPr>
          </a:p>
        </p:txBody>
      </p:sp>
      <p:sp>
        <p:nvSpPr>
          <p:cNvPr id="113" name="Google Shape;113;p8"/>
          <p:cNvSpPr txBox="1">
            <a:spLocks noGrp="1"/>
          </p:cNvSpPr>
          <p:nvPr>
            <p:ph type="body" idx="1"/>
          </p:nvPr>
        </p:nvSpPr>
        <p:spPr>
          <a:xfrm>
            <a:off x="5299588" y="1510801"/>
            <a:ext cx="6054212" cy="4666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Verdana"/>
              <a:buChar char="•"/>
            </a:pPr>
            <a:r>
              <a:rPr lang="en-US">
                <a:latin typeface="Verdana"/>
                <a:ea typeface="Verdana"/>
                <a:cs typeface="Verdana"/>
                <a:sym typeface="Verdana"/>
              </a:rPr>
              <a:t>History taking/ subjective assessment of adults with obesity should include the following components:</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a:latin typeface="Verdana"/>
                <a:ea typeface="Verdana"/>
                <a:cs typeface="Verdana"/>
                <a:sym typeface="Verdana"/>
              </a:rPr>
              <a:t>Obesity/ weight history</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a:latin typeface="Verdana"/>
                <a:ea typeface="Verdana"/>
                <a:cs typeface="Verdana"/>
                <a:sym typeface="Verdana"/>
              </a:rPr>
              <a:t>Medical and surgical history</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a:latin typeface="Verdana"/>
                <a:ea typeface="Verdana"/>
                <a:cs typeface="Verdana"/>
                <a:sym typeface="Verdana"/>
              </a:rPr>
              <a:t>Social and family history</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800"/>
              <a:buFont typeface="Verdana"/>
              <a:buChar char="•"/>
            </a:pPr>
            <a:r>
              <a:rPr lang="en-US">
                <a:latin typeface="Verdana"/>
                <a:ea typeface="Verdana"/>
                <a:cs typeface="Verdana"/>
                <a:sym typeface="Verdana"/>
              </a:rPr>
              <a:t>Review of lifestyle behaviours </a:t>
            </a:r>
            <a:endParaRPr>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endParaRPr>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r>
              <a:rPr lang="en-US">
                <a:latin typeface="Verdana"/>
                <a:ea typeface="Verdana"/>
                <a:cs typeface="Verdana"/>
                <a:sym typeface="Verdana"/>
              </a:rPr>
              <a:t>* Specific components of the subjective assessment should be determined by the physiotherapist</a:t>
            </a:r>
            <a:endParaRPr>
              <a:latin typeface="Verdana"/>
              <a:ea typeface="Verdana"/>
              <a:cs typeface="Verdana"/>
              <a:sym typeface="Verdana"/>
            </a:endParaRPr>
          </a:p>
          <a:p>
            <a:pPr marL="0" lvl="0" indent="0" algn="l" rtl="0">
              <a:lnSpc>
                <a:spcPct val="90000"/>
              </a:lnSpc>
              <a:spcBef>
                <a:spcPts val="1000"/>
              </a:spcBef>
              <a:spcAft>
                <a:spcPts val="0"/>
              </a:spcAft>
              <a:buClr>
                <a:schemeClr val="dk1"/>
              </a:buClr>
              <a:buSzPts val="2000"/>
              <a:buNone/>
            </a:pPr>
            <a:endParaRPr>
              <a:solidFill>
                <a:srgbClr val="FF0000"/>
              </a:solidFill>
              <a:latin typeface="Verdana"/>
              <a:ea typeface="Verdana"/>
              <a:cs typeface="Verdana"/>
              <a:sym typeface="Verdana"/>
            </a:endParaRPr>
          </a:p>
        </p:txBody>
      </p:sp>
      <p:sp>
        <p:nvSpPr>
          <p:cNvPr id="114" name="Google Shape;114;p8"/>
          <p:cNvSpPr txBox="1"/>
          <p:nvPr/>
        </p:nvSpPr>
        <p:spPr>
          <a:xfrm>
            <a:off x="93407" y="6604558"/>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World Obesity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9"/>
          <p:cNvSpPr txBox="1">
            <a:spLocks noGrp="1"/>
          </p:cNvSpPr>
          <p:nvPr>
            <p:ph type="title"/>
          </p:nvPr>
        </p:nvSpPr>
        <p:spPr>
          <a:xfrm>
            <a:off x="5184650" y="381000"/>
            <a:ext cx="6106200" cy="9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Weight history</a:t>
            </a:r>
            <a:endParaRPr>
              <a:latin typeface="Verdana"/>
              <a:ea typeface="Verdana"/>
              <a:cs typeface="Verdana"/>
              <a:sym typeface="Verdana"/>
            </a:endParaRPr>
          </a:p>
        </p:txBody>
      </p:sp>
      <p:pic>
        <p:nvPicPr>
          <p:cNvPr id="120" name="Google Shape;120;p9" descr="A person sitting in a chair talking to another person&#10;&#10;AI-generated content may be incorrect."/>
          <p:cNvPicPr preferRelativeResize="0">
            <a:picLocks noGrp="1"/>
          </p:cNvPicPr>
          <p:nvPr>
            <p:ph type="pic" idx="2"/>
          </p:nvPr>
        </p:nvPicPr>
        <p:blipFill rotWithShape="1">
          <a:blip r:embed="rId3">
            <a:alphaModFix amt="50000"/>
          </a:blip>
          <a:srcRect t="16389" b="16388"/>
          <a:stretch/>
        </p:blipFill>
        <p:spPr>
          <a:xfrm>
            <a:off x="0" y="0"/>
            <a:ext cx="5257800" cy="6858000"/>
          </a:xfrm>
          <a:prstGeom prst="homePlate">
            <a:avLst>
              <a:gd name="adj" fmla="val 16828"/>
            </a:avLst>
          </a:prstGeom>
          <a:noFill/>
          <a:ln>
            <a:noFill/>
          </a:ln>
        </p:spPr>
      </p:pic>
      <p:grpSp>
        <p:nvGrpSpPr>
          <p:cNvPr id="121" name="Google Shape;121;p9"/>
          <p:cNvGrpSpPr/>
          <p:nvPr/>
        </p:nvGrpSpPr>
        <p:grpSpPr>
          <a:xfrm>
            <a:off x="5482202" y="1747691"/>
            <a:ext cx="6491235" cy="4259520"/>
            <a:chOff x="0" y="39472"/>
            <a:chExt cx="6491235" cy="4259520"/>
          </a:xfrm>
        </p:grpSpPr>
        <p:sp>
          <p:nvSpPr>
            <p:cNvPr id="122" name="Google Shape;122;p9"/>
            <p:cNvSpPr/>
            <p:nvPr/>
          </p:nvSpPr>
          <p:spPr>
            <a:xfrm>
              <a:off x="0" y="39472"/>
              <a:ext cx="6491235" cy="954720"/>
            </a:xfrm>
            <a:prstGeom prst="roundRect">
              <a:avLst>
                <a:gd name="adj" fmla="val 16667"/>
              </a:avLst>
            </a:prstGeom>
            <a:solidFill>
              <a:srgbClr val="E8DFE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9"/>
            <p:cNvSpPr txBox="1"/>
            <p:nvPr/>
          </p:nvSpPr>
          <p:spPr>
            <a:xfrm>
              <a:off x="46606" y="86078"/>
              <a:ext cx="6398023" cy="86150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Age onset of obesity (childhood, gradual or recent weight gain)</a:t>
              </a:r>
              <a:endParaRPr sz="1400" b="0" i="0" u="none" strike="noStrike" cap="none">
                <a:solidFill>
                  <a:srgbClr val="000000"/>
                </a:solidFill>
                <a:latin typeface="Verdana"/>
                <a:ea typeface="Verdana"/>
                <a:cs typeface="Verdana"/>
                <a:sym typeface="Verdana"/>
              </a:endParaRPr>
            </a:p>
          </p:txBody>
        </p:sp>
        <p:sp>
          <p:nvSpPr>
            <p:cNvPr id="124" name="Google Shape;124;p9"/>
            <p:cNvSpPr/>
            <p:nvPr/>
          </p:nvSpPr>
          <p:spPr>
            <a:xfrm>
              <a:off x="0" y="1141072"/>
              <a:ext cx="6491235" cy="954720"/>
            </a:xfrm>
            <a:prstGeom prst="roundRect">
              <a:avLst>
                <a:gd name="adj" fmla="val 16667"/>
              </a:avLst>
            </a:prstGeom>
            <a:solidFill>
              <a:srgbClr val="E8DFE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
            <p:cNvSpPr txBox="1"/>
            <p:nvPr/>
          </p:nvSpPr>
          <p:spPr>
            <a:xfrm>
              <a:off x="46606" y="1187678"/>
              <a:ext cx="6398023" cy="86150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Highest and lowest weight </a:t>
              </a:r>
              <a:endParaRPr sz="1400" b="0" i="0" u="none" strike="noStrike" cap="none">
                <a:solidFill>
                  <a:srgbClr val="000000"/>
                </a:solidFill>
                <a:latin typeface="Verdana"/>
                <a:ea typeface="Verdana"/>
                <a:cs typeface="Verdana"/>
                <a:sym typeface="Verdana"/>
              </a:endParaRPr>
            </a:p>
          </p:txBody>
        </p:sp>
        <p:sp>
          <p:nvSpPr>
            <p:cNvPr id="126" name="Google Shape;126;p9"/>
            <p:cNvSpPr/>
            <p:nvPr/>
          </p:nvSpPr>
          <p:spPr>
            <a:xfrm>
              <a:off x="0" y="2242672"/>
              <a:ext cx="6491235" cy="954720"/>
            </a:xfrm>
            <a:prstGeom prst="roundRect">
              <a:avLst>
                <a:gd name="adj" fmla="val 16667"/>
              </a:avLst>
            </a:prstGeom>
            <a:solidFill>
              <a:srgbClr val="E8DFE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9"/>
            <p:cNvSpPr txBox="1"/>
            <p:nvPr/>
          </p:nvSpPr>
          <p:spPr>
            <a:xfrm>
              <a:off x="46606" y="2289278"/>
              <a:ext cx="6398023" cy="86150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Variation in body weight in past three months (associated with any life events)</a:t>
              </a:r>
              <a:endParaRPr sz="1400" b="0" i="0" u="none" strike="noStrike" cap="none">
                <a:solidFill>
                  <a:srgbClr val="000000"/>
                </a:solidFill>
                <a:latin typeface="Verdana"/>
                <a:ea typeface="Verdana"/>
                <a:cs typeface="Verdana"/>
                <a:sym typeface="Verdana"/>
              </a:endParaRPr>
            </a:p>
          </p:txBody>
        </p:sp>
        <p:sp>
          <p:nvSpPr>
            <p:cNvPr id="128" name="Google Shape;128;p9"/>
            <p:cNvSpPr/>
            <p:nvPr/>
          </p:nvSpPr>
          <p:spPr>
            <a:xfrm>
              <a:off x="0" y="3344272"/>
              <a:ext cx="6491235" cy="954720"/>
            </a:xfrm>
            <a:prstGeom prst="roundRect">
              <a:avLst>
                <a:gd name="adj" fmla="val 16667"/>
              </a:avLst>
            </a:prstGeom>
            <a:solidFill>
              <a:srgbClr val="E8DFE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9"/>
            <p:cNvSpPr txBox="1"/>
            <p:nvPr/>
          </p:nvSpPr>
          <p:spPr>
            <a:xfrm>
              <a:off x="46606" y="3390878"/>
              <a:ext cx="6398023" cy="86150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Current phase of weight (gaining, losing or stable)</a:t>
              </a:r>
              <a:endParaRPr sz="1400" b="0" i="0" u="none" strike="noStrike" cap="none">
                <a:solidFill>
                  <a:srgbClr val="000000"/>
                </a:solidFill>
                <a:latin typeface="Verdana"/>
                <a:ea typeface="Verdana"/>
                <a:cs typeface="Verdana"/>
                <a:sym typeface="Verdana"/>
              </a:endParaRPr>
            </a:p>
          </p:txBody>
        </p:sp>
      </p:grpSp>
      <p:sp>
        <p:nvSpPr>
          <p:cNvPr id="130" name="Google Shape;130;p9"/>
          <p:cNvSpPr txBox="1"/>
          <p:nvPr/>
        </p:nvSpPr>
        <p:spPr>
          <a:xfrm>
            <a:off x="0" y="664255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pSp>
        <p:nvGrpSpPr>
          <p:cNvPr id="135" name="Google Shape;135;p10"/>
          <p:cNvGrpSpPr/>
          <p:nvPr/>
        </p:nvGrpSpPr>
        <p:grpSpPr>
          <a:xfrm>
            <a:off x="510800" y="1622000"/>
            <a:ext cx="10888200" cy="4652897"/>
            <a:chOff x="0" y="4218"/>
            <a:chExt cx="10888200" cy="3436662"/>
          </a:xfrm>
        </p:grpSpPr>
        <p:sp>
          <p:nvSpPr>
            <p:cNvPr id="136" name="Google Shape;136;p10"/>
            <p:cNvSpPr/>
            <p:nvPr/>
          </p:nvSpPr>
          <p:spPr>
            <a:xfrm>
              <a:off x="0" y="4218"/>
              <a:ext cx="10888200" cy="897600"/>
            </a:xfrm>
            <a:prstGeom prst="roundRect">
              <a:avLst>
                <a:gd name="adj" fmla="val 10000"/>
              </a:avLst>
            </a:prstGeom>
            <a:solidFill>
              <a:srgbClr val="E8DF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0"/>
            <p:cNvSpPr/>
            <p:nvPr/>
          </p:nvSpPr>
          <p:spPr>
            <a:xfrm>
              <a:off x="271566" y="206210"/>
              <a:ext cx="494100" cy="493800"/>
            </a:xfrm>
            <a:prstGeom prst="rect">
              <a:avLst/>
            </a:prstGeom>
            <a:blipFill rotWithShape="1">
              <a:blip r:embed="rId3">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0"/>
            <p:cNvSpPr/>
            <p:nvPr/>
          </p:nvSpPr>
          <p:spPr>
            <a:xfrm>
              <a:off x="1037373" y="4218"/>
              <a:ext cx="9804000" cy="98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0"/>
            <p:cNvSpPr txBox="1"/>
            <p:nvPr/>
          </p:nvSpPr>
          <p:spPr>
            <a:xfrm>
              <a:off x="1037373" y="4218"/>
              <a:ext cx="9804000" cy="981900"/>
            </a:xfrm>
            <a:prstGeom prst="rect">
              <a:avLst/>
            </a:prstGeom>
            <a:noFill/>
            <a:ln>
              <a:noFill/>
            </a:ln>
          </p:spPr>
          <p:txBody>
            <a:bodyPr spcFirstLastPara="1" wrap="square" lIns="103900" tIns="103900" rIns="103900" bIns="1039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Weight gain history: potential causes include pregnancy, medications, psychological disorders, change in physical activity or health status, comorbidities, etc.</a:t>
              </a:r>
              <a:endParaRPr sz="1400" b="0" i="0" u="none" strike="noStrike" cap="none">
                <a:solidFill>
                  <a:srgbClr val="000000"/>
                </a:solidFill>
                <a:latin typeface="Verdana"/>
                <a:ea typeface="Verdana"/>
                <a:cs typeface="Verdana"/>
                <a:sym typeface="Verdana"/>
              </a:endParaRPr>
            </a:p>
          </p:txBody>
        </p:sp>
        <p:sp>
          <p:nvSpPr>
            <p:cNvPr id="140" name="Google Shape;140;p10"/>
            <p:cNvSpPr/>
            <p:nvPr/>
          </p:nvSpPr>
          <p:spPr>
            <a:xfrm>
              <a:off x="0" y="1139744"/>
              <a:ext cx="10888200" cy="1071000"/>
            </a:xfrm>
            <a:prstGeom prst="roundRect">
              <a:avLst>
                <a:gd name="adj" fmla="val 10000"/>
              </a:avLst>
            </a:prstGeom>
            <a:solidFill>
              <a:srgbClr val="E8DF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0"/>
            <p:cNvSpPr/>
            <p:nvPr/>
          </p:nvSpPr>
          <p:spPr>
            <a:xfrm>
              <a:off x="271566" y="1433591"/>
              <a:ext cx="494100" cy="493800"/>
            </a:xfrm>
            <a:prstGeom prst="rect">
              <a:avLst/>
            </a:prstGeom>
            <a:blipFill rotWithShape="1">
              <a:blip r:embed="rId4">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0"/>
            <p:cNvSpPr/>
            <p:nvPr/>
          </p:nvSpPr>
          <p:spPr>
            <a:xfrm>
              <a:off x="1037373" y="1231599"/>
              <a:ext cx="9804000" cy="98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0"/>
            <p:cNvSpPr txBox="1"/>
            <p:nvPr/>
          </p:nvSpPr>
          <p:spPr>
            <a:xfrm>
              <a:off x="1037373" y="1231599"/>
              <a:ext cx="9804000" cy="981900"/>
            </a:xfrm>
            <a:prstGeom prst="rect">
              <a:avLst/>
            </a:prstGeom>
            <a:noFill/>
            <a:ln>
              <a:noFill/>
            </a:ln>
          </p:spPr>
          <p:txBody>
            <a:bodyPr spcFirstLastPara="1" wrap="square" lIns="103900" tIns="103900" rIns="103900" bIns="1039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Weight loss/ obesity care history: previous attempts to lose weight; past and/or current treatments (diet, exercise programmes, bariatric surgery, etc.); weight maintained after weight loss?; Is the client under the care of/has been referred to a weight management service? </a:t>
              </a:r>
              <a:endParaRPr sz="1400" b="0" i="0" u="none" strike="noStrike" cap="none">
                <a:solidFill>
                  <a:srgbClr val="000000"/>
                </a:solidFill>
                <a:latin typeface="Verdana"/>
                <a:ea typeface="Verdana"/>
                <a:cs typeface="Verdana"/>
                <a:sym typeface="Verdana"/>
              </a:endParaRPr>
            </a:p>
          </p:txBody>
        </p:sp>
        <p:sp>
          <p:nvSpPr>
            <p:cNvPr id="144" name="Google Shape;144;p10"/>
            <p:cNvSpPr/>
            <p:nvPr/>
          </p:nvSpPr>
          <p:spPr>
            <a:xfrm>
              <a:off x="0" y="2458980"/>
              <a:ext cx="10888200" cy="897600"/>
            </a:xfrm>
            <a:prstGeom prst="roundRect">
              <a:avLst>
                <a:gd name="adj" fmla="val 10000"/>
              </a:avLst>
            </a:prstGeom>
            <a:solidFill>
              <a:srgbClr val="E8DF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0"/>
            <p:cNvSpPr/>
            <p:nvPr/>
          </p:nvSpPr>
          <p:spPr>
            <a:xfrm>
              <a:off x="271566" y="2660971"/>
              <a:ext cx="494100" cy="493800"/>
            </a:xfrm>
            <a:prstGeom prst="rect">
              <a:avLst/>
            </a:prstGeom>
            <a:blipFill rotWithShape="1">
              <a:blip r:embed="rId5">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0"/>
            <p:cNvSpPr/>
            <p:nvPr/>
          </p:nvSpPr>
          <p:spPr>
            <a:xfrm>
              <a:off x="1037373" y="2458980"/>
              <a:ext cx="9804000" cy="98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0"/>
            <p:cNvSpPr txBox="1"/>
            <p:nvPr/>
          </p:nvSpPr>
          <p:spPr>
            <a:xfrm>
              <a:off x="1037373" y="2458980"/>
              <a:ext cx="9804000" cy="981900"/>
            </a:xfrm>
            <a:prstGeom prst="rect">
              <a:avLst/>
            </a:prstGeom>
            <a:noFill/>
            <a:ln>
              <a:noFill/>
            </a:ln>
          </p:spPr>
          <p:txBody>
            <a:bodyPr spcFirstLastPara="1" wrap="square" lIns="103900" tIns="103900" rIns="103900" bIns="1039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Relevant family history: history of obesity, bariatric surgery</a:t>
              </a:r>
              <a:r>
                <a:rPr lang="en-US" sz="1800" b="0" i="0" u="none" strike="noStrike" cap="none">
                  <a:solidFill>
                    <a:schemeClr val="dk1"/>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1800" b="0" i="0" u="none" strike="noStrike" cap="none">
                  <a:solidFill>
                    <a:schemeClr val="dk1"/>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and </a:t>
              </a:r>
              <a:r>
                <a:rPr lang="en-US" sz="1800" b="0" i="0" u="none" strike="noStrike" cap="none">
                  <a:solidFill>
                    <a:schemeClr val="dk1"/>
                  </a:solidFill>
                  <a:latin typeface="Verdana"/>
                  <a:ea typeface="Verdana"/>
                  <a:cs typeface="Verdana"/>
                  <a:sym typeface="Verdana"/>
                </a:rPr>
                <a:t>cardiometabolic diseases (i.e. diabetes)</a:t>
              </a:r>
              <a:endParaRPr sz="1400" b="0" i="0" u="none" strike="noStrike" cap="none">
                <a:solidFill>
                  <a:srgbClr val="000000"/>
                </a:solidFill>
                <a:latin typeface="Verdana"/>
                <a:ea typeface="Verdana"/>
                <a:cs typeface="Verdana"/>
                <a:sym typeface="Verdana"/>
              </a:endParaRPr>
            </a:p>
          </p:txBody>
        </p:sp>
      </p:grpSp>
      <p:sp>
        <p:nvSpPr>
          <p:cNvPr id="148" name="Google Shape;148;p10"/>
          <p:cNvSpPr txBox="1">
            <a:spLocks noGrp="1"/>
          </p:cNvSpPr>
          <p:nvPr>
            <p:ph type="title"/>
          </p:nvPr>
        </p:nvSpPr>
        <p:spPr>
          <a:xfrm>
            <a:off x="782366" y="237637"/>
            <a:ext cx="6106200" cy="9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Weight history</a:t>
            </a:r>
            <a:endParaRPr>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Medical and surgical history</a:t>
            </a:r>
            <a:endParaRPr>
              <a:latin typeface="Verdana"/>
              <a:ea typeface="Verdana"/>
              <a:cs typeface="Verdana"/>
              <a:sym typeface="Verdana"/>
            </a:endParaRPr>
          </a:p>
        </p:txBody>
      </p:sp>
      <p:sp>
        <p:nvSpPr>
          <p:cNvPr id="154" name="Google Shape;154;p11"/>
          <p:cNvSpPr txBox="1">
            <a:spLocks noGrp="1"/>
          </p:cNvSpPr>
          <p:nvPr>
            <p:ph type="body" idx="1"/>
          </p:nvPr>
        </p:nvSpPr>
        <p:spPr>
          <a:xfrm>
            <a:off x="6284323" y="1690687"/>
            <a:ext cx="5703321" cy="46581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Verdana"/>
              <a:buChar char="•"/>
            </a:pPr>
            <a:r>
              <a:rPr lang="en-US" sz="2200">
                <a:latin typeface="Verdana"/>
                <a:ea typeface="Verdana"/>
                <a:cs typeface="Verdana"/>
                <a:sym typeface="Verdana"/>
              </a:rPr>
              <a:t>As with any physiotherapy subjective assessment, assessment of PwO should include a general review of the person’s medical and surgical history</a:t>
            </a:r>
            <a:endParaRPr sz="220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sz="22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Verdana"/>
              <a:buChar char="•"/>
            </a:pPr>
            <a:r>
              <a:rPr lang="en-US" sz="2200">
                <a:latin typeface="Verdana"/>
                <a:ea typeface="Verdana"/>
                <a:cs typeface="Verdana"/>
                <a:sym typeface="Verdana"/>
              </a:rPr>
              <a:t>Determine if there are any obesity-related complications</a:t>
            </a:r>
            <a:endParaRPr sz="220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sz="2200">
              <a:latin typeface="Verdana"/>
              <a:ea typeface="Verdana"/>
              <a:cs typeface="Verdana"/>
              <a:sym typeface="Verdana"/>
            </a:endParaRPr>
          </a:p>
        </p:txBody>
      </p:sp>
      <p:pic>
        <p:nvPicPr>
          <p:cNvPr id="155" name="Google Shape;155;p11" descr="A person and person sitting at a desk&#10;&#10;AI-generated content may be incorrect."/>
          <p:cNvPicPr preferRelativeResize="0"/>
          <p:nvPr/>
        </p:nvPicPr>
        <p:blipFill rotWithShape="1">
          <a:blip r:embed="rId3">
            <a:alphaModFix amt="35000"/>
          </a:blip>
          <a:srcRect l="7807"/>
          <a:stretch/>
        </p:blipFill>
        <p:spPr>
          <a:xfrm>
            <a:off x="105833" y="1589085"/>
            <a:ext cx="6178490" cy="4438795"/>
          </a:xfrm>
          <a:prstGeom prst="flowChartDelay">
            <a:avLst/>
          </a:prstGeom>
          <a:noFill/>
          <a:ln>
            <a:noFill/>
          </a:ln>
        </p:spPr>
      </p:pic>
      <p:sp>
        <p:nvSpPr>
          <p:cNvPr id="156" name="Google Shape;156;p11"/>
          <p:cNvSpPr txBox="1"/>
          <p:nvPr/>
        </p:nvSpPr>
        <p:spPr>
          <a:xfrm>
            <a:off x="204356" y="581243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Verdana"/>
                <a:ea typeface="Verdana"/>
                <a:cs typeface="Verdana"/>
                <a:sym typeface="Verdana"/>
              </a:rPr>
              <a:t>Source: ECPO Image Bank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4M’s</a:t>
            </a:r>
            <a:r>
              <a:rPr lang="en-US">
                <a:latin typeface="Verdana"/>
                <a:ea typeface="Verdana"/>
                <a:cs typeface="Verdana"/>
                <a:sym typeface="Verdana"/>
              </a:rPr>
              <a:t> Framework</a:t>
            </a:r>
            <a:endParaRPr>
              <a:latin typeface="Verdana"/>
              <a:ea typeface="Verdana"/>
              <a:cs typeface="Verdana"/>
              <a:sym typeface="Verdana"/>
            </a:endParaRPr>
          </a:p>
        </p:txBody>
      </p:sp>
      <p:sp>
        <p:nvSpPr>
          <p:cNvPr id="162" name="Google Shape;162;p55"/>
          <p:cNvSpPr txBox="1"/>
          <p:nvPr/>
        </p:nvSpPr>
        <p:spPr>
          <a:xfrm>
            <a:off x="10518625" y="5655450"/>
            <a:ext cx="1597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Adapted from Sharma 2010</a:t>
            </a:r>
            <a:endParaRPr sz="1400" b="0" i="0" u="none" strike="noStrike" cap="none">
              <a:solidFill>
                <a:srgbClr val="000000"/>
              </a:solidFill>
              <a:latin typeface="Verdana"/>
              <a:ea typeface="Verdana"/>
              <a:cs typeface="Verdana"/>
              <a:sym typeface="Verdana"/>
            </a:endParaRPr>
          </a:p>
        </p:txBody>
      </p:sp>
      <p:pic>
        <p:nvPicPr>
          <p:cNvPr id="163" name="Google Shape;163;p55"/>
          <p:cNvPicPr preferRelativeResize="0"/>
          <p:nvPr/>
        </p:nvPicPr>
        <p:blipFill rotWithShape="1">
          <a:blip r:embed="rId3">
            <a:alphaModFix/>
          </a:blip>
          <a:srcRect/>
          <a:stretch/>
        </p:blipFill>
        <p:spPr>
          <a:xfrm>
            <a:off x="1341100" y="1614488"/>
            <a:ext cx="8659955" cy="48625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Medical and surgical history</a:t>
            </a:r>
            <a:endParaRPr>
              <a:latin typeface="Verdana"/>
              <a:ea typeface="Verdana"/>
              <a:cs typeface="Verdana"/>
              <a:sym typeface="Verdana"/>
            </a:endParaRPr>
          </a:p>
        </p:txBody>
      </p:sp>
      <p:sp>
        <p:nvSpPr>
          <p:cNvPr id="169" name="Google Shape;169;p1"/>
          <p:cNvSpPr>
            <a:spLocks noGrp="1"/>
          </p:cNvSpPr>
          <p:nvPr>
            <p:ph type="body" idx="1"/>
          </p:nvPr>
        </p:nvSpPr>
        <p:spPr>
          <a:xfrm>
            <a:off x="838200" y="1825625"/>
            <a:ext cx="5181600" cy="4351338"/>
          </a:xfrm>
          <a:prstGeom prst="foldedCorner">
            <a:avLst>
              <a:gd name="adj" fmla="val 23283"/>
            </a:avLst>
          </a:prstGeom>
          <a:solidFill>
            <a:srgbClr val="E7D3E9"/>
          </a:solidFill>
          <a:ln w="9525" cap="flat" cmpd="sng">
            <a:solidFill>
              <a:srgbClr val="FFFFFF"/>
            </a:solidFill>
            <a:prstDash val="solid"/>
            <a:round/>
            <a:headEnd type="none" w="sm" len="sm"/>
            <a:tailEnd type="none" w="sm" len="sm"/>
          </a:ln>
        </p:spPr>
        <p:txBody>
          <a:bodyPr spcFirstLastPara="1" wrap="square" lIns="91425" tIns="45700" rIns="91425" bIns="45700" anchor="t" anchorCtr="0">
            <a:normAutofit/>
          </a:bodyPr>
          <a:lstStyle/>
          <a:p>
            <a:pPr marL="228600" lvl="0" indent="-220027" algn="l" rtl="0">
              <a:lnSpc>
                <a:spcPct val="70000"/>
              </a:lnSpc>
              <a:spcBef>
                <a:spcPts val="0"/>
              </a:spcBef>
              <a:spcAft>
                <a:spcPts val="0"/>
              </a:spcAft>
              <a:buClr>
                <a:schemeClr val="dk1"/>
              </a:buClr>
              <a:buSzPts val="1800"/>
              <a:buFont typeface="Verdana"/>
              <a:buChar char="•"/>
            </a:pPr>
            <a:r>
              <a:rPr lang="en-US" sz="1800" b="1">
                <a:latin typeface="Verdana"/>
                <a:ea typeface="Verdana"/>
                <a:cs typeface="Verdana"/>
                <a:sym typeface="Verdana"/>
              </a:rPr>
              <a:t>Physical concerns/issues:</a:t>
            </a:r>
            <a:endParaRPr b="1">
              <a:latin typeface="Verdana"/>
              <a:ea typeface="Verdana"/>
              <a:cs typeface="Verdana"/>
              <a:sym typeface="Verdana"/>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Pain (consider impact on mobility)</a:t>
            </a:r>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osteoarthritis </a:t>
            </a:r>
            <a:endParaRPr>
              <a:latin typeface="Verdana"/>
              <a:ea typeface="Verdana"/>
              <a:cs typeface="Verdana"/>
              <a:sym typeface="Verdana"/>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mobility and/or balance issues/falls history</a:t>
            </a:r>
            <a:endParaRPr/>
          </a:p>
          <a:p>
            <a:pPr marL="464819" lvl="1" indent="0" algn="l" rtl="0">
              <a:lnSpc>
                <a:spcPct val="70000"/>
              </a:lnSpc>
              <a:spcBef>
                <a:spcPts val="500"/>
              </a:spcBef>
              <a:spcAft>
                <a:spcPts val="0"/>
              </a:spcAft>
              <a:buClr>
                <a:schemeClr val="dk1"/>
              </a:buClr>
              <a:buSzPts val="1800"/>
              <a:buNone/>
            </a:pPr>
            <a:r>
              <a:rPr lang="en-US">
                <a:latin typeface="Verdana"/>
                <a:ea typeface="Verdana"/>
                <a:cs typeface="Verdana"/>
                <a:sym typeface="Verdana"/>
              </a:rPr>
              <a:t>etc.</a:t>
            </a:r>
            <a:endParaRPr>
              <a:latin typeface="Verdana"/>
              <a:ea typeface="Verdana"/>
              <a:cs typeface="Verdana"/>
              <a:sym typeface="Verdana"/>
            </a:endParaRPr>
          </a:p>
          <a:p>
            <a:pPr marL="228600" lvl="0" indent="-220027" algn="l" rtl="0">
              <a:lnSpc>
                <a:spcPct val="70000"/>
              </a:lnSpc>
              <a:spcBef>
                <a:spcPts val="1000"/>
              </a:spcBef>
              <a:spcAft>
                <a:spcPts val="0"/>
              </a:spcAft>
              <a:buClr>
                <a:schemeClr val="dk1"/>
              </a:buClr>
              <a:buSzPts val="1800"/>
              <a:buFont typeface="Verdana"/>
              <a:buChar char="•"/>
            </a:pPr>
            <a:r>
              <a:rPr lang="en-US" sz="1800" b="1">
                <a:latin typeface="Verdana"/>
                <a:ea typeface="Verdana"/>
                <a:cs typeface="Verdana"/>
                <a:sym typeface="Verdana"/>
              </a:rPr>
              <a:t>Cardiovascular status: </a:t>
            </a:r>
            <a:endParaRPr b="1">
              <a:latin typeface="Verdana"/>
              <a:ea typeface="Verdana"/>
              <a:cs typeface="Verdana"/>
              <a:sym typeface="Verdana"/>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cardiac risk factors (including hypertension, dyslipidemia, etc.)</a:t>
            </a:r>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ongoing cardiovascular disease </a:t>
            </a:r>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history of stroke or other events </a:t>
            </a:r>
            <a:endParaRPr>
              <a:latin typeface="Verdana"/>
              <a:ea typeface="Verdana"/>
              <a:cs typeface="Verdana"/>
              <a:sym typeface="Verdana"/>
            </a:endParaRPr>
          </a:p>
          <a:p>
            <a:pPr marL="685800" lvl="1" indent="-220980" algn="l" rtl="0">
              <a:lnSpc>
                <a:spcPct val="70000"/>
              </a:lnSpc>
              <a:spcBef>
                <a:spcPts val="500"/>
              </a:spcBef>
              <a:spcAft>
                <a:spcPts val="0"/>
              </a:spcAft>
              <a:buClr>
                <a:schemeClr val="dk1"/>
              </a:buClr>
              <a:buSzPts val="1600"/>
              <a:buFont typeface="Verdana"/>
              <a:buChar char="•"/>
            </a:pPr>
            <a:r>
              <a:rPr lang="en-US" sz="1600">
                <a:latin typeface="Verdana"/>
                <a:ea typeface="Verdana"/>
                <a:cs typeface="Verdana"/>
                <a:sym typeface="Verdana"/>
              </a:rPr>
              <a:t>other conditions (i.e. gout, lymphedema)</a:t>
            </a:r>
            <a:endParaRPr/>
          </a:p>
          <a:p>
            <a:pPr marL="464819" lvl="1" indent="0" algn="l" rtl="0">
              <a:lnSpc>
                <a:spcPct val="70000"/>
              </a:lnSpc>
              <a:spcBef>
                <a:spcPts val="500"/>
              </a:spcBef>
              <a:spcAft>
                <a:spcPts val="0"/>
              </a:spcAft>
              <a:buClr>
                <a:schemeClr val="dk1"/>
              </a:buClr>
              <a:buSzPts val="1600"/>
              <a:buNone/>
            </a:pPr>
            <a:r>
              <a:rPr lang="en-US" sz="1600">
                <a:latin typeface="Verdana"/>
                <a:ea typeface="Verdana"/>
                <a:cs typeface="Verdana"/>
                <a:sym typeface="Verdana"/>
              </a:rPr>
              <a:t>etc.</a:t>
            </a:r>
            <a:endParaRPr>
              <a:latin typeface="Verdana"/>
              <a:ea typeface="Verdana"/>
              <a:cs typeface="Verdana"/>
              <a:sym typeface="Verdana"/>
            </a:endParaRPr>
          </a:p>
          <a:p>
            <a:pPr marL="228600" lvl="0" indent="-114300" algn="l" rtl="0">
              <a:lnSpc>
                <a:spcPct val="70000"/>
              </a:lnSpc>
              <a:spcBef>
                <a:spcPts val="1000"/>
              </a:spcBef>
              <a:spcAft>
                <a:spcPts val="0"/>
              </a:spcAft>
              <a:buClr>
                <a:schemeClr val="dk1"/>
              </a:buClr>
              <a:buSzPts val="1800"/>
              <a:buNone/>
            </a:pPr>
            <a:endParaRPr sz="1800">
              <a:latin typeface="Verdana"/>
              <a:ea typeface="Verdana"/>
              <a:cs typeface="Verdana"/>
              <a:sym typeface="Verdana"/>
            </a:endParaRPr>
          </a:p>
          <a:p>
            <a:pPr marL="228600" lvl="0" indent="-114300" algn="l" rtl="0">
              <a:lnSpc>
                <a:spcPct val="70000"/>
              </a:lnSpc>
              <a:spcBef>
                <a:spcPts val="1000"/>
              </a:spcBef>
              <a:spcAft>
                <a:spcPts val="0"/>
              </a:spcAft>
              <a:buClr>
                <a:schemeClr val="dk1"/>
              </a:buClr>
              <a:buSzPts val="1800"/>
              <a:buNone/>
            </a:pPr>
            <a:endParaRPr sz="1800">
              <a:latin typeface="Verdana"/>
              <a:ea typeface="Verdana"/>
              <a:cs typeface="Verdana"/>
              <a:sym typeface="Verdana"/>
            </a:endParaRPr>
          </a:p>
        </p:txBody>
      </p:sp>
      <p:sp>
        <p:nvSpPr>
          <p:cNvPr id="170" name="Google Shape;170;p1"/>
          <p:cNvSpPr>
            <a:spLocks noGrp="1"/>
          </p:cNvSpPr>
          <p:nvPr>
            <p:ph type="body" idx="2"/>
          </p:nvPr>
        </p:nvSpPr>
        <p:spPr>
          <a:xfrm>
            <a:off x="6172200" y="1825625"/>
            <a:ext cx="5181600" cy="4351338"/>
          </a:xfrm>
          <a:prstGeom prst="foldedCorner">
            <a:avLst>
              <a:gd name="adj" fmla="val 24645"/>
            </a:avLst>
          </a:prstGeom>
          <a:solidFill>
            <a:srgbClr val="E7D3E9"/>
          </a:solidFill>
          <a:ln w="9525" cap="flat" cmpd="sng">
            <a:solidFill>
              <a:srgbClr val="FFFFFF"/>
            </a:solidFill>
            <a:prstDash val="solid"/>
            <a:round/>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Font typeface="Verdana"/>
              <a:buChar char="•"/>
            </a:pPr>
            <a:r>
              <a:rPr lang="en-US" sz="1800" b="1">
                <a:latin typeface="Verdana"/>
                <a:ea typeface="Verdana"/>
                <a:cs typeface="Verdana"/>
                <a:sym typeface="Verdana"/>
              </a:rPr>
              <a:t>Diabetes Status: </a:t>
            </a:r>
            <a:endParaRPr b="1">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diagnosis of diabetes </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diabetes controlled? (hypoglycemia/hyperglycemia)</a:t>
            </a:r>
            <a:endParaRPr/>
          </a:p>
          <a:p>
            <a:pPr marL="457200" lvl="1" indent="0" algn="l" rtl="0">
              <a:lnSpc>
                <a:spcPct val="90000"/>
              </a:lnSpc>
              <a:spcBef>
                <a:spcPts val="500"/>
              </a:spcBef>
              <a:spcAft>
                <a:spcPts val="0"/>
              </a:spcAft>
              <a:buClr>
                <a:schemeClr val="dk1"/>
              </a:buClr>
              <a:buSzPts val="1600"/>
              <a:buNone/>
            </a:pPr>
            <a:r>
              <a:rPr lang="en-US" sz="1600">
                <a:latin typeface="Verdana"/>
                <a:ea typeface="Verdana"/>
                <a:cs typeface="Verdana"/>
                <a:sym typeface="Verdana"/>
              </a:rPr>
              <a:t>etc.</a:t>
            </a: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800"/>
              <a:buFont typeface="Verdana"/>
              <a:buChar char="•"/>
            </a:pPr>
            <a:r>
              <a:rPr lang="en-US" sz="1800" b="1">
                <a:latin typeface="Verdana"/>
                <a:ea typeface="Verdana"/>
                <a:cs typeface="Verdana"/>
                <a:sym typeface="Verdana"/>
              </a:rPr>
              <a:t>Metabolic/ endocrine status: </a:t>
            </a:r>
            <a:endParaRPr b="1">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presence of metabolic syndrome </a:t>
            </a:r>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hormonal status (thyroid; polycystic ovary syndrome; menopausal status)</a:t>
            </a:r>
            <a:endParaRPr>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4226</Words>
  <Application>Microsoft Office PowerPoint</Application>
  <PresentationFormat>Widescreen</PresentationFormat>
  <Paragraphs>267</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Verdana</vt:lpstr>
      <vt:lpstr>Office Theme</vt:lpstr>
      <vt:lpstr>History taking with adults living with obesity</vt:lpstr>
      <vt:lpstr>Overview</vt:lpstr>
      <vt:lpstr>Introduction</vt:lpstr>
      <vt:lpstr>History taking</vt:lpstr>
      <vt:lpstr>Weight history</vt:lpstr>
      <vt:lpstr>Weight history</vt:lpstr>
      <vt:lpstr>Medical and surgical history</vt:lpstr>
      <vt:lpstr>4M’s Framework</vt:lpstr>
      <vt:lpstr>Medical and surgical history</vt:lpstr>
      <vt:lpstr>Medical and surgical history</vt:lpstr>
      <vt:lpstr>Social and family history</vt:lpstr>
      <vt:lpstr>Review of PA and mobility</vt:lpstr>
      <vt:lpstr>Review of lifestyle behaviours </vt:lpstr>
      <vt:lpstr>Self-reported outcome measures</vt:lpstr>
      <vt:lpstr>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 E. Davis</dc:creator>
  <cp:lastModifiedBy>Emilia Kosińska</cp:lastModifiedBy>
  <cp:revision>16</cp:revision>
  <dcterms:created xsi:type="dcterms:W3CDTF">2025-03-18T11:23:58Z</dcterms:created>
  <dcterms:modified xsi:type="dcterms:W3CDTF">2026-03-05T11:59:17Z</dcterms:modified>
</cp:coreProperties>
</file>