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KNEAlliVfzoKms0P4x+EiY1ve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Welcome to this presentation. </a:t>
            </a:r>
            <a:endParaRPr/>
          </a:p>
          <a:p>
            <a:pPr marL="457200" marR="0" lvl="0" indent="-228600" algn="l" rtl="0">
              <a:lnSpc>
                <a:spcPct val="100000"/>
              </a:lnSpc>
              <a:spcBef>
                <a:spcPts val="0"/>
              </a:spcBef>
              <a:spcAft>
                <a:spcPts val="0"/>
              </a:spcAft>
              <a:buClr>
                <a:srgbClr val="000000"/>
              </a:buClr>
              <a:buSzPts val="1400"/>
              <a:buFont typeface="Arial"/>
              <a:buNone/>
            </a:pPr>
            <a:r>
              <a:rPr lang="en-US"/>
              <a:t>I’m Caitriona Cunningham from UCD Ireland…… and this presentation has been developed by myself and Theresa Flynn, who is a specialist physiotherapist in  ergonomics at St Vincent’s University Hospital,Dublin</a:t>
            </a:r>
            <a:endParaRPr/>
          </a:p>
        </p:txBody>
      </p:sp>
      <p:sp>
        <p:nvSpPr>
          <p:cNvPr id="77" name="Google Shape;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51" name="Google Shape;151;p9:notes"/>
          <p:cNvSpPr txBox="1"/>
          <p:nvPr/>
        </p:nvSpPr>
        <p:spPr>
          <a:xfrm>
            <a:off x="599302" y="4229100"/>
            <a:ext cx="5659395"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Verdana"/>
                <a:ea typeface="Verdana"/>
                <a:cs typeface="Verdana"/>
                <a:sym typeface="Verdana"/>
              </a:rPr>
              <a:t>Physiotherapists may  play a  key role in occupational health  as it relates to healthcare workers p</a:t>
            </a:r>
            <a:r>
              <a:rPr lang="en-US" sz="1100" b="0" i="0" u="none" strike="noStrike" cap="none">
                <a:solidFill>
                  <a:srgbClr val="000000"/>
                </a:solidFill>
                <a:latin typeface="Arial"/>
                <a:ea typeface="Arial"/>
                <a:cs typeface="Arial"/>
                <a:sym typeface="Arial"/>
              </a:rPr>
              <a:t>roviding care and rehab  for  PwO </a:t>
            </a:r>
            <a:endParaRPr sz="11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11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1100" b="0" i="0" u="none" strike="noStrike" cap="none">
                <a:solidFill>
                  <a:srgbClr val="000000"/>
                </a:solidFill>
                <a:latin typeface="Verdana"/>
                <a:ea typeface="Verdana"/>
                <a:cs typeface="Verdana"/>
                <a:sym typeface="Verdana"/>
              </a:rPr>
              <a:t>The International Federation of Physiotherapists in Occupational Health and Ergonomics (IFPOHE 2024) published</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Verdana"/>
                <a:ea typeface="Verdana"/>
                <a:cs typeface="Verdana"/>
                <a:sym typeface="Verdana"/>
              </a:rPr>
              <a:t>Standards for  Physiotherapy Practice </a:t>
            </a:r>
            <a:endParaRPr/>
          </a:p>
          <a:p>
            <a:pPr marL="0" marR="0" lvl="0" indent="0" algn="l" rtl="0">
              <a:lnSpc>
                <a:spcPct val="100000"/>
              </a:lnSpc>
              <a:spcBef>
                <a:spcPts val="0"/>
              </a:spcBef>
              <a:spcAft>
                <a:spcPts val="0"/>
              </a:spcAft>
              <a:buNone/>
            </a:pPr>
            <a:endParaRPr sz="11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Occupational Health Physiotherapy service delivery generally fits into three broad categories: </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-promoting work ability and workplace wellbeing</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-preventing work disability </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-managing work disability.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Examples of this are </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Physiotherapists engaging  in promotion of health and safety of Healthcare Workers</a:t>
            </a:r>
            <a:r>
              <a:rPr lang="en-US" sz="1100" b="0" i="0" u="none" strike="noStrike" cap="none">
                <a:solidFill>
                  <a:srgbClr val="000000"/>
                </a:solidFill>
                <a:latin typeface="Arial"/>
                <a:ea typeface="Arial"/>
                <a:cs typeface="Arial"/>
                <a:sym typeface="Arial"/>
              </a:rPr>
              <a:t>   to reduce the risk of occupational injury </a:t>
            </a:r>
            <a:r>
              <a:rPr lang="en-US" sz="1100" b="0" i="0" u="none" strike="noStrike" cap="none">
                <a:solidFill>
                  <a:srgbClr val="000000"/>
                </a:solidFill>
                <a:latin typeface="Verdana"/>
                <a:ea typeface="Verdana"/>
                <a:cs typeface="Verdana"/>
                <a:sym typeface="Verdana"/>
              </a:rPr>
              <a:t>in  the  healthcare environment Eg. reducing manual handling risks/ the risk of a musculoskeletal injury  for staff when working with  a PwO </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Or </a:t>
            </a: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Reducing work disability of helathcare staff  with health issues  through finding  ergonomic solutions </a:t>
            </a:r>
            <a:r>
              <a:rPr lang="en-US" sz="1100" b="0" i="0" u="none" strike="noStrike" cap="none">
                <a:solidFill>
                  <a:srgbClr val="000000"/>
                </a:solidFill>
                <a:latin typeface="Arial"/>
                <a:ea typeface="Arial"/>
                <a:cs typeface="Arial"/>
                <a:sym typeface="Arial"/>
              </a:rPr>
              <a:t>when providing care and rehab  for  all patients and this included  the  PwO  </a:t>
            </a:r>
            <a:endParaRPr sz="11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a4c4b81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58" name="Google Shape;158;g3ca4c4b815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latin typeface="Verdana"/>
                <a:ea typeface="Verdana"/>
                <a:cs typeface="Verdana"/>
                <a:sym typeface="Verdana"/>
              </a:rPr>
              <a:t>Physiotherapists may also provide training in movement, mobilisation and handling as it relates to the PwO  for other Healthcare staff and also carers and family members    </a:t>
            </a:r>
            <a:endParaRPr dirty="0"/>
          </a:p>
          <a:p>
            <a:pPr marL="0" lvl="0" indent="0" algn="l" rtl="0">
              <a:lnSpc>
                <a:spcPct val="100000"/>
              </a:lnSpc>
              <a:spcBef>
                <a:spcPts val="0"/>
              </a:spcBef>
              <a:spcAft>
                <a:spcPts val="0"/>
              </a:spcAft>
              <a:buSzPts val="1100"/>
              <a:buNone/>
            </a:pPr>
            <a:endParaRPr dirty="0">
              <a:latin typeface="Verdana"/>
              <a:ea typeface="Verdana"/>
              <a:cs typeface="Verdana"/>
              <a:sym typeface="Verdana"/>
            </a:endParaRPr>
          </a:p>
          <a:p>
            <a:pPr marL="0" lvl="0" indent="0" algn="l" rtl="0">
              <a:lnSpc>
                <a:spcPct val="100000"/>
              </a:lnSpc>
              <a:spcBef>
                <a:spcPts val="0"/>
              </a:spcBef>
              <a:spcAft>
                <a:spcPts val="0"/>
              </a:spcAft>
              <a:buSzPts val="1100"/>
              <a:buNone/>
            </a:pPr>
            <a:endParaRPr dirty="0">
              <a:latin typeface="Verdana"/>
              <a:ea typeface="Verdana"/>
              <a:cs typeface="Verdana"/>
              <a:sym typeface="Verdana"/>
            </a:endParaRPr>
          </a:p>
          <a:p>
            <a:pPr marL="0" lvl="0" indent="0" algn="l" rtl="0">
              <a:lnSpc>
                <a:spcPct val="100000"/>
              </a:lnSpc>
              <a:spcBef>
                <a:spcPts val="0"/>
              </a:spcBef>
              <a:spcAft>
                <a:spcPts val="0"/>
              </a:spcAft>
              <a:buSzPts val="1100"/>
              <a:buNone/>
            </a:pPr>
            <a:r>
              <a:rPr lang="en-US" dirty="0">
                <a:latin typeface="Verdana"/>
                <a:ea typeface="Verdana"/>
                <a:cs typeface="Verdana"/>
                <a:sym typeface="Verdana"/>
              </a:rPr>
              <a:t>          This may occur as part of daily work routine, working with other  healthcare workers  in relation to a specific patient e.g.  with obesity </a:t>
            </a:r>
            <a:endParaRPr dirty="0"/>
          </a:p>
          <a:p>
            <a:pPr marL="0" lvl="0" indent="0" algn="l" rtl="0">
              <a:lnSpc>
                <a:spcPct val="100000"/>
              </a:lnSpc>
              <a:spcBef>
                <a:spcPts val="0"/>
              </a:spcBef>
              <a:spcAft>
                <a:spcPts val="0"/>
              </a:spcAft>
              <a:buSzPts val="1100"/>
              <a:buNone/>
            </a:pPr>
            <a:endParaRPr dirty="0">
              <a:latin typeface="Verdana"/>
              <a:ea typeface="Verdana"/>
              <a:cs typeface="Verdana"/>
              <a:sym typeface="Verdana"/>
            </a:endParaRPr>
          </a:p>
          <a:p>
            <a:pPr marL="0" lvl="0" indent="0" algn="l" rtl="0">
              <a:lnSpc>
                <a:spcPct val="100000"/>
              </a:lnSpc>
              <a:spcBef>
                <a:spcPts val="0"/>
              </a:spcBef>
              <a:spcAft>
                <a:spcPts val="0"/>
              </a:spcAft>
              <a:buSzPts val="1100"/>
              <a:buNone/>
            </a:pPr>
            <a:r>
              <a:rPr lang="en-US" dirty="0">
                <a:latin typeface="Verdana"/>
                <a:ea typeface="Verdana"/>
                <a:cs typeface="Verdana"/>
                <a:sym typeface="Verdana"/>
              </a:rPr>
              <a:t>         or  </a:t>
            </a:r>
            <a:endParaRPr dirty="0"/>
          </a:p>
          <a:p>
            <a:pPr marL="0" lvl="0" indent="0" algn="l" rtl="0">
              <a:lnSpc>
                <a:spcPct val="100000"/>
              </a:lnSpc>
              <a:spcBef>
                <a:spcPts val="0"/>
              </a:spcBef>
              <a:spcAft>
                <a:spcPts val="0"/>
              </a:spcAft>
              <a:buSzPts val="1100"/>
              <a:buNone/>
            </a:pPr>
            <a:endParaRPr dirty="0">
              <a:latin typeface="Verdana"/>
              <a:ea typeface="Verdana"/>
              <a:cs typeface="Verdana"/>
              <a:sym typeface="Verdana"/>
            </a:endParaRPr>
          </a:p>
          <a:p>
            <a:pPr marL="0" lvl="0" indent="0" algn="l" rtl="0">
              <a:lnSpc>
                <a:spcPct val="100000"/>
              </a:lnSpc>
              <a:spcBef>
                <a:spcPts val="0"/>
              </a:spcBef>
              <a:spcAft>
                <a:spcPts val="0"/>
              </a:spcAft>
              <a:buSzPts val="1100"/>
              <a:buNone/>
            </a:pPr>
            <a:r>
              <a:rPr lang="en-US" dirty="0">
                <a:latin typeface="Verdana"/>
                <a:ea typeface="Verdana"/>
                <a:cs typeface="Verdana"/>
                <a:sym typeface="Verdana"/>
              </a:rPr>
              <a:t>         Specialist Physiotherapists may deliver dedicated training programmes  re moving, handling and ergonomics or specialist training  in bariatric  ergonomics </a:t>
            </a:r>
            <a:endParaRPr dirty="0"/>
          </a:p>
          <a:p>
            <a:pPr marL="0" lvl="0" indent="0" algn="l" rtl="0">
              <a:lnSpc>
                <a:spcPct val="100000"/>
              </a:lnSpc>
              <a:spcBef>
                <a:spcPts val="0"/>
              </a:spcBef>
              <a:spcAft>
                <a:spcPts val="0"/>
              </a:spcAft>
              <a:buSzPts val="1100"/>
              <a:buNone/>
            </a:pPr>
            <a:endParaRPr dirty="0">
              <a:latin typeface="Verdana"/>
              <a:ea typeface="Verdana"/>
              <a:cs typeface="Verdana"/>
              <a:sym typeface="Verdana"/>
            </a:endParaRPr>
          </a:p>
        </p:txBody>
      </p:sp>
      <p:sp>
        <p:nvSpPr>
          <p:cNvPr id="159" name="Google Shape;159;g3ca4c4b815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66" name="Google Shape;16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 Risk factors for obesity  are complex  with psychological well being  a particular concern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Psychological effects of obesity can be deeply intertwined with emotional and behavioral factors, where psychological vulnerabilities may predispose individuals to obesity and vice versa.</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Additionally having obesity can lead to lots of psychological issues like low self esteem, low self efficacy, feelings of self blame and embarrassment.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br>
              <a:rPr lang="en-US"/>
            </a:br>
            <a:br>
              <a:rPr lang="en-US"/>
            </a:br>
            <a:endParaRPr/>
          </a:p>
        </p:txBody>
      </p:sp>
      <p:sp>
        <p:nvSpPr>
          <p:cNvPr id="167" name="Google Shape;16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c6233611d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76" name="Google Shape;176;g3c6233611da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1400"/>
              <a:buNone/>
            </a:pPr>
            <a:r>
              <a:rPr lang="en-US" dirty="0">
                <a:latin typeface="Verdana"/>
                <a:ea typeface="Verdana"/>
                <a:cs typeface="Verdana"/>
                <a:sym typeface="Verdana"/>
              </a:rPr>
              <a:t>Episodes of care and rehab which involve  moving, handling  and mobilisation  are potentially high risk situations for PwO feeling stigmatised by  healthcare professionals. </a:t>
            </a:r>
            <a:r>
              <a:rPr lang="en-US" dirty="0" err="1">
                <a:latin typeface="Verdana"/>
                <a:ea typeface="Verdana"/>
                <a:cs typeface="Verdana"/>
                <a:sym typeface="Verdana"/>
              </a:rPr>
              <a:t>eg.</a:t>
            </a:r>
            <a:r>
              <a:rPr lang="en-US" dirty="0">
                <a:latin typeface="Verdana"/>
                <a:ea typeface="Verdana"/>
                <a:cs typeface="Verdana"/>
                <a:sym typeface="Verdana"/>
              </a:rPr>
              <a:t> throw away remarks regarding a  lack of suitable equipment or clothing,  a lack of space  or  struggling using  equipment that is not appropriately designed can lead to feelings of </a:t>
            </a:r>
            <a:r>
              <a:rPr lang="en-US" dirty="0" err="1">
                <a:latin typeface="Verdana"/>
                <a:ea typeface="Verdana"/>
                <a:cs typeface="Verdana"/>
                <a:sym typeface="Verdana"/>
              </a:rPr>
              <a:t>stigmatisation</a:t>
            </a:r>
            <a:r>
              <a:rPr lang="en-US" dirty="0">
                <a:latin typeface="Verdana"/>
                <a:ea typeface="Verdana"/>
                <a:cs typeface="Verdana"/>
                <a:sym typeface="Verdana"/>
              </a:rPr>
              <a:t> </a:t>
            </a:r>
            <a:endParaRPr dirty="0"/>
          </a:p>
          <a:p>
            <a:pPr marL="914400" lvl="1" indent="-228600" algn="l" rtl="0">
              <a:lnSpc>
                <a:spcPct val="100000"/>
              </a:lnSpc>
              <a:spcBef>
                <a:spcPts val="0"/>
              </a:spcBef>
              <a:spcAft>
                <a:spcPts val="0"/>
              </a:spcAft>
              <a:buSzPts val="1400"/>
              <a:buNone/>
            </a:pPr>
            <a:endParaRPr dirty="0">
              <a:latin typeface="Verdana"/>
              <a:ea typeface="Verdana"/>
              <a:cs typeface="Verdana"/>
              <a:sym typeface="Verdana"/>
            </a:endParaRPr>
          </a:p>
          <a:p>
            <a:pPr marL="914400" lvl="1" indent="-228600" algn="l" rtl="0">
              <a:lnSpc>
                <a:spcPct val="100000"/>
              </a:lnSpc>
              <a:spcBef>
                <a:spcPts val="0"/>
              </a:spcBef>
              <a:spcAft>
                <a:spcPts val="0"/>
              </a:spcAft>
              <a:buSzPts val="1400"/>
              <a:buNone/>
            </a:pPr>
            <a:endParaRPr dirty="0">
              <a:latin typeface="Verdana"/>
              <a:ea typeface="Verdana"/>
              <a:cs typeface="Verdana"/>
              <a:sym typeface="Verdana"/>
            </a:endParaRPr>
          </a:p>
          <a:p>
            <a:pPr marL="114300" lvl="0" indent="0" algn="l" rtl="0">
              <a:lnSpc>
                <a:spcPct val="90000"/>
              </a:lnSpc>
              <a:spcBef>
                <a:spcPts val="1000"/>
              </a:spcBef>
              <a:spcAft>
                <a:spcPts val="0"/>
              </a:spcAft>
              <a:buSzPts val="1800"/>
              <a:buNone/>
            </a:pPr>
            <a:r>
              <a:rPr lang="en-US" dirty="0">
                <a:latin typeface="Verdana"/>
                <a:ea typeface="Verdana"/>
                <a:cs typeface="Verdana"/>
                <a:sym typeface="Verdana"/>
              </a:rPr>
              <a:t>Physiotherapists need to be aware of their own internal bias and  their language in general conversation as well as  in direct delivery of care. People first language is important.</a:t>
            </a:r>
            <a:endParaRPr dirty="0"/>
          </a:p>
          <a:p>
            <a:pPr marL="457200" lvl="0" indent="0" algn="l" rtl="0">
              <a:lnSpc>
                <a:spcPct val="90000"/>
              </a:lnSpc>
              <a:spcBef>
                <a:spcPts val="1000"/>
              </a:spcBef>
              <a:spcAft>
                <a:spcPts val="0"/>
              </a:spcAft>
              <a:buSzPts val="2800"/>
              <a:buNone/>
            </a:pPr>
            <a:endParaRPr sz="1050" b="1" dirty="0">
              <a:latin typeface="Verdana"/>
              <a:ea typeface="Verdana"/>
              <a:cs typeface="Verdana"/>
              <a:sym typeface="Verdana"/>
            </a:endParaRPr>
          </a:p>
          <a:p>
            <a:pPr marL="914400" lvl="1" indent="-228600" algn="l" rtl="0">
              <a:lnSpc>
                <a:spcPct val="100000"/>
              </a:lnSpc>
              <a:spcBef>
                <a:spcPts val="0"/>
              </a:spcBef>
              <a:spcAft>
                <a:spcPts val="0"/>
              </a:spcAft>
              <a:buSzPts val="1400"/>
              <a:buNone/>
            </a:pPr>
            <a:endParaRPr b="1" i="1" dirty="0"/>
          </a:p>
          <a:p>
            <a:pPr marL="914400" lvl="1" indent="-228600" algn="l" rtl="0">
              <a:lnSpc>
                <a:spcPct val="100000"/>
              </a:lnSpc>
              <a:spcBef>
                <a:spcPts val="0"/>
              </a:spcBef>
              <a:spcAft>
                <a:spcPts val="0"/>
              </a:spcAft>
              <a:buSzPts val="1400"/>
              <a:buNone/>
            </a:pPr>
            <a:endParaRPr b="1" i="1" dirty="0"/>
          </a:p>
          <a:p>
            <a:pPr marL="457200" marR="0" lvl="0" indent="-228600" algn="l" rtl="0">
              <a:lnSpc>
                <a:spcPct val="100000"/>
              </a:lnSpc>
              <a:spcBef>
                <a:spcPts val="0"/>
              </a:spcBef>
              <a:spcAft>
                <a:spcPts val="0"/>
              </a:spcAft>
              <a:buClr>
                <a:srgbClr val="000000"/>
              </a:buClr>
              <a:buSzPts val="1400"/>
              <a:buFont typeface="Arial"/>
              <a:buNone/>
            </a:pPr>
            <a:r>
              <a:rPr lang="en-US" dirty="0"/>
              <a:t>Please note that PROMINENCE OPEN EDUCATION RESOURCE has a Section  2,dedicated to reducing bias and  stigma and promoting psychological wellbeing of PwO when engaging with healthcare professionals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endParaRPr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dirty="0"/>
          </a:p>
          <a:p>
            <a:pPr marL="914400" lvl="1" indent="-228600" algn="l" rtl="0">
              <a:lnSpc>
                <a:spcPct val="100000"/>
              </a:lnSpc>
              <a:spcBef>
                <a:spcPts val="0"/>
              </a:spcBef>
              <a:spcAft>
                <a:spcPts val="0"/>
              </a:spcAft>
              <a:buSzPts val="1400"/>
              <a:buNone/>
            </a:pPr>
            <a:endParaRPr b="1" i="1" dirty="0"/>
          </a:p>
          <a:p>
            <a:pPr marL="914400" lvl="1" indent="-228600" algn="l" rtl="0">
              <a:lnSpc>
                <a:spcPct val="100000"/>
              </a:lnSpc>
              <a:spcBef>
                <a:spcPts val="0"/>
              </a:spcBef>
              <a:spcAft>
                <a:spcPts val="0"/>
              </a:spcAft>
              <a:buSzPts val="1400"/>
              <a:buNone/>
            </a:pPr>
            <a:endParaRPr dirty="0"/>
          </a:p>
        </p:txBody>
      </p:sp>
      <p:sp>
        <p:nvSpPr>
          <p:cNvPr id="177" name="Google Shape;177;g3c6233611da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ca4c4b815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84" name="Google Shape;184;g3ca4c4b8156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br>
              <a:rPr lang="en-US" b="1" dirty="0"/>
            </a:br>
            <a:endParaRPr dirty="0"/>
          </a:p>
          <a:p>
            <a:pPr marL="457200" lvl="0" indent="-228600" algn="l" rtl="0">
              <a:lnSpc>
                <a:spcPct val="100000"/>
              </a:lnSpc>
              <a:spcBef>
                <a:spcPts val="0"/>
              </a:spcBef>
              <a:spcAft>
                <a:spcPts val="0"/>
              </a:spcAft>
              <a:buSzPts val="1400"/>
              <a:buNone/>
            </a:pPr>
            <a:r>
              <a:rPr lang="en-US" b="1" dirty="0">
                <a:latin typeface="Verdana"/>
                <a:ea typeface="Verdana"/>
                <a:cs typeface="Verdana"/>
                <a:sym typeface="Verdana"/>
              </a:rPr>
              <a:t>It is important that physiotherapists encourage  and promote  independence are  autonomy  supportive and aim to  empower the PwO  in a supportive environment an this applies to moving, handling and mobilisation</a:t>
            </a:r>
            <a:endParaRPr b="1"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br>
              <a:rPr lang="en-US" b="1" dirty="0">
                <a:latin typeface="Verdana"/>
                <a:ea typeface="Verdana"/>
                <a:cs typeface="Verdana"/>
                <a:sym typeface="Verdana"/>
              </a:rPr>
            </a:br>
            <a:br>
              <a:rPr lang="en-US" b="1" dirty="0">
                <a:latin typeface="Verdana"/>
                <a:ea typeface="Verdana"/>
                <a:cs typeface="Verdana"/>
                <a:sym typeface="Verdana"/>
              </a:rPr>
            </a:br>
            <a:r>
              <a:rPr lang="en-US" b="1" dirty="0">
                <a:latin typeface="Verdana"/>
                <a:ea typeface="Verdana"/>
                <a:cs typeface="Verdana"/>
                <a:sym typeface="Verdana"/>
              </a:rPr>
              <a:t>The Physio ethos is to optimise Physical Function of all irrespective of ability  or disease </a:t>
            </a:r>
            <a:endParaRPr dirty="0"/>
          </a:p>
          <a:p>
            <a:pPr marL="457200" marR="0" lvl="0" indent="-228600" algn="l" rtl="0">
              <a:lnSpc>
                <a:spcPct val="100000"/>
              </a:lnSpc>
              <a:spcBef>
                <a:spcPts val="0"/>
              </a:spcBef>
              <a:spcAft>
                <a:spcPts val="0"/>
              </a:spcAft>
              <a:buClr>
                <a:srgbClr val="000000"/>
              </a:buClr>
              <a:buSzPts val="1400"/>
              <a:buFont typeface="Arial"/>
              <a:buNone/>
            </a:pPr>
            <a:br>
              <a:rPr lang="en-US" b="1" dirty="0">
                <a:latin typeface="Verdana"/>
                <a:ea typeface="Verdana"/>
                <a:cs typeface="Verdana"/>
                <a:sym typeface="Verdana"/>
              </a:rPr>
            </a:br>
            <a:endParaRPr dirty="0">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100"/>
              <a:buNone/>
            </a:pPr>
            <a:r>
              <a:rPr lang="en-US" dirty="0">
                <a:latin typeface="Verdana"/>
                <a:ea typeface="Verdana"/>
                <a:cs typeface="Verdana"/>
                <a:sym typeface="Verdana"/>
              </a:rPr>
              <a:t>Therapeutic Handling Definition therefore refers to facilitating &amp; empowering person to actively engage in  movement  task to the best of their ability  rather than simply moving and handling</a:t>
            </a:r>
            <a:endParaRPr dirty="0"/>
          </a:p>
          <a:p>
            <a:pPr marL="508000" lvl="1" indent="0" algn="l" rtl="0">
              <a:lnSpc>
                <a:spcPct val="90000"/>
              </a:lnSpc>
              <a:spcBef>
                <a:spcPts val="0"/>
              </a:spcBef>
              <a:spcAft>
                <a:spcPts val="0"/>
              </a:spcAft>
              <a:buSzPts val="2800"/>
              <a:buNone/>
            </a:pPr>
            <a:r>
              <a:rPr lang="en-US" sz="1800" dirty="0">
                <a:latin typeface="Verdana"/>
                <a:ea typeface="Verdana"/>
                <a:cs typeface="Verdana"/>
                <a:sym typeface="Verdana"/>
              </a:rPr>
              <a:t> </a:t>
            </a:r>
            <a:endParaRPr dirty="0"/>
          </a:p>
          <a:p>
            <a:pPr marL="457200" lvl="0" indent="-228600" algn="l" rtl="0">
              <a:lnSpc>
                <a:spcPct val="100000"/>
              </a:lnSpc>
              <a:spcBef>
                <a:spcPts val="0"/>
              </a:spcBef>
              <a:spcAft>
                <a:spcPts val="0"/>
              </a:spcAft>
              <a:buSzPts val="1400"/>
              <a:buNone/>
            </a:pPr>
            <a:endParaRPr b="1"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dirty="0"/>
          </a:p>
        </p:txBody>
      </p:sp>
      <p:sp>
        <p:nvSpPr>
          <p:cNvPr id="185" name="Google Shape;185;g3ca4c4b8156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The Chartered Society of  Physiotherapy  UK guidance advocates that a MH risk assessment should be included in all clinical assessments for all therapeutic interventions. The key steps are:</a:t>
            </a:r>
            <a:endParaRPr/>
          </a:p>
          <a:p>
            <a:pPr marL="457200" lvl="0" indent="-228600" algn="l" rtl="0">
              <a:lnSpc>
                <a:spcPct val="100000"/>
              </a:lnSpc>
              <a:spcBef>
                <a:spcPts val="0"/>
              </a:spcBef>
              <a:spcAft>
                <a:spcPts val="0"/>
              </a:spcAft>
              <a:buSzPts val="1400"/>
              <a:buNone/>
            </a:pPr>
            <a:br>
              <a:rPr lang="en-US"/>
            </a:br>
            <a:endParaRPr b="1"/>
          </a:p>
          <a:p>
            <a:pPr marL="457200" lvl="0" indent="-228600" algn="l" rtl="0">
              <a:lnSpc>
                <a:spcPct val="100000"/>
              </a:lnSpc>
              <a:spcBef>
                <a:spcPts val="0"/>
              </a:spcBef>
              <a:spcAft>
                <a:spcPts val="0"/>
              </a:spcAft>
              <a:buSzPts val="1400"/>
              <a:buNone/>
            </a:pPr>
            <a:r>
              <a:rPr lang="en-US" b="1"/>
              <a:t>Assess patient clinically</a:t>
            </a:r>
            <a:endParaRPr/>
          </a:p>
          <a:p>
            <a:pPr marL="457200" lvl="0" indent="-228600" algn="l" rtl="0">
              <a:lnSpc>
                <a:spcPct val="100000"/>
              </a:lnSpc>
              <a:spcBef>
                <a:spcPts val="0"/>
              </a:spcBef>
              <a:spcAft>
                <a:spcPts val="0"/>
              </a:spcAft>
              <a:buSzPts val="1400"/>
              <a:buNone/>
            </a:pPr>
            <a:r>
              <a:rPr lang="en-US" b="1"/>
              <a:t>Consider realistic goals and functional outcomes with patient</a:t>
            </a:r>
            <a:endParaRPr/>
          </a:p>
          <a:p>
            <a:pPr marL="457200" lvl="0" indent="-228600" algn="l" rtl="0">
              <a:lnSpc>
                <a:spcPct val="100000"/>
              </a:lnSpc>
              <a:spcBef>
                <a:spcPts val="0"/>
              </a:spcBef>
              <a:spcAft>
                <a:spcPts val="0"/>
              </a:spcAft>
              <a:buSzPts val="1400"/>
              <a:buNone/>
            </a:pPr>
            <a:r>
              <a:rPr lang="en-US" b="1"/>
              <a:t>Consider does the proposed treatment involve hazardous MH?</a:t>
            </a:r>
            <a:endParaRPr/>
          </a:p>
          <a:p>
            <a:pPr marL="457200" lvl="0" indent="-228600" algn="l" rtl="0">
              <a:lnSpc>
                <a:spcPct val="100000"/>
              </a:lnSpc>
              <a:spcBef>
                <a:spcPts val="0"/>
              </a:spcBef>
              <a:spcAft>
                <a:spcPts val="0"/>
              </a:spcAft>
              <a:buSzPts val="1400"/>
              <a:buNone/>
            </a:pPr>
            <a:r>
              <a:rPr lang="en-US" b="1"/>
              <a:t>Decide if  the hazardous MH  can  reasonably  be  avoided?</a:t>
            </a:r>
            <a:endParaRPr/>
          </a:p>
          <a:p>
            <a:pPr marL="457200" lvl="0" indent="-228600" algn="l" rtl="0">
              <a:lnSpc>
                <a:spcPct val="100000"/>
              </a:lnSpc>
              <a:spcBef>
                <a:spcPts val="0"/>
              </a:spcBef>
              <a:spcAft>
                <a:spcPts val="0"/>
              </a:spcAft>
              <a:buSzPts val="1400"/>
              <a:buNone/>
            </a:pPr>
            <a:r>
              <a:rPr lang="en-US" b="1"/>
              <a:t>If  MH cannot be avoided, complete  a risk assessment, rate risk and consider benefits  of treatment which requires MH versus  risk of proceeding with MH task</a:t>
            </a:r>
            <a:endParaRPr/>
          </a:p>
          <a:p>
            <a:pPr marL="457200" lvl="0" indent="-228600" algn="l" rtl="0">
              <a:lnSpc>
                <a:spcPct val="100000"/>
              </a:lnSpc>
              <a:spcBef>
                <a:spcPts val="0"/>
              </a:spcBef>
              <a:spcAft>
                <a:spcPts val="0"/>
              </a:spcAft>
              <a:buSzPts val="1400"/>
              <a:buNone/>
            </a:pPr>
            <a:r>
              <a:rPr lang="en-US" b="1"/>
              <a:t>Identify solutions to reduce risk; if satisfied proceed and  if not consider competence to proceed and /or reconsider goals</a:t>
            </a:r>
            <a:endParaRPr/>
          </a:p>
          <a:p>
            <a:pPr marL="457200" marR="0" lvl="0" indent="-228600" algn="l" rtl="0">
              <a:lnSpc>
                <a:spcPct val="100000"/>
              </a:lnSpc>
              <a:spcBef>
                <a:spcPts val="0"/>
              </a:spcBef>
              <a:spcAft>
                <a:spcPts val="0"/>
              </a:spcAft>
              <a:buClr>
                <a:srgbClr val="000000"/>
              </a:buClr>
              <a:buSzPts val="1400"/>
              <a:buFont typeface="Arial"/>
              <a:buNone/>
            </a:pPr>
            <a:br>
              <a:rPr lang="en-US"/>
            </a:br>
            <a:br>
              <a:rPr lang="en-US"/>
            </a:br>
            <a:endParaRPr/>
          </a:p>
        </p:txBody>
      </p:sp>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solidFill>
                  <a:srgbClr val="703876"/>
                </a:solidFill>
                <a:latin typeface="Verdana"/>
                <a:ea typeface="Verdana"/>
                <a:cs typeface="Verdana"/>
                <a:sym typeface="Verdana"/>
              </a:rPr>
              <a:t>For a Physiotherapy m</a:t>
            </a:r>
            <a:r>
              <a:rPr lang="en-US">
                <a:latin typeface="Verdana"/>
                <a:ea typeface="Verdana"/>
                <a:cs typeface="Verdana"/>
                <a:sym typeface="Verdana"/>
              </a:rPr>
              <a:t>ovement/mobility</a:t>
            </a:r>
            <a:r>
              <a:rPr lang="en-US">
                <a:solidFill>
                  <a:srgbClr val="703876"/>
                </a:solidFill>
                <a:latin typeface="Verdana"/>
                <a:ea typeface="Verdana"/>
                <a:cs typeface="Verdana"/>
                <a:sym typeface="Verdana"/>
              </a:rPr>
              <a:t> assessment with a patient in bed</a:t>
            </a:r>
            <a:endParaRPr/>
          </a:p>
          <a:p>
            <a:pPr marL="457200" lvl="0" indent="-228600" algn="l" rtl="0">
              <a:lnSpc>
                <a:spcPct val="100000"/>
              </a:lnSpc>
              <a:spcBef>
                <a:spcPts val="0"/>
              </a:spcBef>
              <a:spcAft>
                <a:spcPts val="0"/>
              </a:spcAft>
              <a:buSzPts val="1400"/>
              <a:buNone/>
            </a:pPr>
            <a:endParaRPr b="1">
              <a:solidFill>
                <a:srgbClr val="703876"/>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b="1"/>
              <a:t>Establish baseline mobility</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Ask if the patient is using any specific equipment at home?  And How you might  access appropriate equipment to deliver appropriate treatment?</a:t>
            </a:r>
            <a:endParaRPr/>
          </a:p>
          <a:p>
            <a:pPr marL="457200" lvl="0" indent="-228600" algn="l" rtl="0">
              <a:lnSpc>
                <a:spcPct val="100000"/>
              </a:lnSpc>
              <a:spcBef>
                <a:spcPts val="0"/>
              </a:spcBef>
              <a:spcAft>
                <a:spcPts val="0"/>
              </a:spcAft>
              <a:buSzPts val="1400"/>
              <a:buNone/>
            </a:pPr>
            <a:r>
              <a:rPr lang="en-US" b="1"/>
              <a:t>Identify  the  stage  of obesity on  the EOSS</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Assess how is weight distributed? Consider how  this may affect movement</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Assess  how the patient turns in bed, moves up bed, sits over side of bed and goes from sit to stand</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Assess their walking ability and gait pattern ?</a:t>
            </a:r>
            <a:endParaRPr/>
          </a:p>
          <a:p>
            <a:pPr marL="457200" lvl="0" indent="-228600" algn="l" rtl="0">
              <a:lnSpc>
                <a:spcPct val="100000"/>
              </a:lnSpc>
              <a:spcBef>
                <a:spcPts val="0"/>
              </a:spcBef>
              <a:spcAft>
                <a:spcPts val="0"/>
              </a:spcAft>
              <a:buSzPts val="1400"/>
              <a:buNone/>
            </a:pPr>
            <a:r>
              <a:rPr lang="en-US" b="1"/>
              <a:t>Consider what are the high-risk components to treatment?  Ask how you can manage this?</a:t>
            </a:r>
            <a:endParaRPr/>
          </a:p>
          <a:p>
            <a:pPr marL="0" lvl="0" indent="0" algn="l" rtl="0">
              <a:lnSpc>
                <a:spcPct val="100000"/>
              </a:lnSpc>
              <a:spcBef>
                <a:spcPts val="0"/>
              </a:spcBef>
              <a:spcAft>
                <a:spcPts val="0"/>
              </a:spcAft>
              <a:buSzPts val="1400"/>
              <a:buNone/>
            </a:pPr>
            <a:endParaRPr/>
          </a:p>
        </p:txBody>
      </p:sp>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t>What additional issues need to be considered for  the  PwO?</a:t>
            </a:r>
            <a:endParaRPr/>
          </a:p>
          <a:p>
            <a:pPr marL="457200" lvl="0" indent="-228600" algn="l" rtl="0">
              <a:lnSpc>
                <a:spcPct val="100000"/>
              </a:lnSpc>
              <a:spcBef>
                <a:spcPts val="0"/>
              </a:spcBef>
              <a:spcAft>
                <a:spcPts val="0"/>
              </a:spcAft>
              <a:buSzPts val="1400"/>
              <a:buNone/>
            </a:pPr>
            <a:r>
              <a:rPr lang="en-US" b="1"/>
              <a:t>What number of staff  are needed to safely assist patient?</a:t>
            </a:r>
            <a:endParaRPr/>
          </a:p>
          <a:p>
            <a:pPr marL="457200" lvl="0" indent="-228600" algn="l" rtl="0">
              <a:lnSpc>
                <a:spcPct val="100000"/>
              </a:lnSpc>
              <a:spcBef>
                <a:spcPts val="0"/>
              </a:spcBef>
              <a:spcAft>
                <a:spcPts val="0"/>
              </a:spcAft>
              <a:buSzPts val="1400"/>
              <a:buNone/>
            </a:pPr>
            <a:r>
              <a:rPr lang="en-US" b="1"/>
              <a:t>What’s the Safe Workload  of existing equipment – beds, chairs, walking frames, crutches etc</a:t>
            </a:r>
            <a:endParaRPr b="1"/>
          </a:p>
          <a:p>
            <a:pPr marL="457200" lvl="0" indent="-228600" algn="l" rtl="0">
              <a:lnSpc>
                <a:spcPct val="100000"/>
              </a:lnSpc>
              <a:spcBef>
                <a:spcPts val="0"/>
              </a:spcBef>
              <a:spcAft>
                <a:spcPts val="0"/>
              </a:spcAft>
              <a:buSzPts val="1400"/>
              <a:buNone/>
            </a:pPr>
            <a:r>
              <a:rPr lang="en-US"/>
              <a:t>Does the bed go low enough to return to sitting without lifting the patient if they fatigue?</a:t>
            </a:r>
            <a:endParaRPr/>
          </a:p>
          <a:p>
            <a:pPr marL="457200" lvl="0" indent="-228600" algn="l" rtl="0">
              <a:lnSpc>
                <a:spcPct val="100000"/>
              </a:lnSpc>
              <a:spcBef>
                <a:spcPts val="0"/>
              </a:spcBef>
              <a:spcAft>
                <a:spcPts val="0"/>
              </a:spcAft>
              <a:buSzPts val="1400"/>
              <a:buNone/>
            </a:pPr>
            <a:r>
              <a:rPr lang="en-US"/>
              <a:t>What if any  are the alternative options for sit to stand</a:t>
            </a:r>
            <a:endParaRPr/>
          </a:p>
          <a:p>
            <a:pPr marL="457200" lvl="0" indent="-228600" algn="l" rtl="0">
              <a:lnSpc>
                <a:spcPct val="100000"/>
              </a:lnSpc>
              <a:spcBef>
                <a:spcPts val="0"/>
              </a:spcBef>
              <a:spcAft>
                <a:spcPts val="0"/>
              </a:spcAft>
              <a:buSzPts val="1400"/>
              <a:buNone/>
            </a:pPr>
            <a:r>
              <a:rPr lang="en-US"/>
              <a:t>Could a hoist  be used to transfer to chair ?</a:t>
            </a:r>
            <a:endParaRPr/>
          </a:p>
          <a:p>
            <a:pPr marL="457200" lvl="0" indent="-228600" algn="l" rtl="0">
              <a:lnSpc>
                <a:spcPct val="100000"/>
              </a:lnSpc>
              <a:spcBef>
                <a:spcPts val="0"/>
              </a:spcBef>
              <a:spcAft>
                <a:spcPts val="0"/>
              </a:spcAft>
              <a:buSzPts val="1400"/>
              <a:buNone/>
            </a:pPr>
            <a:r>
              <a:rPr lang="en-US"/>
              <a:t>or  </a:t>
            </a:r>
            <a:endParaRPr/>
          </a:p>
          <a:p>
            <a:pPr marL="457200" lvl="0" indent="-228600" algn="l" rtl="0">
              <a:lnSpc>
                <a:spcPct val="100000"/>
              </a:lnSpc>
              <a:spcBef>
                <a:spcPts val="0"/>
              </a:spcBef>
              <a:spcAft>
                <a:spcPts val="0"/>
              </a:spcAft>
              <a:buSzPts val="1400"/>
              <a:buNone/>
            </a:pPr>
            <a:r>
              <a:rPr lang="en-US"/>
              <a:t>could a  raiser recliner chair  be used and attempt to stand from there</a:t>
            </a:r>
            <a:endParaRPr/>
          </a:p>
          <a:p>
            <a:pPr marL="457200" lvl="0" indent="-228600" algn="l" rtl="0">
              <a:lnSpc>
                <a:spcPct val="100000"/>
              </a:lnSpc>
              <a:spcBef>
                <a:spcPts val="0"/>
              </a:spcBef>
              <a:spcAft>
                <a:spcPts val="0"/>
              </a:spcAft>
              <a:buSzPts val="1400"/>
              <a:buNone/>
            </a:pPr>
            <a:r>
              <a:rPr lang="en-US"/>
              <a:t>Is it better  for the person to come to  gym and  then can use floor mounted parallel bars</a:t>
            </a:r>
            <a:endParaRPr/>
          </a:p>
          <a:p>
            <a:pPr marL="457200" lvl="0" indent="-228600" algn="l" rtl="0">
              <a:lnSpc>
                <a:spcPct val="100000"/>
              </a:lnSpc>
              <a:spcBef>
                <a:spcPts val="0"/>
              </a:spcBef>
              <a:spcAft>
                <a:spcPts val="0"/>
              </a:spcAft>
              <a:buSzPts val="1400"/>
              <a:buNone/>
            </a:pPr>
            <a:r>
              <a:rPr lang="en-US"/>
              <a:t>Is a Viking hoist-  suitably sized  required ? </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Is there an option of hiring bariatric equipment?</a:t>
            </a:r>
            <a:endParaRPr/>
          </a:p>
          <a:p>
            <a:pPr marL="0" lvl="0" indent="0" algn="l" rtl="0">
              <a:lnSpc>
                <a:spcPct val="100000"/>
              </a:lnSpc>
              <a:spcBef>
                <a:spcPts val="0"/>
              </a:spcBef>
              <a:spcAft>
                <a:spcPts val="0"/>
              </a:spcAft>
              <a:buSzPts val="1400"/>
              <a:buNone/>
            </a:pPr>
            <a:endParaRPr/>
          </a:p>
        </p:txBody>
      </p:sp>
      <p:sp>
        <p:nvSpPr>
          <p:cNvPr id="211" name="Google Shape;21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Other issues to be considered  </a:t>
            </a:r>
            <a:endParaRPr/>
          </a:p>
          <a:p>
            <a:pPr marL="558800" lvl="1" indent="0" algn="l" rtl="0">
              <a:lnSpc>
                <a:spcPct val="100000"/>
              </a:lnSpc>
              <a:spcBef>
                <a:spcPts val="1000"/>
              </a:spcBef>
              <a:spcAft>
                <a:spcPts val="0"/>
              </a:spcAft>
              <a:buSzPts val="2000"/>
              <a:buNone/>
            </a:pPr>
            <a:r>
              <a:rPr lang="en-US">
                <a:latin typeface="Verdana"/>
                <a:ea typeface="Verdana"/>
                <a:cs typeface="Verdana"/>
                <a:sym typeface="Verdana"/>
              </a:rPr>
              <a:t>How to create a dignified environment</a:t>
            </a:r>
            <a:endParaRPr/>
          </a:p>
          <a:p>
            <a:pPr marL="558800" lvl="1" indent="0" algn="l" rtl="0">
              <a:lnSpc>
                <a:spcPct val="100000"/>
              </a:lnSpc>
              <a:spcBef>
                <a:spcPts val="1000"/>
              </a:spcBef>
              <a:spcAft>
                <a:spcPts val="0"/>
              </a:spcAft>
              <a:buSzPts val="2000"/>
              <a:buNone/>
            </a:pPr>
            <a:endParaRPr>
              <a:latin typeface="Verdana"/>
              <a:ea typeface="Verdana"/>
              <a:cs typeface="Verdana"/>
              <a:sym typeface="Verdana"/>
            </a:endParaRPr>
          </a:p>
          <a:p>
            <a:pPr marL="558800" lvl="1" indent="0" algn="l" rtl="0">
              <a:lnSpc>
                <a:spcPct val="100000"/>
              </a:lnSpc>
              <a:spcBef>
                <a:spcPts val="1000"/>
              </a:spcBef>
              <a:spcAft>
                <a:spcPts val="0"/>
              </a:spcAft>
              <a:buSzPts val="2000"/>
              <a:buNone/>
            </a:pPr>
            <a:r>
              <a:rPr lang="en-US">
                <a:latin typeface="Verdana"/>
                <a:ea typeface="Verdana"/>
                <a:cs typeface="Verdana"/>
                <a:sym typeface="Verdana"/>
              </a:rPr>
              <a:t>Developing shared achievable goals with the PwO</a:t>
            </a:r>
            <a:endParaRPr/>
          </a:p>
          <a:p>
            <a:pPr marL="558800" lvl="1" indent="0" algn="l" rtl="0">
              <a:lnSpc>
                <a:spcPct val="100000"/>
              </a:lnSpc>
              <a:spcBef>
                <a:spcPts val="1000"/>
              </a:spcBef>
              <a:spcAft>
                <a:spcPts val="0"/>
              </a:spcAft>
              <a:buSzPts val="2000"/>
              <a:buNone/>
            </a:pPr>
            <a:endParaRPr>
              <a:latin typeface="Verdana"/>
              <a:ea typeface="Verdana"/>
              <a:cs typeface="Verdana"/>
              <a:sym typeface="Verdana"/>
            </a:endParaRPr>
          </a:p>
          <a:p>
            <a:pPr marL="558800" lvl="1" indent="0" algn="l" rtl="0">
              <a:lnSpc>
                <a:spcPct val="100000"/>
              </a:lnSpc>
              <a:spcBef>
                <a:spcPts val="1000"/>
              </a:spcBef>
              <a:spcAft>
                <a:spcPts val="0"/>
              </a:spcAft>
              <a:buSzPts val="2000"/>
              <a:buNone/>
            </a:pPr>
            <a:r>
              <a:rPr lang="en-US">
                <a:latin typeface="Verdana"/>
                <a:ea typeface="Verdana"/>
                <a:cs typeface="Verdana"/>
                <a:sym typeface="Verdana"/>
              </a:rPr>
              <a:t>Tissue viability  and skin condition and how this might affect mobility</a:t>
            </a:r>
            <a:endParaRPr/>
          </a:p>
          <a:p>
            <a:pPr marL="844550" lvl="1" indent="-285750" algn="l" rtl="0">
              <a:lnSpc>
                <a:spcPct val="100000"/>
              </a:lnSpc>
              <a:spcBef>
                <a:spcPts val="1000"/>
              </a:spcBef>
              <a:spcAft>
                <a:spcPts val="0"/>
              </a:spcAft>
              <a:buSzPts val="2000"/>
              <a:buNone/>
            </a:pPr>
            <a:endParaRPr>
              <a:latin typeface="Verdana"/>
              <a:ea typeface="Verdana"/>
              <a:cs typeface="Verdana"/>
              <a:sym typeface="Verdana"/>
            </a:endParaRPr>
          </a:p>
          <a:p>
            <a:pPr marL="101600" lvl="0" indent="0" algn="l" rtl="0">
              <a:lnSpc>
                <a:spcPct val="100000"/>
              </a:lnSpc>
              <a:spcBef>
                <a:spcPts val="0"/>
              </a:spcBef>
              <a:spcAft>
                <a:spcPts val="0"/>
              </a:spcAft>
              <a:buSzPts val="1400"/>
              <a:buNone/>
            </a:pPr>
            <a:r>
              <a:rPr lang="en-US">
                <a:latin typeface="Verdana"/>
                <a:ea typeface="Verdana"/>
                <a:cs typeface="Verdana"/>
                <a:sym typeface="Verdana"/>
              </a:rPr>
              <a:t>       Footwear  needs to be considered </a:t>
            </a:r>
            <a:endParaRPr/>
          </a:p>
          <a:p>
            <a:pPr marL="101600" lvl="0" indent="0" algn="l" rtl="0">
              <a:lnSpc>
                <a:spcPct val="100000"/>
              </a:lnSpc>
              <a:spcBef>
                <a:spcPts val="0"/>
              </a:spcBef>
              <a:spcAft>
                <a:spcPts val="0"/>
              </a:spcAft>
              <a:buSzPts val="1400"/>
              <a:buNone/>
            </a:pPr>
            <a:endParaRPr>
              <a:latin typeface="Verdana"/>
              <a:ea typeface="Verdana"/>
              <a:cs typeface="Verdana"/>
              <a:sym typeface="Verdana"/>
            </a:endParaRPr>
          </a:p>
          <a:p>
            <a:pPr marL="101600" lvl="0" indent="0" algn="l" rtl="0">
              <a:lnSpc>
                <a:spcPct val="100000"/>
              </a:lnSpc>
              <a:spcBef>
                <a:spcPts val="0"/>
              </a:spcBef>
              <a:spcAft>
                <a:spcPts val="0"/>
              </a:spcAft>
              <a:buSzPts val="1400"/>
              <a:buNone/>
            </a:pPr>
            <a:r>
              <a:rPr lang="en-US">
                <a:latin typeface="Verdana"/>
                <a:ea typeface="Verdana"/>
                <a:cs typeface="Verdana"/>
                <a:sym typeface="Verdana"/>
              </a:rPr>
              <a:t>      Is the person  at risk of a fall?</a:t>
            </a:r>
            <a:endParaRPr>
              <a:latin typeface="Verdana"/>
              <a:ea typeface="Verdana"/>
              <a:cs typeface="Verdana"/>
              <a:sym typeface="Verdana"/>
            </a:endParaRPr>
          </a:p>
          <a:p>
            <a:pPr marL="101600" lvl="0" indent="0" algn="l" rtl="0">
              <a:lnSpc>
                <a:spcPct val="100000"/>
              </a:lnSpc>
              <a:spcBef>
                <a:spcPts val="0"/>
              </a:spcBef>
              <a:spcAft>
                <a:spcPts val="0"/>
              </a:spcAft>
              <a:buSzPts val="1400"/>
              <a:buNone/>
            </a:pPr>
            <a:r>
              <a:rPr lang="en-US">
                <a:latin typeface="Verdana"/>
                <a:ea typeface="Verdana"/>
                <a:cs typeface="Verdana"/>
                <a:sym typeface="Verdana"/>
              </a:rPr>
              <a:t>     Physiotherapist’s  problem solving skills are  critical   – and  thinking laterally to resolve complex issues   is often required </a:t>
            </a:r>
            <a:endParaRPr>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8" name="Google Shape;21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Weight Distribution is an important consideration </a:t>
            </a:r>
            <a:endParaRPr/>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Understanding body shape gives a clearer focus on the issues that may be limiting the patient's mobility and independence and help develop more effective treatment programmes</a:t>
            </a:r>
            <a:endParaRPr b="1"/>
          </a:p>
          <a:p>
            <a:pPr marL="457200" lvl="0" indent="-228600" algn="l" rtl="0">
              <a:lnSpc>
                <a:spcPct val="100000"/>
              </a:lnSpc>
              <a:spcBef>
                <a:spcPts val="0"/>
              </a:spcBef>
              <a:spcAft>
                <a:spcPts val="0"/>
              </a:spcAft>
              <a:buSzPts val="1400"/>
              <a:buNone/>
            </a:pPr>
            <a:endParaRPr b="1"/>
          </a:p>
          <a:p>
            <a:pPr marL="457200" lvl="0" indent="-228600" algn="l" rtl="0">
              <a:lnSpc>
                <a:spcPct val="100000"/>
              </a:lnSpc>
              <a:spcBef>
                <a:spcPts val="0"/>
              </a:spcBef>
              <a:spcAft>
                <a:spcPts val="0"/>
              </a:spcAft>
              <a:buSzPts val="1400"/>
              <a:buNone/>
            </a:pPr>
            <a:r>
              <a:rPr lang="en-US" b="1"/>
              <a:t>Some examples</a:t>
            </a:r>
            <a:br>
              <a:rPr lang="en-US" b="1"/>
            </a:br>
            <a:endParaRPr b="1"/>
          </a:p>
          <a:p>
            <a:pPr marL="457200" lvl="0" indent="-228600" algn="l" rtl="0">
              <a:lnSpc>
                <a:spcPct val="100000"/>
              </a:lnSpc>
              <a:spcBef>
                <a:spcPts val="0"/>
              </a:spcBef>
              <a:spcAft>
                <a:spcPts val="0"/>
              </a:spcAft>
              <a:buSzPts val="1400"/>
              <a:buNone/>
            </a:pPr>
            <a:r>
              <a:rPr lang="en-US" b="1"/>
              <a:t>Weight  may  be carried high, abdomen may be rigid due to fluid retention</a:t>
            </a:r>
            <a:endParaRPr/>
          </a:p>
          <a:p>
            <a:pPr marL="457200" lvl="0" indent="-228600" algn="l" rtl="0">
              <a:lnSpc>
                <a:spcPct val="100000"/>
              </a:lnSpc>
              <a:spcBef>
                <a:spcPts val="0"/>
              </a:spcBef>
              <a:spcAft>
                <a:spcPts val="0"/>
              </a:spcAft>
              <a:buSzPts val="1400"/>
              <a:buNone/>
            </a:pPr>
            <a:r>
              <a:rPr lang="en-US" b="1"/>
              <a:t>This can limit trunk flexion -  it can be difficult to lie flat  - There may be Shortness of breath  – if there is significant weight around neck consider swallowing and respiratory issues.  Person may prefer  to get out of bed using side lying rather than sitting forward in bed, they may prefer a  reclined chair</a:t>
            </a:r>
            <a:br>
              <a:rPr lang="en-US" b="1"/>
            </a:br>
            <a:br>
              <a:rPr lang="en-US" b="1"/>
            </a:br>
            <a:endParaRPr b="1"/>
          </a:p>
          <a:p>
            <a:pPr marL="457200" lvl="0" indent="-228600" algn="l" rtl="0">
              <a:lnSpc>
                <a:spcPct val="100000"/>
              </a:lnSpc>
              <a:spcBef>
                <a:spcPts val="0"/>
              </a:spcBef>
              <a:spcAft>
                <a:spcPts val="0"/>
              </a:spcAft>
              <a:buSzPts val="1400"/>
              <a:buNone/>
            </a:pPr>
            <a:r>
              <a:rPr lang="en-US" b="1"/>
              <a:t>Weight carried high, abdomen mobile pannus (apron) hanging where excess skin and fat begin to hang down from the abdomen.</a:t>
            </a:r>
            <a:endParaRPr/>
          </a:p>
          <a:p>
            <a:pPr marL="457200" marR="0" lvl="0" indent="-228600" algn="l" rtl="0">
              <a:lnSpc>
                <a:spcPct val="100000"/>
              </a:lnSpc>
              <a:spcBef>
                <a:spcPts val="0"/>
              </a:spcBef>
              <a:spcAft>
                <a:spcPts val="0"/>
              </a:spcAft>
              <a:buClr>
                <a:srgbClr val="000000"/>
              </a:buClr>
              <a:buSzPts val="1400"/>
              <a:buFont typeface="Arial"/>
              <a:buNone/>
            </a:pPr>
            <a:r>
              <a:rPr lang="en-US" b="1"/>
              <a:t>This can obstruct lymphatic drainage;  the patient may need lower height bed to have feet flat on floor and use rocking motion to stand. High risk of cellulitis, limb oedema</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25" name="Google Shape;2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The content of this  presentation is not exhaustive. Physiotherapy  learners will need to  engage with relevant content elsewhere in their  Physio programme.  Additionally Physiotherapists  may decide to  embark on further education and training to  </a:t>
            </a:r>
            <a:r>
              <a:rPr lang="en-US" dirty="0" err="1"/>
              <a:t>specialise</a:t>
            </a:r>
            <a:r>
              <a:rPr lang="en-US" dirty="0"/>
              <a:t>  in ergonomics/ bariatric physiotherapy</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This presentation will give an overview  of  key  moving, handling , mobilisation and ergonomic  issues as they relate  to people with obesity  with  the goal of  highlighting key  implications for Physiotherapy practice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endParaRPr dirty="0">
              <a:latin typeface="Verdana"/>
              <a:ea typeface="Verdana"/>
              <a:cs typeface="Verdana"/>
              <a:sym typeface="Verdana"/>
            </a:endParaRPr>
          </a:p>
          <a:p>
            <a:pPr marL="457200" lvl="0" indent="-342900" algn="l" rtl="0">
              <a:lnSpc>
                <a:spcPct val="90000"/>
              </a:lnSpc>
              <a:spcBef>
                <a:spcPts val="0"/>
              </a:spcBef>
              <a:spcAft>
                <a:spcPts val="0"/>
              </a:spcAft>
              <a:buSzPts val="1800"/>
              <a:buFont typeface="Verdana"/>
              <a:buChar char="•"/>
            </a:pPr>
            <a:r>
              <a:rPr lang="en-US" dirty="0">
                <a:latin typeface="Verdana"/>
                <a:ea typeface="Verdana"/>
                <a:cs typeface="Verdana"/>
                <a:sym typeface="Verdana"/>
              </a:rPr>
              <a:t>Some Case Studies  will be shared as the basis for a learning activity </a:t>
            </a:r>
            <a:endParaRPr dirty="0"/>
          </a:p>
          <a:p>
            <a:pPr marL="457200" lvl="0" indent="0" algn="l" rtl="0">
              <a:lnSpc>
                <a:spcPct val="9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t> </a:t>
            </a:r>
            <a:endParaRPr dirty="0"/>
          </a:p>
        </p:txBody>
      </p:sp>
      <p:sp>
        <p:nvSpPr>
          <p:cNvPr id="84" name="Google Shape;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dirty="0"/>
              <a:t>Weight stored around the waist – this can limit forward flexion</a:t>
            </a:r>
            <a:endParaRPr dirty="0"/>
          </a:p>
          <a:p>
            <a:pPr marL="457200" lvl="0" indent="-228600" algn="l" rtl="0">
              <a:lnSpc>
                <a:spcPct val="100000"/>
              </a:lnSpc>
              <a:spcBef>
                <a:spcPts val="0"/>
              </a:spcBef>
              <a:spcAft>
                <a:spcPts val="0"/>
              </a:spcAft>
              <a:buSzPts val="1400"/>
              <a:buNone/>
            </a:pPr>
            <a:endParaRPr b="1" dirty="0"/>
          </a:p>
          <a:p>
            <a:pPr marL="457200" lvl="0" indent="-228600" algn="l" rtl="0">
              <a:lnSpc>
                <a:spcPct val="100000"/>
              </a:lnSpc>
              <a:spcBef>
                <a:spcPts val="0"/>
              </a:spcBef>
              <a:spcAft>
                <a:spcPts val="0"/>
              </a:spcAft>
              <a:buSzPts val="1400"/>
              <a:buNone/>
            </a:pPr>
            <a:r>
              <a:rPr lang="en-US" b="1" dirty="0"/>
              <a:t>Weight carried below waist leads  tissue  to bulk between thighs </a:t>
            </a:r>
            <a:endParaRPr dirty="0"/>
          </a:p>
          <a:p>
            <a:pPr marL="457200" lvl="0" indent="-228600" algn="l" rtl="0">
              <a:lnSpc>
                <a:spcPct val="100000"/>
              </a:lnSpc>
              <a:spcBef>
                <a:spcPts val="0"/>
              </a:spcBef>
              <a:spcAft>
                <a:spcPts val="0"/>
              </a:spcAft>
              <a:buSzPts val="1400"/>
              <a:buNone/>
            </a:pPr>
            <a:r>
              <a:rPr lang="en-US" b="1" i="1" dirty="0"/>
              <a:t>Hip and knee flexion may be limited –  person may tend to sit with knees extended. Getting out of  bed using  long sit or roll may be best</a:t>
            </a:r>
            <a:endParaRPr dirty="0"/>
          </a:p>
          <a:p>
            <a:pPr marL="457200" lvl="0" indent="-228600" algn="l" rtl="0">
              <a:lnSpc>
                <a:spcPct val="100000"/>
              </a:lnSpc>
              <a:spcBef>
                <a:spcPts val="0"/>
              </a:spcBef>
              <a:spcAft>
                <a:spcPts val="0"/>
              </a:spcAft>
              <a:buSzPts val="1400"/>
              <a:buNone/>
            </a:pPr>
            <a:endParaRPr b="1" dirty="0"/>
          </a:p>
          <a:p>
            <a:pPr marL="457200" lvl="0" indent="-228600" algn="l" rtl="0">
              <a:lnSpc>
                <a:spcPct val="100000"/>
              </a:lnSpc>
              <a:spcBef>
                <a:spcPts val="0"/>
              </a:spcBef>
              <a:spcAft>
                <a:spcPts val="0"/>
              </a:spcAft>
              <a:buSzPts val="1400"/>
              <a:buNone/>
            </a:pPr>
            <a:r>
              <a:rPr lang="en-US" b="1" dirty="0"/>
              <a:t>Weight carried below waist;  tissue bulk on hips and outside of thighs</a:t>
            </a:r>
            <a:endParaRPr dirty="0"/>
          </a:p>
          <a:p>
            <a:pPr marL="457200" lvl="0" indent="-228600" algn="l" rtl="0">
              <a:lnSpc>
                <a:spcPct val="100000"/>
              </a:lnSpc>
              <a:spcBef>
                <a:spcPts val="0"/>
              </a:spcBef>
              <a:spcAft>
                <a:spcPts val="0"/>
              </a:spcAft>
              <a:buSzPts val="1400"/>
              <a:buNone/>
            </a:pPr>
            <a:r>
              <a:rPr lang="en-US" b="1" i="1" dirty="0"/>
              <a:t>legs abducted. Rolling may be  difficult, tend to sit with legs extended and abducted – get out of bed with long sit</a:t>
            </a:r>
            <a:endParaRPr dirty="0"/>
          </a:p>
          <a:p>
            <a:pPr marL="457200" lvl="0" indent="-228600" algn="l" rtl="0">
              <a:lnSpc>
                <a:spcPct val="100000"/>
              </a:lnSpc>
              <a:spcBef>
                <a:spcPts val="0"/>
              </a:spcBef>
              <a:spcAft>
                <a:spcPts val="0"/>
              </a:spcAft>
              <a:buSzPts val="1400"/>
              <a:buNone/>
            </a:pPr>
            <a:endParaRPr b="1" i="1" dirty="0"/>
          </a:p>
          <a:p>
            <a:pPr marL="457200" lvl="0" indent="-228600" algn="l" rtl="0">
              <a:lnSpc>
                <a:spcPct val="100000"/>
              </a:lnSpc>
              <a:spcBef>
                <a:spcPts val="0"/>
              </a:spcBef>
              <a:spcAft>
                <a:spcPts val="0"/>
              </a:spcAft>
              <a:buSzPts val="1400"/>
              <a:buNone/>
            </a:pPr>
            <a:r>
              <a:rPr lang="en-US" b="1" dirty="0"/>
              <a:t>Weight Stored around hips and gluteus</a:t>
            </a:r>
            <a:endParaRPr dirty="0"/>
          </a:p>
          <a:p>
            <a:pPr marL="457200" lvl="0" indent="-228600" algn="l" rtl="0">
              <a:lnSpc>
                <a:spcPct val="100000"/>
              </a:lnSpc>
              <a:spcBef>
                <a:spcPts val="0"/>
              </a:spcBef>
              <a:spcAft>
                <a:spcPts val="0"/>
              </a:spcAft>
              <a:buSzPts val="1400"/>
              <a:buNone/>
            </a:pPr>
            <a:r>
              <a:rPr lang="en-US" b="1" dirty="0"/>
              <a:t>Difficulty with personal hygiene, can obstruct lympathic drainage, oedematous legs, risk of cellulitis and leg ulcers</a:t>
            </a:r>
            <a:endParaRPr dirty="0"/>
          </a:p>
          <a:p>
            <a:pPr marL="457200" lvl="0" indent="-228600" algn="l" rtl="0">
              <a:lnSpc>
                <a:spcPct val="100000"/>
              </a:lnSpc>
              <a:spcBef>
                <a:spcPts val="0"/>
              </a:spcBef>
              <a:spcAft>
                <a:spcPts val="0"/>
              </a:spcAft>
              <a:buSzPts val="1400"/>
              <a:buNone/>
            </a:pPr>
            <a:endParaRPr b="1" dirty="0"/>
          </a:p>
          <a:p>
            <a:pPr marL="457200" lvl="0" indent="-228600" algn="l" rtl="0">
              <a:lnSpc>
                <a:spcPct val="100000"/>
              </a:lnSpc>
              <a:spcBef>
                <a:spcPts val="0"/>
              </a:spcBef>
              <a:spcAft>
                <a:spcPts val="0"/>
              </a:spcAft>
              <a:buSzPts val="1400"/>
              <a:buNone/>
            </a:pPr>
            <a:r>
              <a:rPr lang="en-US" b="1" dirty="0"/>
              <a:t>A weight distribution proportionally comparable to the person’s height – patient needs longer beds, higher back rest on chair as well as higher Safe Working Load (SWL)</a:t>
            </a:r>
            <a:endParaRPr dirty="0"/>
          </a:p>
          <a:p>
            <a:pPr marL="457200" lvl="0" indent="-228600" algn="l" rtl="0">
              <a:lnSpc>
                <a:spcPct val="100000"/>
              </a:lnSpc>
              <a:spcBef>
                <a:spcPts val="0"/>
              </a:spcBef>
              <a:spcAft>
                <a:spcPts val="0"/>
              </a:spcAft>
              <a:buSzPts val="1400"/>
              <a:buNone/>
            </a:pPr>
            <a:r>
              <a:rPr lang="en-US" b="1" dirty="0"/>
              <a:t>Anasarca refers to severe </a:t>
            </a:r>
            <a:r>
              <a:rPr lang="en-US" b="1" dirty="0" err="1"/>
              <a:t>generalised</a:t>
            </a:r>
            <a:r>
              <a:rPr lang="en-US" b="1" dirty="0"/>
              <a:t> oedema</a:t>
            </a:r>
            <a:endParaRPr dirty="0"/>
          </a:p>
          <a:p>
            <a:pPr marL="0" lvl="0" indent="0" algn="l" rtl="0">
              <a:lnSpc>
                <a:spcPct val="100000"/>
              </a:lnSpc>
              <a:spcBef>
                <a:spcPts val="0"/>
              </a:spcBef>
              <a:spcAft>
                <a:spcPts val="0"/>
              </a:spcAft>
              <a:buSzPts val="1400"/>
              <a:buNone/>
            </a:pPr>
            <a:endParaRPr dirty="0"/>
          </a:p>
        </p:txBody>
      </p:sp>
      <p:sp>
        <p:nvSpPr>
          <p:cNvPr id="234" name="Google Shape;2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Developing a patient handling care plan is critical </a:t>
            </a:r>
            <a:endParaRPr/>
          </a:p>
          <a:p>
            <a:pPr marL="457200" lvl="0" indent="-228600" algn="l" rtl="0">
              <a:lnSpc>
                <a:spcPct val="100000"/>
              </a:lnSpc>
              <a:spcBef>
                <a:spcPts val="0"/>
              </a:spcBef>
              <a:spcAft>
                <a:spcPts val="0"/>
              </a:spcAft>
              <a:buSzPts val="1400"/>
              <a:buNone/>
            </a:pPr>
            <a:r>
              <a:rPr lang="en-US" b="1"/>
              <a:t>If in acute care – also need to consider discharge planning – immediate liaison with community services  – set expectations around  discharge  so that  plans can be put in place </a:t>
            </a: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lvl="0" indent="-228600" algn="l" rtl="0">
              <a:lnSpc>
                <a:spcPct val="100000"/>
              </a:lnSpc>
              <a:spcBef>
                <a:spcPts val="0"/>
              </a:spcBef>
              <a:spcAft>
                <a:spcPts val="0"/>
              </a:spcAft>
              <a:buSzPts val="1400"/>
              <a:buNone/>
            </a:pPr>
            <a:r>
              <a:rPr lang="en-US" b="1"/>
              <a:t>Again, consider body shape to help choose options that maximise bed mobility</a:t>
            </a:r>
            <a:endParaRPr/>
          </a:p>
          <a:p>
            <a:pPr marL="457200" lvl="0" indent="-228600" algn="l" rtl="0">
              <a:lnSpc>
                <a:spcPct val="100000"/>
              </a:lnSpc>
              <a:spcBef>
                <a:spcPts val="0"/>
              </a:spcBef>
              <a:spcAft>
                <a:spcPts val="0"/>
              </a:spcAft>
              <a:buSzPts val="1400"/>
              <a:buNone/>
            </a:pPr>
            <a:r>
              <a:rPr lang="en-US" b="1"/>
              <a:t>Consider side rails, bariatric over head handling poles, sliding sheets to aid mobility in bed</a:t>
            </a:r>
            <a:endParaRPr/>
          </a:p>
          <a:p>
            <a:pPr marL="457200" lvl="0" indent="-228600" algn="l" rtl="0">
              <a:lnSpc>
                <a:spcPct val="100000"/>
              </a:lnSpc>
              <a:spcBef>
                <a:spcPts val="0"/>
              </a:spcBef>
              <a:spcAft>
                <a:spcPts val="0"/>
              </a:spcAft>
              <a:buSzPts val="1400"/>
              <a:buNone/>
            </a:pPr>
            <a:r>
              <a:rPr lang="en-US" b="1"/>
              <a:t>Choose  a bariatric bed</a:t>
            </a:r>
            <a:endParaRPr/>
          </a:p>
          <a:p>
            <a:pPr marL="457200" lvl="0" indent="-228600" algn="l" rtl="0">
              <a:lnSpc>
                <a:spcPct val="100000"/>
              </a:lnSpc>
              <a:spcBef>
                <a:spcPts val="0"/>
              </a:spcBef>
              <a:spcAft>
                <a:spcPts val="0"/>
              </a:spcAft>
              <a:buSzPts val="1400"/>
              <a:buNone/>
            </a:pPr>
            <a:r>
              <a:rPr lang="en-US" b="1"/>
              <a:t>In general, a low bariatric bed with retractable sides is best option</a:t>
            </a:r>
            <a:endParaRPr/>
          </a:p>
          <a:p>
            <a:pPr marL="457200" lvl="0" indent="-228600" algn="l" rtl="0">
              <a:lnSpc>
                <a:spcPct val="100000"/>
              </a:lnSpc>
              <a:spcBef>
                <a:spcPts val="0"/>
              </a:spcBef>
              <a:spcAft>
                <a:spcPts val="0"/>
              </a:spcAft>
              <a:buSzPts val="1400"/>
              <a:buNone/>
            </a:pPr>
            <a:r>
              <a:rPr lang="en-US" b="1"/>
              <a:t>Select chair, commode and wheelchair if required </a:t>
            </a:r>
            <a:endParaRPr/>
          </a:p>
          <a:p>
            <a:pPr marL="457200" lvl="0" indent="-228600" algn="l" rtl="0">
              <a:lnSpc>
                <a:spcPct val="100000"/>
              </a:lnSpc>
              <a:spcBef>
                <a:spcPts val="0"/>
              </a:spcBef>
              <a:spcAft>
                <a:spcPts val="0"/>
              </a:spcAft>
              <a:buSzPts val="1400"/>
              <a:buNone/>
            </a:pPr>
            <a:r>
              <a:rPr lang="en-US" b="1"/>
              <a:t>Bariatric hoists may be required </a:t>
            </a:r>
            <a:endParaRPr/>
          </a:p>
          <a:p>
            <a:pPr marL="457200" lvl="0" indent="-228600" algn="l" rtl="0">
              <a:lnSpc>
                <a:spcPct val="100000"/>
              </a:lnSpc>
              <a:spcBef>
                <a:spcPts val="0"/>
              </a:spcBef>
              <a:spcAft>
                <a:spcPts val="0"/>
              </a:spcAft>
              <a:buSzPts val="1400"/>
              <a:buNone/>
            </a:pPr>
            <a:r>
              <a:rPr lang="en-US" b="1"/>
              <a:t>A Hoverjack inflatable air mattress is the  main option to lift  a person off  the floor</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43" name="Google Shape;2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60d752e7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52" name="Google Shape;252;g3c60d752e7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2000"/>
              <a:buNone/>
            </a:pPr>
            <a:r>
              <a:rPr lang="en-US">
                <a:solidFill>
                  <a:srgbClr val="0A0A0A"/>
                </a:solidFill>
                <a:highlight>
                  <a:srgbClr val="FFFFFF"/>
                </a:highlight>
                <a:latin typeface="Verdana"/>
                <a:ea typeface="Verdana"/>
                <a:cs typeface="Verdana"/>
                <a:sym typeface="Verdana"/>
              </a:rPr>
              <a:t>Having appropriate mobility devices and  moving and lifting equipment when  required for the  PwO is critical- Such equipment is known as bariatric equipment </a:t>
            </a:r>
            <a:endParaRPr/>
          </a:p>
          <a:p>
            <a:pPr marL="457200" marR="0" lvl="0" indent="-228600" algn="l" rtl="0">
              <a:lnSpc>
                <a:spcPct val="100000"/>
              </a:lnSpc>
              <a:spcBef>
                <a:spcPts val="0"/>
              </a:spcBef>
              <a:spcAft>
                <a:spcPts val="0"/>
              </a:spcAft>
              <a:buClr>
                <a:srgbClr val="000000"/>
              </a:buClr>
              <a:buSzPts val="1400"/>
              <a:buFont typeface="Arial"/>
              <a:buNone/>
            </a:pPr>
            <a:endParaRPr b="1"/>
          </a:p>
          <a:p>
            <a:pPr marL="101600" lvl="0" indent="0" algn="l" rtl="0">
              <a:lnSpc>
                <a:spcPct val="100000"/>
              </a:lnSpc>
              <a:spcBef>
                <a:spcPts val="0"/>
              </a:spcBef>
              <a:spcAft>
                <a:spcPts val="0"/>
              </a:spcAft>
              <a:buSzPts val="1400"/>
              <a:buNone/>
            </a:pPr>
            <a:r>
              <a:rPr lang="en-US">
                <a:solidFill>
                  <a:srgbClr val="0A0A0A"/>
                </a:solidFill>
                <a:highlight>
                  <a:srgbClr val="FFFFFF"/>
                </a:highlight>
                <a:latin typeface="Verdana"/>
                <a:ea typeface="Verdana"/>
                <a:cs typeface="Verdana"/>
                <a:sym typeface="Verdana"/>
              </a:rPr>
              <a:t>SWL stands for Safe Working Load, sometimes also referred to as Normal Working Load or NWL, is defined as the  maximum weight that a piece of lifting equipment—such as a crane, hook, or sling is designed to lift, suspend or lower safely without risking failure.</a:t>
            </a:r>
            <a:endParaRPr/>
          </a:p>
          <a:p>
            <a:pPr marL="101600" lvl="0" indent="0" algn="l" rtl="0">
              <a:lnSpc>
                <a:spcPct val="100000"/>
              </a:lnSpc>
              <a:spcBef>
                <a:spcPts val="0"/>
              </a:spcBef>
              <a:spcAft>
                <a:spcPts val="0"/>
              </a:spcAft>
              <a:buSzPts val="1400"/>
              <a:buNone/>
            </a:pPr>
            <a:endParaRPr>
              <a:highlight>
                <a:srgbClr val="FFFFFF"/>
              </a:highlight>
              <a:latin typeface="Verdana"/>
              <a:ea typeface="Verdana"/>
              <a:cs typeface="Verdana"/>
              <a:sym typeface="Verdana"/>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A Safe Working Load  also exists for equipment such as crutches, walking frames, parallel bars, transfer boards, wheelchair, portable steps, beds</a:t>
            </a:r>
            <a:endParaRPr/>
          </a:p>
          <a:p>
            <a:pPr marL="101600" lvl="0" indent="0" algn="l" rtl="0">
              <a:lnSpc>
                <a:spcPct val="100000"/>
              </a:lnSpc>
              <a:spcBef>
                <a:spcPts val="0"/>
              </a:spcBef>
              <a:spcAft>
                <a:spcPts val="0"/>
              </a:spcAft>
              <a:buSzPts val="1400"/>
              <a:buNone/>
            </a:pPr>
            <a:endParaRPr>
              <a:highlight>
                <a:srgbClr val="FFFFFF"/>
              </a:highlight>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r>
              <a:rPr lang="en-US" b="1"/>
              <a:t>Bariatric equipment generally refers to equipment that is capable of accommodating in excess of 150 kg (25 stone)</a:t>
            </a:r>
            <a:endParaRPr/>
          </a:p>
          <a:p>
            <a:pPr marL="101600" lvl="0" indent="0" algn="l" rtl="0">
              <a:lnSpc>
                <a:spcPct val="100000"/>
              </a:lnSpc>
              <a:spcBef>
                <a:spcPts val="0"/>
              </a:spcBef>
              <a:spcAft>
                <a:spcPts val="0"/>
              </a:spcAft>
              <a:buSzPts val="1400"/>
              <a:buNone/>
            </a:pPr>
            <a:r>
              <a:rPr lang="en-US" b="1">
                <a:highlight>
                  <a:srgbClr val="FFFFFF"/>
                </a:highlight>
                <a:latin typeface="Verdana"/>
                <a:ea typeface="Verdana"/>
                <a:cs typeface="Verdana"/>
                <a:sym typeface="Verdana"/>
              </a:rPr>
              <a:t>Hospital Beds:</a:t>
            </a:r>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Usual to consider  both </a:t>
            </a:r>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Safe Working Load </a:t>
            </a:r>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and </a:t>
            </a:r>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Safe Patient  Load -   refers to the actual weight of patient it can accommodate.</a:t>
            </a:r>
            <a:endParaRPr/>
          </a:p>
          <a:p>
            <a:pPr marL="10160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 </a:t>
            </a:r>
            <a:endParaRPr>
              <a:solidFill>
                <a:srgbClr val="0A0A0A"/>
              </a:solidFill>
              <a:highlight>
                <a:srgbClr val="FFFFFF"/>
              </a:highlight>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Gives  pictorial examples of bed types</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Physiotherapists may  need to work closely with occupational therapists and equipment companies  in making decisions  and obviously working with the PwO and  possibly family members and carers</a:t>
            </a:r>
            <a:endParaRPr/>
          </a:p>
          <a:p>
            <a:pPr marL="0" lvl="0" indent="0" algn="l" rtl="0">
              <a:lnSpc>
                <a:spcPct val="100000"/>
              </a:lnSpc>
              <a:spcBef>
                <a:spcPts val="0"/>
              </a:spcBef>
              <a:spcAft>
                <a:spcPts val="0"/>
              </a:spcAft>
              <a:buSzPts val="1400"/>
              <a:buNone/>
            </a:pPr>
            <a:endParaRPr/>
          </a:p>
        </p:txBody>
      </p:sp>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274" name="Google Shape;27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75" name="Google Shape;275;p22:notes"/>
          <p:cNvSpPr txBox="1"/>
          <p:nvPr/>
        </p:nvSpPr>
        <p:spPr>
          <a:xfrm>
            <a:off x="1714500" y="4418112"/>
            <a:ext cx="342900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Here are  some examples of chair types again with lots of factors to be considered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90" name="Google Shape;290;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Heere we see just one   example of a Barton Bariatric high dependency reclining chair.  This  has an additional feature of a lateral transfer system that reduces the effort in conducting  a supine transfer from bed to chair.</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91" name="Google Shape;291;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99" name="Google Shape;299;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 and here we see a hovermatt transfer being conducted  – when  the mat is inflated the person is raised on a cushion of air, thus decreasing the effort involved in lateral transfer from one flat surface to another</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0" name="Google Shape;300;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07" name="Google Shape;307;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1400"/>
              <a:buNone/>
            </a:pPr>
            <a:r>
              <a:rPr lang="en-US"/>
              <a:t> and here are some images of hoists  that may be used  for  patient transfers</a:t>
            </a:r>
            <a:endParaRPr/>
          </a:p>
        </p:txBody>
      </p:sp>
      <p:sp>
        <p:nvSpPr>
          <p:cNvPr id="308" name="Google Shape;308;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16" name="Google Shape;316;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Finally 2 Case studies are presented which may be used for  an In  class learning activity</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These cases can act as the basis for discussion and/or   </a:t>
            </a:r>
            <a:r>
              <a:rPr lang="en-US" dirty="0">
                <a:latin typeface="Verdana"/>
                <a:ea typeface="Verdana"/>
                <a:cs typeface="Verdana"/>
                <a:sym typeface="Verdana"/>
              </a:rPr>
              <a:t>demonstration  of  practical skills for  mobility assessment, moving and handling and mobilisation</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In addition some key resources are presented in the final slides</a:t>
            </a:r>
            <a:endParaRPr dirty="0"/>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Thankyou for listening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17" name="Google Shape;317;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5" name="Google Shape;32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6" name="Google Shape;32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92" name="Google Shape;92;p2:notes"/>
          <p:cNvSpPr txBox="1"/>
          <p:nvPr/>
        </p:nvSpPr>
        <p:spPr>
          <a:xfrm>
            <a:off x="883508" y="4461570"/>
            <a:ext cx="5288692" cy="50475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400" b="0" i="0" u="none" strike="noStrike" cap="none">
                <a:solidFill>
                  <a:srgbClr val="000000"/>
                </a:solidFill>
                <a:latin typeface="Verdana"/>
                <a:ea typeface="Verdana"/>
                <a:cs typeface="Verdana"/>
                <a:sym typeface="Verdana"/>
              </a:rPr>
              <a:t>Obesity as a disease may lead to movement impairments and  obesity presents unique mobility &amp; ergonomic challenges</a:t>
            </a:r>
            <a:endParaRPr/>
          </a:p>
          <a:p>
            <a:pPr marL="0" marR="0" lvl="1"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The primary  reason for  referral of a PwO  to Physiotherapy will vary and the  goal of physiotherapy will differ  </a:t>
            </a:r>
            <a:endParaRPr/>
          </a:p>
          <a:p>
            <a:pPr marL="0" marR="0" lvl="1" indent="0" algn="l" rtl="0">
              <a:lnSpc>
                <a:spcPct val="100000"/>
              </a:lnSpc>
              <a:spcBef>
                <a:spcPts val="0"/>
              </a:spcBef>
              <a:spcAft>
                <a:spcPts val="0"/>
              </a:spcAft>
              <a:buNone/>
            </a:pPr>
            <a:endParaRPr sz="1400" b="0" i="0" u="none" strike="noStrike" cap="none">
              <a:solidFill>
                <a:srgbClr val="000000"/>
              </a:solidFill>
              <a:latin typeface="Verdana"/>
              <a:ea typeface="Verdana"/>
              <a:cs typeface="Verdana"/>
              <a:sym typeface="Verdana"/>
            </a:endParaRPr>
          </a:p>
          <a:p>
            <a:pPr marL="0" marR="0" lvl="1"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eg. </a:t>
            </a:r>
            <a:endParaRPr/>
          </a:p>
          <a:p>
            <a:pPr marL="0" marR="0" lvl="1" indent="0" algn="l" rtl="0">
              <a:lnSpc>
                <a:spcPct val="100000"/>
              </a:lnSpc>
              <a:spcBef>
                <a:spcPts val="0"/>
              </a:spcBef>
              <a:spcAft>
                <a:spcPts val="0"/>
              </a:spcAft>
              <a:buNone/>
            </a:pPr>
            <a:endParaRPr sz="1400" b="0" i="0" u="none" strike="noStrike" cap="none">
              <a:solidFill>
                <a:srgbClr val="000000"/>
              </a:solidFill>
              <a:latin typeface="Verdana"/>
              <a:ea typeface="Verdana"/>
              <a:cs typeface="Verdana"/>
              <a:sym typeface="Verdana"/>
            </a:endParaRPr>
          </a:p>
          <a:p>
            <a:pPr marL="0" marR="0" lvl="1"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 person with obesity may be referred with a </a:t>
            </a:r>
            <a:endParaRPr/>
          </a:p>
          <a:p>
            <a:pPr marL="285750" marR="0" lvl="1" indent="-28575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 Musculoskeletal injury affecting ability to walk- </a:t>
            </a:r>
            <a:endParaRPr/>
          </a:p>
          <a:p>
            <a:pPr marL="0" marR="0" lvl="1"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and presents as an outpatient  </a:t>
            </a:r>
            <a:endParaRPr/>
          </a:p>
          <a:p>
            <a:pPr marL="285750" marR="0" lvl="1" indent="-28575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Or  a PwO and  </a:t>
            </a:r>
            <a:endParaRPr/>
          </a:p>
          <a:p>
            <a:pPr marL="285750" marR="0" lvl="1" indent="-28575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Cardiorespiratory disease  may be admitted to hospital, resulting in a significant period  of bedrest and poor mobility</a:t>
            </a:r>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1400" b="0" i="0" u="none" strike="noStrike" cap="none">
                <a:solidFill>
                  <a:srgbClr val="000000"/>
                </a:solidFill>
                <a:latin typeface="Verdana"/>
                <a:ea typeface="Verdana"/>
                <a:cs typeface="Verdana"/>
                <a:sym typeface="Verdana"/>
              </a:rPr>
              <a:t>Obviously the mobility challenge presented by obesity will  also depend on  the obesity stage</a:t>
            </a:r>
            <a:endParaRPr/>
          </a:p>
          <a:p>
            <a:pPr marL="11430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Verdana"/>
              <a:ea typeface="Verdana"/>
              <a:cs typeface="Verdana"/>
              <a:sym typeface="Verdana"/>
            </a:endParaRPr>
          </a:p>
          <a:p>
            <a:pPr marL="11430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Verdana"/>
              <a:ea typeface="Verdana"/>
              <a:cs typeface="Verdana"/>
              <a:sym typeface="Verdana"/>
            </a:endParaRPr>
          </a:p>
          <a:p>
            <a:pPr marL="11430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34" name="Google Shape;33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35" name="Google Shape;33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41" name="Google Shape;341;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c60d752e79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 Edmonton Obesity Staging system is presented as a reminder of the  differing stages of obesity</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In Stages 3 &amp; 4  obesity… mobility,  movement and handling challenges are likely greater. Hospitalisation  of the Person with Stage 3 or 4 Obesity  for  an acute  illness or  trauma can present  significant challenges in terms of providing equitable and effective healthcare. </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00" name="Google Shape;100;g3c60d752e7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06" name="Google Shape;10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1400"/>
              <a:buNone/>
            </a:pPr>
            <a:r>
              <a:rPr lang="en-US">
                <a:latin typeface="Verdana"/>
                <a:ea typeface="Verdana"/>
                <a:cs typeface="Verdana"/>
                <a:sym typeface="Verdana"/>
              </a:rPr>
              <a:t>Ergonomics is the scientific discipline of designing workplaces, products and systems to fit the physical and cognitive capabilities of the users, maximising efficiency and safety while minimising injury, strain and fatigue.  It is also referred to as Human Factors. </a:t>
            </a:r>
            <a:endParaRPr>
              <a:latin typeface="Verdana"/>
              <a:ea typeface="Verdana"/>
              <a:cs typeface="Verdana"/>
              <a:sym typeface="Verdana"/>
            </a:endParaRPr>
          </a:p>
          <a:p>
            <a:pPr marL="914400" lvl="1" indent="-228600" algn="l" rtl="0">
              <a:lnSpc>
                <a:spcPct val="100000"/>
              </a:lnSpc>
              <a:spcBef>
                <a:spcPts val="0"/>
              </a:spcBef>
              <a:spcAft>
                <a:spcPts val="0"/>
              </a:spcAft>
              <a:buSzPts val="1400"/>
              <a:buNone/>
            </a:pPr>
            <a:endParaRPr>
              <a:latin typeface="Verdana"/>
              <a:ea typeface="Verdana"/>
              <a:cs typeface="Verdana"/>
              <a:sym typeface="Verdana"/>
            </a:endParaRPr>
          </a:p>
          <a:p>
            <a:pPr marL="914400" lvl="1" indent="-228600" algn="l" rtl="0">
              <a:lnSpc>
                <a:spcPct val="100000"/>
              </a:lnSpc>
              <a:spcBef>
                <a:spcPts val="0"/>
              </a:spcBef>
              <a:spcAft>
                <a:spcPts val="0"/>
              </a:spcAft>
              <a:buSzPts val="1400"/>
              <a:buNone/>
            </a:pPr>
            <a:endParaRPr>
              <a:latin typeface="Verdana"/>
              <a:ea typeface="Verdana"/>
              <a:cs typeface="Verdana"/>
              <a:sym typeface="Verdana"/>
            </a:endParaRPr>
          </a:p>
          <a:p>
            <a:pPr marL="914400" lvl="1" indent="-228600" algn="l" rtl="0">
              <a:lnSpc>
                <a:spcPct val="100000"/>
              </a:lnSpc>
              <a:spcBef>
                <a:spcPts val="0"/>
              </a:spcBef>
              <a:spcAft>
                <a:spcPts val="0"/>
              </a:spcAft>
              <a:buSzPts val="1400"/>
              <a:buNone/>
            </a:pPr>
            <a:r>
              <a:rPr lang="en-US">
                <a:latin typeface="Verdana"/>
                <a:ea typeface="Verdana"/>
                <a:cs typeface="Verdana"/>
                <a:sym typeface="Verdana"/>
              </a:rPr>
              <a:t>Bariatric Ergonomics –  refers to ergonomics as it relates to  a person with obesity across settings  - understanding  interactions between PwO , other people and other elements of a system</a:t>
            </a:r>
            <a:endParaRPr>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a:solidFill>
                <a:schemeClr val="dk2"/>
              </a:solidFill>
            </a:endParaRPr>
          </a:p>
          <a:p>
            <a:pPr marL="457200" marR="0" lvl="0" indent="-228600" algn="l" rtl="0">
              <a:lnSpc>
                <a:spcPct val="100000"/>
              </a:lnSpc>
              <a:spcBef>
                <a:spcPts val="0"/>
              </a:spcBef>
              <a:spcAft>
                <a:spcPts val="0"/>
              </a:spcAft>
              <a:buClr>
                <a:srgbClr val="000000"/>
              </a:buClr>
              <a:buSzPts val="1400"/>
              <a:buFont typeface="Arial"/>
              <a:buNone/>
            </a:pPr>
            <a:endParaRPr/>
          </a:p>
          <a:p>
            <a:pPr marL="914400" lvl="1" indent="-228600" algn="l" rtl="0">
              <a:lnSpc>
                <a:spcPct val="100000"/>
              </a:lnSpc>
              <a:spcBef>
                <a:spcPts val="0"/>
              </a:spcBef>
              <a:spcAft>
                <a:spcPts val="0"/>
              </a:spcAft>
              <a:buSzPts val="1400"/>
              <a:buNone/>
            </a:pPr>
            <a:endParaRPr>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7" name="Google Shape;10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14" name="Google Shape;114;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0"/>
              </a:spcBef>
              <a:spcAft>
                <a:spcPts val="0"/>
              </a:spcAft>
              <a:buSzPts val="1800"/>
              <a:buNone/>
            </a:pPr>
            <a:r>
              <a:rPr lang="en-US">
                <a:latin typeface="Verdana"/>
                <a:ea typeface="Verdana"/>
                <a:cs typeface="Verdana"/>
                <a:sym typeface="Verdana"/>
              </a:rPr>
              <a:t>People with obesity  will engage with health services in multiple settings.</a:t>
            </a:r>
            <a:endParaRPr/>
          </a:p>
          <a:p>
            <a:pPr marL="114300" lvl="0" indent="0" algn="l" rtl="0">
              <a:lnSpc>
                <a:spcPct val="100000"/>
              </a:lnSpc>
              <a:spcBef>
                <a:spcPts val="0"/>
              </a:spcBef>
              <a:spcAft>
                <a:spcPts val="0"/>
              </a:spcAft>
              <a:buSzPts val="1800"/>
              <a:buNone/>
            </a:pPr>
            <a:endParaRPr>
              <a:latin typeface="Verdana"/>
              <a:ea typeface="Verdana"/>
              <a:cs typeface="Verdana"/>
              <a:sym typeface="Verdana"/>
            </a:endParaRPr>
          </a:p>
          <a:p>
            <a:pPr marL="114300" lvl="0" indent="0" algn="l" rtl="0">
              <a:lnSpc>
                <a:spcPct val="100000"/>
              </a:lnSpc>
              <a:spcBef>
                <a:spcPts val="0"/>
              </a:spcBef>
              <a:spcAft>
                <a:spcPts val="0"/>
              </a:spcAft>
              <a:buSzPts val="1800"/>
              <a:buNone/>
            </a:pPr>
            <a:r>
              <a:rPr lang="en-US">
                <a:latin typeface="Verdana"/>
                <a:ea typeface="Verdana"/>
                <a:cs typeface="Verdana"/>
                <a:sym typeface="Verdana"/>
              </a:rPr>
              <a:t>For Physiotherapy common settings include: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lvl="0" indent="-228600" algn="l" rtl="0">
              <a:lnSpc>
                <a:spcPct val="100000"/>
              </a:lnSpc>
              <a:spcBef>
                <a:spcPts val="0"/>
              </a:spcBef>
              <a:spcAft>
                <a:spcPts val="0"/>
              </a:spcAft>
              <a:buSzPts val="1400"/>
              <a:buNone/>
            </a:pPr>
            <a:r>
              <a:rPr lang="en-US"/>
              <a:t>Out-patient settings  </a:t>
            </a:r>
            <a:endParaRPr/>
          </a:p>
          <a:p>
            <a:pPr marL="457200" lvl="0" indent="-228600" algn="l" rtl="0">
              <a:lnSpc>
                <a:spcPct val="100000"/>
              </a:lnSpc>
              <a:spcBef>
                <a:spcPts val="0"/>
              </a:spcBef>
              <a:spcAft>
                <a:spcPts val="0"/>
              </a:spcAft>
              <a:buSzPts val="1400"/>
              <a:buNone/>
            </a:pPr>
            <a:r>
              <a:rPr lang="en-US"/>
              <a:t>Community settings i.e. gym, workplace, sports settings</a:t>
            </a:r>
            <a:endParaRPr/>
          </a:p>
          <a:p>
            <a:pPr marL="457200" lvl="0" indent="-228600" algn="l" rtl="0">
              <a:lnSpc>
                <a:spcPct val="100000"/>
              </a:lnSpc>
              <a:spcBef>
                <a:spcPts val="0"/>
              </a:spcBef>
              <a:spcAft>
                <a:spcPts val="0"/>
              </a:spcAft>
              <a:buSzPts val="1400"/>
              <a:buNone/>
            </a:pPr>
            <a:r>
              <a:rPr lang="en-US"/>
              <a:t>Acute hospitals </a:t>
            </a:r>
            <a:endParaRPr/>
          </a:p>
          <a:p>
            <a:pPr marL="457200" lvl="0" indent="-228600" algn="l" rtl="0">
              <a:lnSpc>
                <a:spcPct val="100000"/>
              </a:lnSpc>
              <a:spcBef>
                <a:spcPts val="0"/>
              </a:spcBef>
              <a:spcAft>
                <a:spcPts val="0"/>
              </a:spcAft>
              <a:buSzPts val="1400"/>
              <a:buNone/>
            </a:pPr>
            <a:r>
              <a:rPr lang="en-US"/>
              <a:t>Nursing homes</a:t>
            </a:r>
            <a:endParaRPr/>
          </a:p>
          <a:p>
            <a:pPr marL="457200" lvl="0" indent="-228600" algn="l" rtl="0">
              <a:lnSpc>
                <a:spcPct val="100000"/>
              </a:lnSpc>
              <a:spcBef>
                <a:spcPts val="0"/>
              </a:spcBef>
              <a:spcAft>
                <a:spcPts val="0"/>
              </a:spcAft>
              <a:buSzPts val="1400"/>
              <a:buNone/>
            </a:pPr>
            <a:r>
              <a:rPr lang="en-US"/>
              <a:t>Person’s own home</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a:p>
            <a:pPr marL="457200" marR="0" lvl="0" indent="-228600" algn="l" rtl="0">
              <a:lnSpc>
                <a:spcPct val="100000"/>
              </a:lnSpc>
              <a:spcBef>
                <a:spcPts val="0"/>
              </a:spcBef>
              <a:spcAft>
                <a:spcPts val="0"/>
              </a:spcAft>
              <a:buClr>
                <a:srgbClr val="000000"/>
              </a:buClr>
              <a:buSzPts val="1400"/>
              <a:buFont typeface="Arial"/>
              <a:buNone/>
            </a:pPr>
            <a:r>
              <a:rPr lang="en-US"/>
              <a:t>Each setting  will  have  its own  ergonomic  considerations  for the  person with obesity, which may  impact  their movement  and function. </a:t>
            </a:r>
            <a:endParaRPr/>
          </a:p>
          <a:p>
            <a:pPr marL="457200" marR="0" lvl="0" indent="-228600" algn="l" rtl="0">
              <a:lnSpc>
                <a:spcPct val="100000"/>
              </a:lnSpc>
              <a:spcBef>
                <a:spcPts val="0"/>
              </a:spcBef>
              <a:spcAft>
                <a:spcPts val="0"/>
              </a:spcAft>
              <a:buClr>
                <a:srgbClr val="000000"/>
              </a:buClr>
              <a:buSzPts val="1400"/>
              <a:buFont typeface="Arial"/>
              <a:buNone/>
            </a:pPr>
            <a:br>
              <a:rPr lang="en-US"/>
            </a:br>
            <a:br>
              <a:rPr lang="en-US"/>
            </a:br>
            <a:endParaRPr/>
          </a:p>
        </p:txBody>
      </p:sp>
      <p:sp>
        <p:nvSpPr>
          <p:cNvPr id="115" name="Google Shape;115;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24" name="Google Shape;12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t>Having  an appropriate physical environment, with appropriate equipment is critical to ensuring non-stigmatising, evidence based, effective healthcare  for people living with obesity </a:t>
            </a:r>
            <a:endParaRPr/>
          </a:p>
          <a:p>
            <a:pPr marL="457200" marR="0" lvl="0" indent="-228600" algn="l" rtl="0">
              <a:lnSpc>
                <a:spcPct val="100000"/>
              </a:lnSpc>
              <a:spcBef>
                <a:spcPts val="0"/>
              </a:spcBef>
              <a:spcAft>
                <a:spcPts val="0"/>
              </a:spcAft>
              <a:buClr>
                <a:srgbClr val="000000"/>
              </a:buClr>
              <a:buSzPts val="1400"/>
              <a:buFont typeface="Arial"/>
              <a:buNone/>
            </a:pPr>
            <a:br>
              <a:rPr lang="en-US" b="1"/>
            </a:br>
            <a:br>
              <a:rPr lang="en-US" b="1"/>
            </a:br>
            <a:endParaRPr/>
          </a:p>
          <a:p>
            <a:pPr marL="457200" lvl="0" indent="-228600" algn="l" rtl="0">
              <a:lnSpc>
                <a:spcPct val="100000"/>
              </a:lnSpc>
              <a:spcBef>
                <a:spcPts val="0"/>
              </a:spcBef>
              <a:spcAft>
                <a:spcPts val="0"/>
              </a:spcAft>
              <a:buSzPts val="1400"/>
              <a:buNone/>
            </a:pPr>
            <a:r>
              <a:rPr lang="en-US" b="1"/>
              <a:t>Healthcare organisations may not be adequately  designed or equipped, leading to staff taking unacceptable risks or patients at risk of not receiving the care they need</a:t>
            </a:r>
            <a:endParaRPr/>
          </a:p>
          <a:p>
            <a:pPr marL="457200" marR="0" lvl="0" indent="-228600" algn="l" rtl="0">
              <a:lnSpc>
                <a:spcPct val="100000"/>
              </a:lnSpc>
              <a:spcBef>
                <a:spcPts val="0"/>
              </a:spcBef>
              <a:spcAft>
                <a:spcPts val="0"/>
              </a:spcAft>
              <a:buClr>
                <a:srgbClr val="000000"/>
              </a:buClr>
              <a:buSzPts val="1400"/>
              <a:buFont typeface="Arial"/>
              <a:buNone/>
            </a:pPr>
            <a:br>
              <a:rPr lang="en-US" b="1"/>
            </a:br>
            <a:br>
              <a:rPr lang="en-US" b="1"/>
            </a:br>
            <a:endParaRPr/>
          </a:p>
          <a:p>
            <a:pPr marL="457200" lvl="0" indent="-228600" algn="l" rtl="0">
              <a:lnSpc>
                <a:spcPct val="100000"/>
              </a:lnSpc>
              <a:spcBef>
                <a:spcPts val="0"/>
              </a:spcBef>
              <a:spcAft>
                <a:spcPts val="0"/>
              </a:spcAft>
              <a:buSzPts val="1400"/>
              <a:buNone/>
            </a:pPr>
            <a:r>
              <a:rPr lang="en-US" b="1"/>
              <a:t>Preplanning with universal design of healthcare  spaces and equipment is essential for safe delivery of therapy for  all    including People with obesity </a:t>
            </a:r>
            <a:endParaRPr/>
          </a:p>
        </p:txBody>
      </p:sp>
      <p:sp>
        <p:nvSpPr>
          <p:cNvPr id="125" name="Google Shape;125;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1"/>
              <a:t>This diagram outlines  some of the  settings where a  PwO may engage with healthcare and  gives  an overview of the bariatric  risk factors to be considered in  each of these  health care settings. </a:t>
            </a:r>
            <a:endParaRPr/>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endParaRPr b="1"/>
          </a:p>
          <a:p>
            <a:pPr marL="457200" marR="0" lvl="0" indent="-228600" algn="l" rtl="0">
              <a:lnSpc>
                <a:spcPct val="100000"/>
              </a:lnSpc>
              <a:spcBef>
                <a:spcPts val="0"/>
              </a:spcBef>
              <a:spcAft>
                <a:spcPts val="0"/>
              </a:spcAft>
              <a:buClr>
                <a:srgbClr val="000000"/>
              </a:buClr>
              <a:buSzPts val="1400"/>
              <a:buFont typeface="Arial"/>
              <a:buNone/>
            </a:pPr>
            <a:r>
              <a:rPr lang="en-US" b="1"/>
              <a:t>Some risk factors are related to the PwO – their shape &amp; mobility,  the skin condition </a:t>
            </a:r>
            <a:endParaRPr/>
          </a:p>
          <a:p>
            <a:pPr marL="457200" marR="0" lvl="0" indent="-228600" algn="l" rtl="0">
              <a:lnSpc>
                <a:spcPct val="100000"/>
              </a:lnSpc>
              <a:spcBef>
                <a:spcPts val="0"/>
              </a:spcBef>
              <a:spcAft>
                <a:spcPts val="0"/>
              </a:spcAft>
              <a:buClr>
                <a:srgbClr val="000000"/>
              </a:buClr>
              <a:buSzPts val="1400"/>
              <a:buFont typeface="Arial"/>
              <a:buNone/>
            </a:pPr>
            <a:r>
              <a:rPr lang="en-US" b="1"/>
              <a:t> others are related to spaces, equipment  and the need for transport  across settings, including ambulance, outpatient ,emergency room, hospital ward setting –  The diagram  helps illustrate the planning required for  the journey of a PwO through a healthcare system   in relation to movement and manual handling </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a:p>
            <a:pPr marL="457200" marR="0" lvl="0" indent="-228600" algn="l" rtl="0">
              <a:lnSpc>
                <a:spcPct val="100000"/>
              </a:lnSpc>
              <a:spcBef>
                <a:spcPts val="0"/>
              </a:spcBef>
              <a:spcAft>
                <a:spcPts val="0"/>
              </a:spcAft>
              <a:buClr>
                <a:srgbClr val="000000"/>
              </a:buClr>
              <a:buSzPts val="1400"/>
              <a:buFont typeface="Arial"/>
              <a:buNone/>
            </a:pPr>
            <a:r>
              <a:rPr lang="en-US" b="1"/>
              <a:t>Reference https://www2.healthservice.hse.ie/files/139/</a:t>
            </a:r>
            <a:r>
              <a:rPr lang="en-US"/>
              <a:t> </a:t>
            </a:r>
            <a:endParaRPr/>
          </a:p>
          <a:p>
            <a:pPr marL="457200" marR="0" lvl="0" indent="-228600" algn="l" rtl="0">
              <a:lnSpc>
                <a:spcPct val="100000"/>
              </a:lnSpc>
              <a:spcBef>
                <a:spcPts val="0"/>
              </a:spcBef>
              <a:spcAft>
                <a:spcPts val="0"/>
              </a:spcAft>
              <a:buClr>
                <a:srgbClr val="000000"/>
              </a:buClr>
              <a:buSzPts val="1400"/>
              <a:buFont typeface="Arial"/>
              <a:buNone/>
            </a:pPr>
            <a:r>
              <a:rPr lang="en-US" b="1"/>
              <a:t>Original source Risk assessment and process planning for bariatric patient handling pathways Prepared by Loughborough University for the Health and Safety Executive (HSE) 2007 RR573</a:t>
            </a:r>
            <a:endParaRPr/>
          </a:p>
          <a:p>
            <a:pPr marL="457200" marR="0" lvl="0" indent="-228600" algn="l" rtl="0">
              <a:lnSpc>
                <a:spcPct val="100000"/>
              </a:lnSpc>
              <a:spcBef>
                <a:spcPts val="0"/>
              </a:spcBef>
              <a:spcAft>
                <a:spcPts val="0"/>
              </a:spcAft>
              <a:buClr>
                <a:srgbClr val="000000"/>
              </a:buClr>
              <a:buSzPts val="1400"/>
              <a:buFont typeface="Arial"/>
              <a:buNone/>
            </a:pPr>
            <a:br>
              <a:rPr lang="en-US"/>
            </a:br>
            <a:endParaRPr/>
          </a:p>
        </p:txBody>
      </p:sp>
      <p:sp>
        <p:nvSpPr>
          <p:cNvPr id="134" name="Google Shape;13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c7aa4942e1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42" name="Google Shape;142;g3c7aa4942e1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143" name="Google Shape;143;g3c7aa4942e1_0_43:notes"/>
          <p:cNvSpPr txBox="1"/>
          <p:nvPr/>
        </p:nvSpPr>
        <p:spPr>
          <a:xfrm>
            <a:off x="457200" y="4818421"/>
            <a:ext cx="6172200" cy="2544286"/>
          </a:xfrm>
          <a:prstGeom prst="rect">
            <a:avLst/>
          </a:prstGeom>
          <a:noFill/>
          <a:ln>
            <a:noFill/>
          </a:ln>
        </p:spPr>
        <p:txBody>
          <a:bodyPr spcFirstLastPara="1" wrap="square" lIns="91425" tIns="45700" rIns="91425" bIns="45700" anchor="t" anchorCtr="0">
            <a:spAutoFit/>
          </a:bodyPr>
          <a:lstStyle/>
          <a:p>
            <a:pPr marL="50800" marR="0" lvl="0" indent="0" algn="l" rtl="0">
              <a:lnSpc>
                <a:spcPct val="90000"/>
              </a:lnSpc>
              <a:spcBef>
                <a:spcPts val="0"/>
              </a:spcBef>
              <a:spcAft>
                <a:spcPts val="0"/>
              </a:spcAft>
              <a:buNone/>
            </a:pPr>
            <a:r>
              <a:rPr lang="en-US" sz="1200" b="0" i="0" u="none" strike="noStrike" cap="none" dirty="0">
                <a:solidFill>
                  <a:srgbClr val="000000"/>
                </a:solidFill>
                <a:latin typeface="Verdana"/>
                <a:ea typeface="Verdana"/>
                <a:cs typeface="Verdana"/>
                <a:sym typeface="Verdana"/>
              </a:rPr>
              <a:t>Physiotherapists have unique expertise to contribute to bariatric ergonomics in healthcare and to act as advocates for PwO</a:t>
            </a:r>
            <a:endParaRPr sz="1200" b="0" i="0" u="none" strike="noStrike" cap="none" dirty="0">
              <a:solidFill>
                <a:srgbClr val="000000"/>
              </a:solidFill>
              <a:latin typeface="Verdana"/>
              <a:ea typeface="Verdana"/>
              <a:cs typeface="Verdana"/>
              <a:sym typeface="Verdana"/>
            </a:endParaRPr>
          </a:p>
          <a:p>
            <a:pPr marL="50800" marR="0" lvl="0" indent="0" algn="l" rtl="0">
              <a:lnSpc>
                <a:spcPct val="90000"/>
              </a:lnSpc>
              <a:spcBef>
                <a:spcPts val="1000"/>
              </a:spcBef>
              <a:spcAft>
                <a:spcPts val="0"/>
              </a:spcAft>
              <a:buNone/>
            </a:pPr>
            <a:r>
              <a:rPr lang="en-US" sz="1200" b="0" i="0" u="none" strike="noStrike" cap="none" dirty="0">
                <a:solidFill>
                  <a:srgbClr val="000000"/>
                </a:solidFill>
                <a:latin typeface="Verdana"/>
                <a:ea typeface="Verdana"/>
                <a:cs typeface="Verdana"/>
                <a:sym typeface="Verdana"/>
              </a:rPr>
              <a:t>This involves  providing solutions for safe dignified mobility and transfers for the PwO to enable effective healthcare and optimise physical function of the PwO </a:t>
            </a:r>
            <a:endParaRPr dirty="0"/>
          </a:p>
          <a:p>
            <a:pPr marL="50800" marR="0" lvl="0" indent="0" algn="l" rtl="0">
              <a:lnSpc>
                <a:spcPct val="100000"/>
              </a:lnSpc>
              <a:spcBef>
                <a:spcPts val="0"/>
              </a:spcBef>
              <a:spcAft>
                <a:spcPts val="0"/>
              </a:spcAft>
              <a:buClr>
                <a:srgbClr val="000000"/>
              </a:buClr>
              <a:buSzPts val="2800"/>
              <a:buFont typeface="Arial"/>
              <a:buNone/>
            </a:pPr>
            <a:r>
              <a:rPr lang="en-US" sz="1200" b="0" i="0" u="none" strike="noStrike" cap="none" dirty="0">
                <a:solidFill>
                  <a:srgbClr val="000000"/>
                </a:solidFill>
                <a:latin typeface="Verdana"/>
                <a:ea typeface="Verdana"/>
                <a:cs typeface="Verdana"/>
                <a:sym typeface="Verdana"/>
              </a:rPr>
              <a:t>For example</a:t>
            </a:r>
            <a:endParaRPr dirty="0"/>
          </a:p>
          <a:p>
            <a:pPr marL="0" marR="0" lvl="1" indent="0" algn="l" rtl="0">
              <a:lnSpc>
                <a:spcPct val="100000"/>
              </a:lnSpc>
              <a:spcBef>
                <a:spcPts val="1000"/>
              </a:spcBef>
              <a:spcAft>
                <a:spcPts val="0"/>
              </a:spcAft>
              <a:buNone/>
            </a:pPr>
            <a:r>
              <a:rPr lang="en-US" sz="1200" b="0" i="0" u="none" strike="noStrike" cap="none" dirty="0">
                <a:solidFill>
                  <a:srgbClr val="000000"/>
                </a:solidFill>
                <a:latin typeface="Verdana"/>
                <a:ea typeface="Verdana"/>
                <a:cs typeface="Verdana"/>
                <a:sym typeface="Verdana"/>
              </a:rPr>
              <a:t>Planning   a moving, handling, mobilisation pathway in the  healthcare system  for a  PwO</a:t>
            </a:r>
            <a:endParaRPr sz="1200" b="0" i="0" u="none" strike="noStrike" cap="none" dirty="0">
              <a:solidFill>
                <a:srgbClr val="000000"/>
              </a:solidFill>
              <a:latin typeface="Arial"/>
              <a:ea typeface="Arial"/>
              <a:cs typeface="Arial"/>
              <a:sym typeface="Arial"/>
            </a:endParaRPr>
          </a:p>
          <a:p>
            <a:pPr marL="0" marR="0" lvl="1" indent="0" algn="l" rtl="0">
              <a:lnSpc>
                <a:spcPct val="100000"/>
              </a:lnSpc>
              <a:spcBef>
                <a:spcPts val="1000"/>
              </a:spcBef>
              <a:spcAft>
                <a:spcPts val="0"/>
              </a:spcAft>
              <a:buNone/>
            </a:pPr>
            <a:r>
              <a:rPr lang="en-US" sz="1200" b="0" i="0" u="none" strike="noStrike" cap="none" dirty="0">
                <a:solidFill>
                  <a:srgbClr val="000000"/>
                </a:solidFill>
                <a:latin typeface="Verdana"/>
                <a:ea typeface="Verdana"/>
                <a:cs typeface="Verdana"/>
                <a:sym typeface="Verdana"/>
              </a:rPr>
              <a:t>Procuring the necessary  bariatric equipment</a:t>
            </a:r>
            <a:endParaRPr dirty="0"/>
          </a:p>
          <a:p>
            <a:pPr marL="0" marR="0" lvl="1" indent="0" algn="l" rtl="0">
              <a:lnSpc>
                <a:spcPct val="100000"/>
              </a:lnSpc>
              <a:spcBef>
                <a:spcPts val="1000"/>
              </a:spcBef>
              <a:spcAft>
                <a:spcPts val="0"/>
              </a:spcAft>
              <a:buNone/>
            </a:pPr>
            <a:r>
              <a:rPr lang="en-US" sz="1200" b="0" i="0" u="none" strike="noStrike" cap="none" dirty="0">
                <a:solidFill>
                  <a:srgbClr val="000000"/>
                </a:solidFill>
                <a:latin typeface="Verdana"/>
                <a:ea typeface="Verdana"/>
                <a:cs typeface="Verdana"/>
                <a:sym typeface="Verdana"/>
              </a:rPr>
              <a:t>Helping to balance manual handling risks for staff with the  healthcare needs of  the PwO</a:t>
            </a:r>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60"/>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60"/>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63"/>
        <p:cNvGrpSpPr/>
        <p:nvPr/>
      </p:nvGrpSpPr>
      <p:grpSpPr>
        <a:xfrm>
          <a:off x="0" y="0"/>
          <a:ext cx="0" cy="0"/>
          <a:chOff x="0" y="0"/>
          <a:chExt cx="0" cy="0"/>
        </a:xfrm>
      </p:grpSpPr>
      <p:sp>
        <p:nvSpPr>
          <p:cNvPr id="64" name="Google Shape;64;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49"/>
          <p:cNvSpPr txBox="1">
            <a:spLocks noGrp="1"/>
          </p:cNvSpPr>
          <p:nvPr>
            <p:ph type="body" idx="2"/>
          </p:nvPr>
        </p:nvSpPr>
        <p:spPr>
          <a:xfrm>
            <a:off x="839788" y="1404257"/>
            <a:ext cx="3932237" cy="4464731"/>
          </a:xfrm>
          <a:prstGeom prst="rect">
            <a:avLst/>
          </a:prstGeom>
          <a:solidFill>
            <a:srgbClr val="3C8A96">
              <a:alpha val="4784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67"/>
        <p:cNvGrpSpPr/>
        <p:nvPr/>
      </p:nvGrpSpPr>
      <p:grpSpPr>
        <a:xfrm>
          <a:off x="0" y="0"/>
          <a:ext cx="0" cy="0"/>
          <a:chOff x="0" y="0"/>
          <a:chExt cx="0" cy="0"/>
        </a:xfrm>
      </p:grpSpPr>
      <p:sp>
        <p:nvSpPr>
          <p:cNvPr id="68" name="Google Shape;68;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71"/>
        <p:cNvGrpSpPr/>
        <p:nvPr/>
      </p:nvGrpSpPr>
      <p:grpSpPr>
        <a:xfrm>
          <a:off x="0" y="0"/>
          <a:ext cx="0" cy="0"/>
          <a:chOff x="0" y="0"/>
          <a:chExt cx="0" cy="0"/>
        </a:xfrm>
      </p:grpSpPr>
      <p:sp>
        <p:nvSpPr>
          <p:cNvPr id="72" name="Google Shape;72;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a:spLocks noGrp="1"/>
          </p:cNvSpPr>
          <p:nvPr>
            <p:ph type="pic" idx="2"/>
          </p:nvPr>
        </p:nvSpPr>
        <p:spPr>
          <a:xfrm>
            <a:off x="5183188" y="987425"/>
            <a:ext cx="6172200" cy="4873625"/>
          </a:xfrm>
          <a:prstGeom prst="rect">
            <a:avLst/>
          </a:prstGeom>
          <a:noFill/>
          <a:ln>
            <a:noFill/>
          </a:ln>
        </p:spPr>
        <p:txBody>
          <a:bodyPr/>
          <a:lstStyle/>
          <a:p>
            <a:endParaRPr lang="en-GB"/>
          </a:p>
        </p:txBody>
      </p:sp>
      <p:sp>
        <p:nvSpPr>
          <p:cNvPr id="24" name="Google Shape;2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2">
  <p:cSld name="Two Content 2">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5"/>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1.jpg"/><Relationship Id="rId11" Type="http://schemas.openxmlformats.org/officeDocument/2006/relationships/image" Target="../media/image8.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2.healthservice.hse.ie/organisation/nqpsd/featured-articles/human-factors-in-irish-he" TargetMode="External"/><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www.ncbi.nlm.nih.gov/books/NBK603747/" TargetMode="External"/><Relationship Id="rId5" Type="http://schemas.openxmlformats.org/officeDocument/2006/relationships/hyperlink" Target="https://world.physio/subgroups/occupational-health-ergonomics" TargetMode="External"/><Relationship Id="rId4" Type="http://schemas.openxmlformats.org/officeDocument/2006/relationships/hyperlink" Target="https://iea.c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youtube.com/watch?v=xDO7JdZCsQY"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www.csp.org.uk/publications/guidance-manual-handling-physiotherapy-4th-edition" TargetMode="External"/><Relationship Id="rId5" Type="http://schemas.openxmlformats.org/officeDocument/2006/relationships/hyperlink" Target="https://www.nationalbackexchange.org/" TargetMode="Externa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hsa.ie/eng/topics/human_factors/overview_of_human_factor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
          <p:cNvSpPr txBox="1">
            <a:spLocks noGrp="1"/>
          </p:cNvSpPr>
          <p:nvPr>
            <p:ph type="title"/>
          </p:nvPr>
        </p:nvSpPr>
        <p:spPr>
          <a:xfrm>
            <a:off x="469231" y="3765551"/>
            <a:ext cx="11000875" cy="88510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br>
              <a:rPr lang="en-US" dirty="0">
                <a:latin typeface="Verdana"/>
                <a:ea typeface="Verdana"/>
                <a:cs typeface="Verdana"/>
                <a:sym typeface="Verdana"/>
              </a:rPr>
            </a:br>
            <a:br>
              <a:rPr lang="en-US" dirty="0">
                <a:latin typeface="Verdana"/>
                <a:ea typeface="Verdana"/>
                <a:cs typeface="Verdana"/>
                <a:sym typeface="Verdana"/>
              </a:rPr>
            </a:br>
            <a:r>
              <a:rPr lang="en-US" dirty="0">
                <a:latin typeface="Verdana"/>
                <a:ea typeface="Verdana"/>
                <a:cs typeface="Verdana"/>
                <a:sym typeface="Verdana"/>
              </a:rPr>
              <a:t>Movement, Mobilisation &amp; Ergonomic </a:t>
            </a:r>
            <a:r>
              <a:rPr lang="en-US" sz="4000" dirty="0">
                <a:latin typeface="Verdana"/>
                <a:ea typeface="Verdana"/>
                <a:cs typeface="Verdana"/>
                <a:sym typeface="Verdana"/>
              </a:rPr>
              <a:t>Considerations for People Living with Obesity (PwO)-Physiotherapy Perspective </a:t>
            </a:r>
            <a:endParaRPr sz="4000" dirty="0">
              <a:latin typeface="Verdana"/>
              <a:ea typeface="Verdana"/>
              <a:cs typeface="Verdana"/>
              <a:sym typeface="Verdana"/>
            </a:endParaRPr>
          </a:p>
        </p:txBody>
      </p:sp>
      <p:sp>
        <p:nvSpPr>
          <p:cNvPr id="80" name="Google Shape;80;p1"/>
          <p:cNvSpPr txBox="1">
            <a:spLocks noGrp="1"/>
          </p:cNvSpPr>
          <p:nvPr>
            <p:ph type="subTitle" idx="1"/>
          </p:nvPr>
        </p:nvSpPr>
        <p:spPr>
          <a:xfrm>
            <a:off x="597569" y="5834335"/>
            <a:ext cx="9669378" cy="714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1600" dirty="0">
                <a:latin typeface="Verdana" panose="020B0604030504040204" pitchFamily="34" charset="0"/>
                <a:ea typeface="Verdana" panose="020B0604030504040204" pitchFamily="34" charset="0"/>
              </a:rPr>
              <a:t>Developed by: Theresa Flynn,  Specialist Physiotherapist in Ergonomics ,</a:t>
            </a:r>
            <a:r>
              <a:rPr lang="en-US" sz="1600" dirty="0">
                <a:latin typeface="Verdana" panose="020B0604030504040204" pitchFamily="34" charset="0"/>
                <a:ea typeface="Verdan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r>
              <a:rPr lang="en-US" sz="1600" dirty="0">
                <a:latin typeface="Verdana" panose="020B0604030504040204" pitchFamily="34" charset="0"/>
                <a:ea typeface="Verdana" panose="020B0604030504040204" pitchFamily="34" charset="0"/>
              </a:rPr>
              <a:t>Physiotherapy Department, St Vincent’s University Hospital Dublin and Dr Caitríona Cunningham, School of Public Health, Physiotherapy and Sports Science, University College Dublin, Ireland </a:t>
            </a:r>
            <a:endParaRPr dirty="0">
              <a:latin typeface="Verdana" panose="020B0604030504040204" pitchFamily="34" charset="0"/>
              <a:ea typeface="Verdana" panose="020B0604030504040204" pitchFamily="34" charset="0"/>
            </a:endParaRPr>
          </a:p>
          <a:p>
            <a:pPr marL="457200" lvl="0" indent="-406400" algn="l" rtl="0">
              <a:lnSpc>
                <a:spcPct val="90000"/>
              </a:lnSpc>
              <a:spcBef>
                <a:spcPts val="1000"/>
              </a:spcBef>
              <a:spcAft>
                <a:spcPts val="0"/>
              </a:spcAft>
              <a:buSzPts val="2800"/>
              <a:buNone/>
            </a:pPr>
            <a:endParaRPr sz="1600" dirty="0"/>
          </a:p>
        </p:txBody>
      </p:sp>
      <p:pic>
        <p:nvPicPr>
          <p:cNvPr id="81" name="Google Shape;81;p1"/>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Verdana" panose="020B0604030504040204" pitchFamily="34" charset="0"/>
                <a:ea typeface="Verdana" panose="020B0604030504040204" pitchFamily="34" charset="0"/>
              </a:rPr>
              <a:t>Occupational Health - Ergonomic  Physiotherapist Role</a:t>
            </a:r>
            <a:endParaRPr dirty="0">
              <a:latin typeface="Verdana" panose="020B0604030504040204" pitchFamily="34" charset="0"/>
              <a:ea typeface="Verdana" panose="020B0604030504040204" pitchFamily="34" charset="0"/>
            </a:endParaRPr>
          </a:p>
        </p:txBody>
      </p:sp>
      <p:sp>
        <p:nvSpPr>
          <p:cNvPr id="154" name="Google Shape;154;p9"/>
          <p:cNvSpPr txBox="1">
            <a:spLocks noGrp="1"/>
          </p:cNvSpPr>
          <p:nvPr>
            <p:ph type="body" idx="1"/>
          </p:nvPr>
        </p:nvSpPr>
        <p:spPr>
          <a:xfrm>
            <a:off x="720569" y="1783700"/>
            <a:ext cx="10515600" cy="5364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55000"/>
              <a:buNone/>
            </a:pPr>
            <a:r>
              <a:rPr lang="en-US" sz="8000" dirty="0">
                <a:latin typeface="Verdana"/>
                <a:ea typeface="Verdana"/>
                <a:cs typeface="Verdana"/>
                <a:sym typeface="Verdana"/>
              </a:rPr>
              <a:t>Physiotherapists may also play a key role in occupational health as it relates to healthcare workers providing care and rehab for PwO.</a:t>
            </a:r>
            <a:endParaRPr sz="8000" dirty="0">
              <a:latin typeface="Verdana"/>
              <a:ea typeface="Verdana"/>
              <a:cs typeface="Verdana"/>
              <a:sym typeface="Verdana"/>
            </a:endParaRPr>
          </a:p>
          <a:p>
            <a:pPr marL="0" lvl="0" indent="0" algn="l" rtl="0">
              <a:lnSpc>
                <a:spcPct val="90000"/>
              </a:lnSpc>
              <a:spcBef>
                <a:spcPts val="1000"/>
              </a:spcBef>
              <a:spcAft>
                <a:spcPts val="0"/>
              </a:spcAft>
              <a:buSzPct val="55000"/>
              <a:buNone/>
            </a:pPr>
            <a:endParaRPr sz="8000" dirty="0">
              <a:latin typeface="Verdana"/>
              <a:ea typeface="Verdana"/>
              <a:cs typeface="Verdana"/>
              <a:sym typeface="Verdana"/>
            </a:endParaRPr>
          </a:p>
          <a:p>
            <a:pPr marL="0" lvl="0" indent="0" algn="l" rtl="0">
              <a:lnSpc>
                <a:spcPct val="90000"/>
              </a:lnSpc>
              <a:spcBef>
                <a:spcPts val="1000"/>
              </a:spcBef>
              <a:spcAft>
                <a:spcPts val="0"/>
              </a:spcAft>
              <a:buSzPct val="78571"/>
              <a:buNone/>
            </a:pPr>
            <a:r>
              <a:rPr lang="en-US" sz="5600" dirty="0">
                <a:latin typeface="Verdana"/>
                <a:ea typeface="Verdana"/>
                <a:cs typeface="Verdana"/>
                <a:sym typeface="Verdana"/>
              </a:rPr>
              <a:t>Occupational Health Physiotherapy service delivery generally fits into three broad categories: </a:t>
            </a:r>
            <a:endParaRPr dirty="0"/>
          </a:p>
          <a:p>
            <a:pPr marL="0" lvl="0" indent="0" algn="l" rtl="0">
              <a:lnSpc>
                <a:spcPct val="90000"/>
              </a:lnSpc>
              <a:spcBef>
                <a:spcPts val="1000"/>
              </a:spcBef>
              <a:spcAft>
                <a:spcPts val="0"/>
              </a:spcAft>
              <a:buSzPct val="78571"/>
              <a:buNone/>
            </a:pPr>
            <a:r>
              <a:rPr lang="en-US" sz="5600" dirty="0">
                <a:latin typeface="Verdana"/>
                <a:ea typeface="Verdana"/>
                <a:cs typeface="Verdana"/>
                <a:sym typeface="Verdana"/>
              </a:rPr>
              <a:t> - promoting work ability and workplace wellbeing,</a:t>
            </a:r>
            <a:endParaRPr dirty="0"/>
          </a:p>
          <a:p>
            <a:pPr marL="0" lvl="0" indent="0" algn="l" rtl="0">
              <a:lnSpc>
                <a:spcPct val="90000"/>
              </a:lnSpc>
              <a:spcBef>
                <a:spcPts val="1000"/>
              </a:spcBef>
              <a:spcAft>
                <a:spcPts val="0"/>
              </a:spcAft>
              <a:buSzPct val="78571"/>
              <a:buNone/>
            </a:pPr>
            <a:r>
              <a:rPr lang="en-US" sz="5600" dirty="0">
                <a:latin typeface="Verdana"/>
                <a:ea typeface="Verdana"/>
                <a:cs typeface="Verdana"/>
                <a:sym typeface="Verdana"/>
              </a:rPr>
              <a:t> - preventing work disability,</a:t>
            </a:r>
            <a:endParaRPr dirty="0"/>
          </a:p>
          <a:p>
            <a:pPr marL="0" lvl="0" indent="0" algn="l" rtl="0">
              <a:lnSpc>
                <a:spcPct val="90000"/>
              </a:lnSpc>
              <a:spcBef>
                <a:spcPts val="1000"/>
              </a:spcBef>
              <a:spcAft>
                <a:spcPts val="0"/>
              </a:spcAft>
              <a:buSzPct val="78571"/>
              <a:buNone/>
            </a:pPr>
            <a:r>
              <a:rPr lang="en-US" sz="5600" dirty="0">
                <a:latin typeface="Verdana"/>
                <a:ea typeface="Verdana"/>
                <a:cs typeface="Verdana"/>
                <a:sym typeface="Verdana"/>
              </a:rPr>
              <a:t> - managing work disability.   </a:t>
            </a:r>
            <a:endParaRPr dirty="0"/>
          </a:p>
          <a:p>
            <a:pPr marL="0" lvl="0" indent="0" algn="l" rtl="0">
              <a:lnSpc>
                <a:spcPct val="90000"/>
              </a:lnSpc>
              <a:spcBef>
                <a:spcPts val="1000"/>
              </a:spcBef>
              <a:spcAft>
                <a:spcPts val="0"/>
              </a:spcAft>
              <a:buSzPct val="78571"/>
              <a:buNone/>
            </a:pPr>
            <a:endParaRPr sz="5600" dirty="0">
              <a:latin typeface="Verdana"/>
              <a:ea typeface="Verdana"/>
              <a:cs typeface="Verdana"/>
              <a:sym typeface="Verdana"/>
            </a:endParaRPr>
          </a:p>
          <a:p>
            <a:pPr marL="0" lvl="0" indent="0" algn="l" rtl="0">
              <a:lnSpc>
                <a:spcPct val="90000"/>
              </a:lnSpc>
              <a:spcBef>
                <a:spcPts val="1000"/>
              </a:spcBef>
              <a:spcAft>
                <a:spcPts val="0"/>
              </a:spcAft>
              <a:buSzPct val="78571"/>
              <a:buNone/>
            </a:pPr>
            <a:r>
              <a:rPr lang="en-US" sz="5600" dirty="0">
                <a:latin typeface="Verdana"/>
                <a:ea typeface="Verdana"/>
                <a:cs typeface="Verdana"/>
                <a:sym typeface="Verdana"/>
              </a:rPr>
              <a:t>Promoting health and safety of Healthcare Workers:  </a:t>
            </a:r>
            <a:endParaRPr dirty="0"/>
          </a:p>
          <a:p>
            <a:pPr marL="0" lvl="0" indent="0" algn="l" rtl="0">
              <a:lnSpc>
                <a:spcPct val="120000"/>
              </a:lnSpc>
              <a:spcBef>
                <a:spcPts val="1000"/>
              </a:spcBef>
              <a:spcAft>
                <a:spcPts val="0"/>
              </a:spcAft>
              <a:buSzPct val="78571"/>
              <a:buNone/>
            </a:pPr>
            <a:r>
              <a:rPr lang="en-US" sz="5600" dirty="0">
                <a:latin typeface="Verdana"/>
                <a:ea typeface="Verdana"/>
                <a:cs typeface="Verdana"/>
                <a:sym typeface="Verdana"/>
              </a:rPr>
              <a:t>Reducing risks of occupational injury in healthcare environment/preventing occupational injury, e.g., reducing risk of musculoskeletal injury during manual handling  tasks with PwO.</a:t>
            </a:r>
            <a:endParaRPr dirty="0"/>
          </a:p>
          <a:p>
            <a:pPr marL="0" lvl="0" indent="0" algn="l" rtl="0">
              <a:lnSpc>
                <a:spcPct val="120000"/>
              </a:lnSpc>
              <a:spcBef>
                <a:spcPts val="1000"/>
              </a:spcBef>
              <a:spcAft>
                <a:spcPts val="0"/>
              </a:spcAft>
              <a:buSzPct val="78571"/>
              <a:buNone/>
            </a:pPr>
            <a:r>
              <a:rPr lang="en-US" sz="5600" dirty="0">
                <a:latin typeface="Verdana"/>
                <a:ea typeface="Verdana"/>
                <a:cs typeface="Verdana"/>
                <a:sym typeface="Verdana"/>
              </a:rPr>
              <a:t>Reducing work disability of healthcare staff with health issues, through finding ergonomic solutions when providing care and rehab for PwO.</a:t>
            </a:r>
            <a:endParaRPr dirty="0"/>
          </a:p>
          <a:p>
            <a:pPr marL="0" lvl="0" indent="0" algn="l" rtl="0">
              <a:lnSpc>
                <a:spcPct val="90000"/>
              </a:lnSpc>
              <a:spcBef>
                <a:spcPts val="1000"/>
              </a:spcBef>
              <a:spcAft>
                <a:spcPts val="0"/>
              </a:spcAft>
              <a:buSzPct val="45833"/>
              <a:buNone/>
            </a:pPr>
            <a:r>
              <a:rPr lang="en-US" sz="5600" dirty="0">
                <a:latin typeface="Verdana" panose="020B0604030504040204" pitchFamily="34" charset="0"/>
                <a:ea typeface="Verdana" panose="020B0604030504040204" pitchFamily="34" charset="0"/>
              </a:rPr>
              <a:t>IFPOHE 2024</a:t>
            </a:r>
            <a:endParaRPr sz="5600" dirty="0">
              <a:latin typeface="Verdana" panose="020B0604030504040204" pitchFamily="34" charset="0"/>
              <a:ea typeface="Verdana" panose="020B0604030504040204" pitchFamily="34" charset="0"/>
              <a:cs typeface="Verdana"/>
              <a:sym typeface="Verdana"/>
            </a:endParaRPr>
          </a:p>
          <a:p>
            <a:pPr marL="0" lvl="0" indent="0" algn="l" rtl="0">
              <a:lnSpc>
                <a:spcPct val="90000"/>
              </a:lnSpc>
              <a:spcBef>
                <a:spcPts val="1000"/>
              </a:spcBef>
              <a:spcAft>
                <a:spcPts val="0"/>
              </a:spcAft>
              <a:buSzPct val="220000"/>
              <a:buNone/>
            </a:pPr>
            <a:endParaRPr dirty="0">
              <a:latin typeface="Verdana"/>
              <a:ea typeface="Verdana"/>
              <a:cs typeface="Verdana"/>
              <a:sym typeface="Verdana"/>
            </a:endParaRPr>
          </a:p>
          <a:p>
            <a:pPr marL="457200" lvl="0" indent="0" algn="l" rtl="0">
              <a:lnSpc>
                <a:spcPct val="90000"/>
              </a:lnSpc>
              <a:spcBef>
                <a:spcPts val="0"/>
              </a:spcBef>
              <a:spcAft>
                <a:spcPts val="0"/>
              </a:spcAft>
              <a:buSzPts val="2800"/>
              <a:buNone/>
            </a:pPr>
            <a:endParaRPr dirty="0">
              <a:latin typeface="Verdana"/>
              <a:ea typeface="Verdana"/>
              <a:cs typeface="Verdana"/>
              <a:sym typeface="Verdana"/>
            </a:endParaRPr>
          </a:p>
          <a:p>
            <a:pPr marL="457200" lvl="0" indent="0" algn="l" rtl="0">
              <a:lnSpc>
                <a:spcPct val="90000"/>
              </a:lnSpc>
              <a:spcBef>
                <a:spcPts val="0"/>
              </a:spcBef>
              <a:spcAft>
                <a:spcPts val="0"/>
              </a:spcAft>
              <a:buSzPts val="2800"/>
              <a:buNone/>
            </a:pPr>
            <a:endParaRPr dirty="0">
              <a:latin typeface="Verdana"/>
              <a:ea typeface="Verdana"/>
              <a:cs typeface="Verdana"/>
              <a:sym typeface="Verdana"/>
            </a:endParaRPr>
          </a:p>
          <a:p>
            <a:pPr marL="0" lvl="0" indent="0" algn="l" rtl="0">
              <a:lnSpc>
                <a:spcPct val="90000"/>
              </a:lnSpc>
              <a:spcBef>
                <a:spcPts val="0"/>
              </a:spcBef>
              <a:spcAft>
                <a:spcPts val="0"/>
              </a:spcAft>
              <a:buSzPts val="2000"/>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220000"/>
              <a:buFont typeface="Arial"/>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220000"/>
              <a:buFont typeface="Arial"/>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220000"/>
              <a:buFont typeface="Arial"/>
              <a:buNone/>
            </a:pPr>
            <a:endParaRPr dirty="0">
              <a:latin typeface="Verdana"/>
              <a:ea typeface="Verdana"/>
              <a:cs typeface="Verdana"/>
              <a:sym typeface="Verdana"/>
            </a:endParaRPr>
          </a:p>
          <a:p>
            <a:pPr marL="101600" lvl="0" indent="0" algn="l" rtl="0">
              <a:lnSpc>
                <a:spcPct val="90000"/>
              </a:lnSpc>
              <a:spcBef>
                <a:spcPts val="0"/>
              </a:spcBef>
              <a:spcAft>
                <a:spcPts val="0"/>
              </a:spcAft>
              <a:buSzPts val="2000"/>
              <a:buNone/>
            </a:pPr>
            <a:r>
              <a:rPr lang="en-US" dirty="0">
                <a:latin typeface="Verdana"/>
                <a:ea typeface="Verdana"/>
                <a:cs typeface="Verdana"/>
                <a:sym typeface="Verdana"/>
              </a:rPr>
              <a:t> </a:t>
            </a:r>
            <a:endParaRPr dirty="0"/>
          </a:p>
          <a:p>
            <a:pPr marL="914400" lvl="0" indent="0" algn="l" rtl="0">
              <a:lnSpc>
                <a:spcPct val="90000"/>
              </a:lnSpc>
              <a:spcBef>
                <a:spcPts val="1000"/>
              </a:spcBef>
              <a:spcAft>
                <a:spcPts val="0"/>
              </a:spcAft>
              <a:buSzPts val="2000"/>
              <a:buNone/>
            </a:pPr>
            <a:endParaRPr dirty="0">
              <a:latin typeface="Verdana"/>
              <a:ea typeface="Verdana"/>
              <a:cs typeface="Verdana"/>
              <a:sym typeface="Verdana"/>
            </a:endParaRPr>
          </a:p>
        </p:txBody>
      </p:sp>
      <p:pic>
        <p:nvPicPr>
          <p:cNvPr id="155" name="Google Shape;155;p9"/>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ca4c4b8156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Verdana" panose="020B0604030504040204" pitchFamily="34" charset="0"/>
                <a:ea typeface="Verdana" panose="020B0604030504040204" pitchFamily="34" charset="0"/>
              </a:rPr>
              <a:t>Physiotherapists - Providing Guidance &amp; Training </a:t>
            </a:r>
            <a:endParaRPr dirty="0">
              <a:latin typeface="Verdana" panose="020B0604030504040204" pitchFamily="34" charset="0"/>
              <a:ea typeface="Verdana" panose="020B0604030504040204" pitchFamily="34" charset="0"/>
            </a:endParaRPr>
          </a:p>
        </p:txBody>
      </p:sp>
      <p:sp>
        <p:nvSpPr>
          <p:cNvPr id="162" name="Google Shape;162;g3ca4c4b8156_0_0"/>
          <p:cNvSpPr txBox="1">
            <a:spLocks noGrp="1"/>
          </p:cNvSpPr>
          <p:nvPr>
            <p:ph type="body" idx="1"/>
          </p:nvPr>
        </p:nvSpPr>
        <p:spPr>
          <a:xfrm>
            <a:off x="569259" y="1690825"/>
            <a:ext cx="10515600" cy="4351200"/>
          </a:xfrm>
          <a:prstGeom prst="rect">
            <a:avLst/>
          </a:prstGeom>
          <a:noFill/>
          <a:ln>
            <a:noFill/>
          </a:ln>
        </p:spPr>
        <p:txBody>
          <a:bodyPr spcFirstLastPara="1" wrap="square" lIns="91425" tIns="45700" rIns="91425" bIns="45700" anchor="t" anchorCtr="0">
            <a:normAutofit fontScale="25000" lnSpcReduction="20000"/>
          </a:bodyPr>
          <a:lstStyle/>
          <a:p>
            <a:pPr marL="508000" lvl="1" indent="0" algn="l" rtl="0">
              <a:lnSpc>
                <a:spcPct val="90000"/>
              </a:lnSpc>
              <a:spcBef>
                <a:spcPts val="1000"/>
              </a:spcBef>
              <a:spcAft>
                <a:spcPts val="0"/>
              </a:spcAft>
              <a:buSzPts val="2800"/>
              <a:buNone/>
            </a:pPr>
            <a:endParaRPr dirty="0">
              <a:latin typeface="Verdana"/>
              <a:ea typeface="Verdana"/>
              <a:cs typeface="Verdana"/>
              <a:sym typeface="Verdana"/>
            </a:endParaRPr>
          </a:p>
          <a:p>
            <a:pPr marL="0" lvl="0" indent="0" algn="l" rtl="0">
              <a:lnSpc>
                <a:spcPct val="120000"/>
              </a:lnSpc>
              <a:spcBef>
                <a:spcPts val="1000"/>
              </a:spcBef>
              <a:spcAft>
                <a:spcPts val="0"/>
              </a:spcAft>
              <a:buSzPct val="61111"/>
              <a:buNone/>
            </a:pPr>
            <a:r>
              <a:rPr lang="en-US" sz="7200" dirty="0">
                <a:latin typeface="Verdana" panose="020B0604030504040204" pitchFamily="34" charset="0"/>
                <a:ea typeface="Verdana" panose="020B0604030504040204" pitchFamily="34" charset="0"/>
                <a:cs typeface="Verdana"/>
                <a:sym typeface="Verdana"/>
              </a:rPr>
              <a:t>Providing training in movement, mobilisation and handling as it relates to PwO for other Healthcare staff and also carers and family members.    </a:t>
            </a:r>
            <a:endParaRPr dirty="0">
              <a:latin typeface="Verdana" panose="020B0604030504040204" pitchFamily="34" charset="0"/>
              <a:ea typeface="Verdana" panose="020B0604030504040204" pitchFamily="34" charset="0"/>
            </a:endParaRPr>
          </a:p>
          <a:p>
            <a:pPr marL="0" lvl="0" indent="0" algn="l" rtl="0">
              <a:lnSpc>
                <a:spcPct val="120000"/>
              </a:lnSpc>
              <a:spcBef>
                <a:spcPts val="1000"/>
              </a:spcBef>
              <a:spcAft>
                <a:spcPts val="0"/>
              </a:spcAft>
              <a:buSzPct val="61111"/>
              <a:buNone/>
            </a:pPr>
            <a:endParaRPr sz="7200" dirty="0">
              <a:latin typeface="Verdana" panose="020B0604030504040204" pitchFamily="34" charset="0"/>
              <a:ea typeface="Verdana" panose="020B0604030504040204" pitchFamily="34" charset="0"/>
              <a:cs typeface="Verdana"/>
              <a:sym typeface="Verdana"/>
            </a:endParaRPr>
          </a:p>
          <a:p>
            <a:pPr marL="0" lvl="0" indent="0" algn="l" rtl="0">
              <a:lnSpc>
                <a:spcPct val="120000"/>
              </a:lnSpc>
              <a:spcBef>
                <a:spcPts val="1000"/>
              </a:spcBef>
              <a:spcAft>
                <a:spcPts val="0"/>
              </a:spcAft>
              <a:buSzPct val="61111"/>
              <a:buNone/>
            </a:pPr>
            <a:r>
              <a:rPr lang="en-US" sz="7200" dirty="0">
                <a:latin typeface="Verdana" panose="020B0604030504040204" pitchFamily="34" charset="0"/>
                <a:ea typeface="Verdana" panose="020B0604030504040204" pitchFamily="34" charset="0"/>
                <a:cs typeface="Verdana"/>
                <a:sym typeface="Verdana"/>
              </a:rPr>
              <a:t> This may occur as part of daily work routine, working with other healthcare workers. </a:t>
            </a:r>
            <a:endParaRPr dirty="0">
              <a:latin typeface="Verdana" panose="020B0604030504040204" pitchFamily="34" charset="0"/>
              <a:ea typeface="Verdana" panose="020B0604030504040204" pitchFamily="34" charset="0"/>
            </a:endParaRPr>
          </a:p>
          <a:p>
            <a:pPr marL="0" lvl="0" indent="0" algn="l" rtl="0">
              <a:lnSpc>
                <a:spcPct val="120000"/>
              </a:lnSpc>
              <a:spcBef>
                <a:spcPts val="1000"/>
              </a:spcBef>
              <a:spcAft>
                <a:spcPts val="0"/>
              </a:spcAft>
              <a:buSzPct val="61111"/>
              <a:buNone/>
            </a:pPr>
            <a:endParaRPr sz="7200" dirty="0">
              <a:latin typeface="Verdana" panose="020B0604030504040204" pitchFamily="34" charset="0"/>
              <a:ea typeface="Verdana" panose="020B0604030504040204" pitchFamily="34" charset="0"/>
              <a:cs typeface="Verdana"/>
              <a:sym typeface="Verdana"/>
            </a:endParaRPr>
          </a:p>
          <a:p>
            <a:pPr marL="0" lvl="0" indent="0" algn="l" rtl="0">
              <a:lnSpc>
                <a:spcPct val="120000"/>
              </a:lnSpc>
              <a:spcBef>
                <a:spcPts val="1000"/>
              </a:spcBef>
              <a:spcAft>
                <a:spcPts val="0"/>
              </a:spcAft>
              <a:buSzPct val="61111"/>
              <a:buNone/>
            </a:pPr>
            <a:r>
              <a:rPr lang="en-US" sz="7200" dirty="0">
                <a:latin typeface="Verdana" panose="020B0604030504040204" pitchFamily="34" charset="0"/>
                <a:ea typeface="Verdana" panose="020B0604030504040204" pitchFamily="34" charset="0"/>
                <a:cs typeface="Verdana"/>
                <a:sym typeface="Verdana"/>
              </a:rPr>
              <a:t>         or  </a:t>
            </a:r>
            <a:endParaRPr dirty="0">
              <a:latin typeface="Verdana" panose="020B0604030504040204" pitchFamily="34" charset="0"/>
              <a:ea typeface="Verdana" panose="020B0604030504040204" pitchFamily="34" charset="0"/>
            </a:endParaRPr>
          </a:p>
          <a:p>
            <a:pPr marL="0" lvl="0" indent="0" algn="l" rtl="0">
              <a:lnSpc>
                <a:spcPct val="120000"/>
              </a:lnSpc>
              <a:spcBef>
                <a:spcPts val="1000"/>
              </a:spcBef>
              <a:spcAft>
                <a:spcPts val="0"/>
              </a:spcAft>
              <a:buSzPct val="61111"/>
              <a:buNone/>
            </a:pPr>
            <a:endParaRPr sz="7200" dirty="0">
              <a:latin typeface="Verdana" panose="020B0604030504040204" pitchFamily="34" charset="0"/>
              <a:ea typeface="Verdana" panose="020B0604030504040204" pitchFamily="34" charset="0"/>
              <a:cs typeface="Verdana"/>
              <a:sym typeface="Verdana"/>
            </a:endParaRPr>
          </a:p>
          <a:p>
            <a:pPr marL="0" lvl="0" indent="0" algn="l" rtl="0">
              <a:lnSpc>
                <a:spcPct val="120000"/>
              </a:lnSpc>
              <a:spcBef>
                <a:spcPts val="1000"/>
              </a:spcBef>
              <a:spcAft>
                <a:spcPts val="0"/>
              </a:spcAft>
              <a:buSzPct val="61111"/>
              <a:buNone/>
            </a:pPr>
            <a:r>
              <a:rPr lang="en-US" sz="7200" dirty="0">
                <a:latin typeface="Verdana" panose="020B0604030504040204" pitchFamily="34" charset="0"/>
                <a:ea typeface="Verdana" panose="020B0604030504040204" pitchFamily="34" charset="0"/>
                <a:cs typeface="Verdana"/>
                <a:sym typeface="Verdana"/>
              </a:rPr>
              <a:t> Specialist physiotherapists may deliver dedicated training programmes for healthcare staff.</a:t>
            </a:r>
            <a:endParaRPr dirty="0">
              <a:latin typeface="Verdana" panose="020B0604030504040204" pitchFamily="34" charset="0"/>
              <a:ea typeface="Verdana" panose="020B0604030504040204" pitchFamily="34" charset="0"/>
            </a:endParaRPr>
          </a:p>
          <a:p>
            <a:pPr marL="0" lvl="0" indent="0" algn="l" rtl="0">
              <a:lnSpc>
                <a:spcPct val="90000"/>
              </a:lnSpc>
              <a:spcBef>
                <a:spcPts val="1000"/>
              </a:spcBef>
              <a:spcAft>
                <a:spcPts val="0"/>
              </a:spcAft>
              <a:buSzPct val="80000"/>
              <a:buNone/>
            </a:pPr>
            <a:endParaRPr sz="5500" dirty="0">
              <a:latin typeface="Verdana"/>
              <a:ea typeface="Verdana"/>
              <a:cs typeface="Verdana"/>
              <a:sym typeface="Verdana"/>
            </a:endParaRPr>
          </a:p>
          <a:p>
            <a:pPr marL="342900" lvl="0" indent="-273050" algn="l" rtl="0">
              <a:lnSpc>
                <a:spcPct val="90000"/>
              </a:lnSpc>
              <a:spcBef>
                <a:spcPts val="1000"/>
              </a:spcBef>
              <a:spcAft>
                <a:spcPts val="0"/>
              </a:spcAft>
              <a:buSzPct val="220000"/>
              <a:buFont typeface="Arial"/>
              <a:buNone/>
            </a:pPr>
            <a:endParaRPr dirty="0">
              <a:latin typeface="Verdana"/>
              <a:ea typeface="Verdana"/>
              <a:cs typeface="Verdana"/>
              <a:sym typeface="Verdana"/>
            </a:endParaRPr>
          </a:p>
          <a:p>
            <a:pPr marL="0" lvl="0" indent="0" algn="l" rtl="0">
              <a:lnSpc>
                <a:spcPct val="90000"/>
              </a:lnSpc>
              <a:spcBef>
                <a:spcPts val="1000"/>
              </a:spcBef>
              <a:spcAft>
                <a:spcPts val="0"/>
              </a:spcAft>
              <a:buSzPts val="2000"/>
              <a:buNone/>
            </a:pPr>
            <a:endParaRPr dirty="0">
              <a:latin typeface="Verdana"/>
              <a:ea typeface="Verdana"/>
              <a:cs typeface="Verdana"/>
              <a:sym typeface="Verdana"/>
            </a:endParaRPr>
          </a:p>
          <a:p>
            <a:pPr marL="0" lvl="0" indent="0" algn="l" rtl="0">
              <a:lnSpc>
                <a:spcPct val="90000"/>
              </a:lnSpc>
              <a:spcBef>
                <a:spcPts val="1000"/>
              </a:spcBef>
              <a:spcAft>
                <a:spcPts val="0"/>
              </a:spcAft>
              <a:buSzPts val="2000"/>
              <a:buNone/>
            </a:pPr>
            <a:endParaRPr dirty="0">
              <a:latin typeface="Verdana"/>
              <a:ea typeface="Verdana"/>
              <a:cs typeface="Verdana"/>
              <a:sym typeface="Verdana"/>
            </a:endParaRPr>
          </a:p>
          <a:p>
            <a:pPr marL="0" lvl="0" indent="0" algn="l" rtl="0">
              <a:lnSpc>
                <a:spcPct val="90000"/>
              </a:lnSpc>
              <a:spcBef>
                <a:spcPts val="1000"/>
              </a:spcBef>
              <a:spcAft>
                <a:spcPts val="0"/>
              </a:spcAft>
              <a:buSzPts val="2000"/>
              <a:buNone/>
            </a:pPr>
            <a:r>
              <a:rPr lang="en-US" dirty="0">
                <a:latin typeface="Verdana"/>
                <a:ea typeface="Verdana"/>
                <a:cs typeface="Verdana"/>
                <a:sym typeface="Verdana"/>
              </a:rPr>
              <a:t>‘</a:t>
            </a:r>
            <a:endParaRPr dirty="0">
              <a:latin typeface="Verdana"/>
              <a:ea typeface="Verdana"/>
              <a:cs typeface="Verdana"/>
              <a:sym typeface="Verdana"/>
            </a:endParaRPr>
          </a:p>
        </p:txBody>
      </p:sp>
      <p:pic>
        <p:nvPicPr>
          <p:cNvPr id="163" name="Google Shape;163;g3ca4c4b8156_0_0"/>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Psychological Considerations</a:t>
            </a:r>
            <a:endParaRPr dirty="0"/>
          </a:p>
        </p:txBody>
      </p:sp>
      <p:sp>
        <p:nvSpPr>
          <p:cNvPr id="170" name="Google Shape;170;p8"/>
          <p:cNvSpPr txBox="1">
            <a:spLocks noGrp="1"/>
          </p:cNvSpPr>
          <p:nvPr>
            <p:ph type="body" idx="4294967295"/>
          </p:nvPr>
        </p:nvSpPr>
        <p:spPr>
          <a:xfrm>
            <a:off x="729351" y="1825625"/>
            <a:ext cx="6847800" cy="4351200"/>
          </a:xfrm>
          <a:prstGeom prst="rect">
            <a:avLst/>
          </a:prstGeom>
          <a:noFill/>
          <a:ln>
            <a:noFill/>
          </a:ln>
        </p:spPr>
        <p:txBody>
          <a:bodyPr spcFirstLastPara="1" wrap="square" lIns="91425" tIns="45700" rIns="91425" bIns="45700" anchor="t" anchorCtr="0">
            <a:normAutofit fontScale="32500" lnSpcReduction="20000"/>
          </a:bodyPr>
          <a:lstStyle/>
          <a:p>
            <a:pPr marL="457200" lvl="0" indent="0" algn="l" rtl="0">
              <a:lnSpc>
                <a:spcPct val="90000"/>
              </a:lnSpc>
              <a:spcBef>
                <a:spcPts val="500"/>
              </a:spcBef>
              <a:spcAft>
                <a:spcPts val="0"/>
              </a:spcAft>
              <a:buSzPct val="200000"/>
              <a:buNone/>
            </a:pPr>
            <a:endParaRPr sz="5600" dirty="0">
              <a:latin typeface="Verdana"/>
              <a:ea typeface="Verdana"/>
              <a:cs typeface="Verdana"/>
              <a:sym typeface="Verdana"/>
            </a:endParaRPr>
          </a:p>
          <a:p>
            <a:pPr marL="457200" lvl="0" indent="-317500" algn="l" rtl="0">
              <a:lnSpc>
                <a:spcPct val="115000"/>
              </a:lnSpc>
              <a:spcBef>
                <a:spcPts val="1200"/>
              </a:spcBef>
              <a:spcAft>
                <a:spcPts val="0"/>
              </a:spcAft>
              <a:buSzPct val="100000"/>
              <a:buFont typeface="Verdana"/>
              <a:buChar char="•"/>
            </a:pPr>
            <a:r>
              <a:rPr lang="en-US" sz="5600" dirty="0">
                <a:latin typeface="Verdana"/>
                <a:ea typeface="Verdana"/>
                <a:cs typeface="Verdana"/>
                <a:sym typeface="Verdana"/>
              </a:rPr>
              <a:t>Risk factors for obesity  are complex  with psychological wellbeing a particular concern for PwO.</a:t>
            </a:r>
            <a:endParaRPr sz="5600" dirty="0">
              <a:latin typeface="Verdana"/>
              <a:ea typeface="Verdana"/>
              <a:cs typeface="Verdana"/>
              <a:sym typeface="Verdana"/>
            </a:endParaRPr>
          </a:p>
          <a:p>
            <a:pPr marL="457200" lvl="0" indent="-317500" algn="l" rtl="0">
              <a:lnSpc>
                <a:spcPct val="115000"/>
              </a:lnSpc>
              <a:spcBef>
                <a:spcPts val="1200"/>
              </a:spcBef>
              <a:spcAft>
                <a:spcPts val="0"/>
              </a:spcAft>
              <a:buSzPct val="100000"/>
              <a:buFont typeface="Verdana"/>
              <a:buChar char="•"/>
            </a:pPr>
            <a:r>
              <a:rPr lang="en-US" sz="5600" dirty="0">
                <a:highlight>
                  <a:srgbClr val="FFFFFF"/>
                </a:highlight>
                <a:latin typeface="Verdana"/>
                <a:ea typeface="Verdana"/>
                <a:cs typeface="Verdana"/>
                <a:sym typeface="Verdana"/>
              </a:rPr>
              <a:t>Psychological effects of obesity can be deeply intertwined with emotional and behavioral factors, where psychological vulnerabilities may predispose individuals to obesity and vice versa.</a:t>
            </a:r>
            <a:endParaRPr sz="5600" dirty="0">
              <a:highlight>
                <a:srgbClr val="FFFFFF"/>
              </a:highlight>
              <a:latin typeface="Verdana"/>
              <a:ea typeface="Verdana"/>
              <a:cs typeface="Verdana"/>
              <a:sym typeface="Verdana"/>
            </a:endParaRPr>
          </a:p>
          <a:p>
            <a:pPr marL="457200" lvl="0" indent="0" algn="l" rtl="0">
              <a:lnSpc>
                <a:spcPct val="115000"/>
              </a:lnSpc>
              <a:spcBef>
                <a:spcPts val="1200"/>
              </a:spcBef>
              <a:spcAft>
                <a:spcPts val="0"/>
              </a:spcAft>
              <a:buSzPct val="200000"/>
              <a:buNone/>
            </a:pPr>
            <a:endParaRPr sz="5600" dirty="0">
              <a:highlight>
                <a:srgbClr val="FFFFFF"/>
              </a:highlight>
              <a:latin typeface="Verdana"/>
              <a:ea typeface="Verdana"/>
              <a:cs typeface="Verdana"/>
              <a:sym typeface="Verdana"/>
            </a:endParaRPr>
          </a:p>
          <a:p>
            <a:pPr marL="457200" lvl="0" indent="-317500" algn="l" rtl="0">
              <a:lnSpc>
                <a:spcPct val="115000"/>
              </a:lnSpc>
              <a:spcBef>
                <a:spcPts val="1200"/>
              </a:spcBef>
              <a:spcAft>
                <a:spcPts val="0"/>
              </a:spcAft>
              <a:buSzPct val="100000"/>
              <a:buFont typeface="Verdana"/>
              <a:buChar char="•"/>
            </a:pPr>
            <a:r>
              <a:rPr lang="en-US" sz="5600" dirty="0">
                <a:latin typeface="Verdana"/>
                <a:ea typeface="Verdana"/>
                <a:cs typeface="Verdana"/>
                <a:sym typeface="Verdana"/>
              </a:rPr>
              <a:t>Additionally having obesity can lead to psychological issues like low self esteem, low self efficacy, feelings of self blame and embarrassment. </a:t>
            </a:r>
            <a:endParaRPr sz="5600" dirty="0">
              <a:latin typeface="Verdana"/>
              <a:ea typeface="Verdana"/>
              <a:cs typeface="Verdana"/>
              <a:sym typeface="Verdana"/>
            </a:endParaRPr>
          </a:p>
          <a:p>
            <a:pPr marL="457200" lvl="0" indent="0" algn="l" rtl="0">
              <a:lnSpc>
                <a:spcPct val="115000"/>
              </a:lnSpc>
              <a:spcBef>
                <a:spcPts val="1200"/>
              </a:spcBef>
              <a:spcAft>
                <a:spcPts val="0"/>
              </a:spcAft>
              <a:buSzPct val="233332"/>
              <a:buNone/>
            </a:pPr>
            <a:endParaRPr sz="4800" dirty="0">
              <a:latin typeface="Verdana"/>
              <a:ea typeface="Verdana"/>
              <a:cs typeface="Verdana"/>
              <a:sym typeface="Verdana"/>
            </a:endParaRPr>
          </a:p>
          <a:p>
            <a:pPr marL="914400" lvl="0" indent="0" algn="l" rtl="0">
              <a:lnSpc>
                <a:spcPct val="115000"/>
              </a:lnSpc>
              <a:spcBef>
                <a:spcPts val="1200"/>
              </a:spcBef>
              <a:spcAft>
                <a:spcPts val="0"/>
              </a:spcAft>
              <a:buSzPct val="233332"/>
              <a:buNone/>
            </a:pPr>
            <a:endParaRPr sz="4800" dirty="0">
              <a:latin typeface="Verdana"/>
              <a:ea typeface="Verdana"/>
              <a:cs typeface="Verdana"/>
              <a:sym typeface="Verdana"/>
            </a:endParaRPr>
          </a:p>
          <a:p>
            <a:pPr marL="914400" lvl="0" indent="0" algn="l" rtl="0">
              <a:lnSpc>
                <a:spcPct val="115000"/>
              </a:lnSpc>
              <a:spcBef>
                <a:spcPts val="1200"/>
              </a:spcBef>
              <a:spcAft>
                <a:spcPts val="0"/>
              </a:spcAft>
              <a:buSzPct val="233332"/>
              <a:buNone/>
            </a:pPr>
            <a:endParaRPr sz="4800" dirty="0">
              <a:latin typeface="Verdana"/>
              <a:ea typeface="Verdana"/>
              <a:cs typeface="Verdana"/>
              <a:sym typeface="Verdana"/>
            </a:endParaRPr>
          </a:p>
          <a:p>
            <a:pPr marL="0" lvl="0" indent="0" algn="l" rtl="0">
              <a:lnSpc>
                <a:spcPct val="90000"/>
              </a:lnSpc>
              <a:spcBef>
                <a:spcPts val="500"/>
              </a:spcBef>
              <a:spcAft>
                <a:spcPts val="0"/>
              </a:spcAft>
              <a:buSzPts val="2800"/>
              <a:buNone/>
            </a:pPr>
            <a:endParaRPr sz="1900" dirty="0">
              <a:latin typeface="Verdana"/>
              <a:ea typeface="Verdana"/>
              <a:cs typeface="Verdana"/>
              <a:sym typeface="Verdana"/>
            </a:endParaRPr>
          </a:p>
          <a:p>
            <a:pPr marL="457200" marR="0" lvl="0" indent="-228600" algn="l" rtl="0">
              <a:lnSpc>
                <a:spcPct val="90000"/>
              </a:lnSpc>
              <a:spcBef>
                <a:spcPts val="1000"/>
              </a:spcBef>
              <a:spcAft>
                <a:spcPts val="0"/>
              </a:spcAft>
              <a:buClr>
                <a:schemeClr val="dk1"/>
              </a:buClr>
              <a:buSzPct val="147368"/>
              <a:buFont typeface="Arial"/>
              <a:buNone/>
            </a:pPr>
            <a:endParaRPr sz="1900" dirty="0">
              <a:latin typeface="Verdana"/>
              <a:ea typeface="Verdana"/>
              <a:cs typeface="Verdana"/>
              <a:sym typeface="Verdana"/>
            </a:endParaRPr>
          </a:p>
          <a:p>
            <a:pPr marL="457200" marR="0" lvl="0" indent="-228600" algn="l" rtl="0">
              <a:lnSpc>
                <a:spcPct val="90000"/>
              </a:lnSpc>
              <a:spcBef>
                <a:spcPts val="1000"/>
              </a:spcBef>
              <a:spcAft>
                <a:spcPts val="0"/>
              </a:spcAft>
              <a:buClr>
                <a:schemeClr val="dk1"/>
              </a:buClr>
              <a:buSzPct val="175000"/>
              <a:buFont typeface="Arial"/>
              <a:buNone/>
            </a:pPr>
            <a:endParaRPr sz="1600" dirty="0">
              <a:latin typeface="Verdana"/>
              <a:ea typeface="Verdana"/>
              <a:cs typeface="Verdana"/>
              <a:sym typeface="Verdana"/>
            </a:endParaRPr>
          </a:p>
        </p:txBody>
      </p:sp>
      <p:pic>
        <p:nvPicPr>
          <p:cNvPr id="171" name="Google Shape;171;p8" descr="Head with gears with solid fill"/>
          <p:cNvPicPr preferRelativeResize="0"/>
          <p:nvPr/>
        </p:nvPicPr>
        <p:blipFill rotWithShape="1">
          <a:blip r:embed="rId3">
            <a:alphaModFix/>
          </a:blip>
          <a:srcRect/>
          <a:stretch/>
        </p:blipFill>
        <p:spPr>
          <a:xfrm>
            <a:off x="7665955" y="1966720"/>
            <a:ext cx="3752850" cy="3752850"/>
          </a:xfrm>
          <a:prstGeom prst="rect">
            <a:avLst/>
          </a:prstGeom>
          <a:noFill/>
          <a:ln>
            <a:noFill/>
          </a:ln>
        </p:spPr>
      </p:pic>
      <p:sp>
        <p:nvSpPr>
          <p:cNvPr id="172" name="Google Shape;172;p8"/>
          <p:cNvSpPr txBox="1"/>
          <p:nvPr/>
        </p:nvSpPr>
        <p:spPr>
          <a:xfrm>
            <a:off x="6953275" y="5838725"/>
            <a:ext cx="2637600" cy="32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Verdana"/>
                <a:ea typeface="Verdana"/>
                <a:cs typeface="Verdana"/>
                <a:sym typeface="Verdana"/>
              </a:rPr>
              <a:t>Segal &amp; Gunturu, 2024</a:t>
            </a:r>
            <a:endParaRPr sz="1200" b="0" i="0" u="none" strike="noStrike" cap="none" dirty="0">
              <a:solidFill>
                <a:schemeClr val="dk1"/>
              </a:solidFill>
              <a:latin typeface="Verdana"/>
              <a:ea typeface="Verdana"/>
              <a:cs typeface="Verdana"/>
              <a:sym typeface="Verdana"/>
            </a:endParaRPr>
          </a:p>
        </p:txBody>
      </p:sp>
      <p:pic>
        <p:nvPicPr>
          <p:cNvPr id="173" name="Google Shape;173;p8"/>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c6233611da_0_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panose="020B0604030504040204" pitchFamily="34" charset="0"/>
                <a:ea typeface="Verdana" panose="020B0604030504040204" pitchFamily="34" charset="0"/>
              </a:rPr>
              <a:t>Psychological Considerations</a:t>
            </a:r>
            <a:endParaRPr dirty="0">
              <a:latin typeface="Verdana" panose="020B0604030504040204" pitchFamily="34" charset="0"/>
              <a:ea typeface="Verdana" panose="020B0604030504040204" pitchFamily="34" charset="0"/>
            </a:endParaRPr>
          </a:p>
        </p:txBody>
      </p:sp>
      <p:sp>
        <p:nvSpPr>
          <p:cNvPr id="180" name="Google Shape;180;g3c6233611da_0_4"/>
          <p:cNvSpPr txBox="1">
            <a:spLocks noGrp="1"/>
          </p:cNvSpPr>
          <p:nvPr>
            <p:ph type="body" idx="4294967295"/>
          </p:nvPr>
        </p:nvSpPr>
        <p:spPr>
          <a:xfrm>
            <a:off x="729343" y="1825625"/>
            <a:ext cx="10515600" cy="4351200"/>
          </a:xfrm>
          <a:prstGeom prst="rect">
            <a:avLst/>
          </a:prstGeom>
          <a:noFill/>
          <a:ln>
            <a:noFill/>
          </a:ln>
        </p:spPr>
        <p:txBody>
          <a:bodyPr spcFirstLastPara="1" wrap="square" lIns="91425" tIns="45700" rIns="91425" bIns="45700" anchor="t" anchorCtr="0">
            <a:normAutofit fontScale="70000" lnSpcReduction="20000"/>
          </a:bodyPr>
          <a:lstStyle/>
          <a:p>
            <a:pPr marL="457200" marR="0" lvl="0" indent="-406400" algn="l" rtl="0">
              <a:lnSpc>
                <a:spcPct val="120000"/>
              </a:lnSpc>
              <a:spcBef>
                <a:spcPts val="1000"/>
              </a:spcBef>
              <a:spcAft>
                <a:spcPts val="0"/>
              </a:spcAft>
              <a:buClr>
                <a:schemeClr val="dk1"/>
              </a:buClr>
              <a:buSzPct val="172043"/>
              <a:buFont typeface="Arial"/>
              <a:buChar char="•"/>
            </a:pPr>
            <a:r>
              <a:rPr lang="en-US" sz="2100" dirty="0">
                <a:latin typeface="Verdana" panose="020B0604030504040204" pitchFamily="34" charset="0"/>
                <a:ea typeface="Verdana" panose="020B0604030504040204" pitchFamily="34" charset="0"/>
                <a:cs typeface="Verdana"/>
                <a:sym typeface="Verdana"/>
              </a:rPr>
              <a:t>Episodes of care and rehab which involve  moving, handling  and mobilisation are potentially high-risk situations for PwO feeling stigmatised by healthcare professionals. E.g.: throw away remarks re lack of suitable equipment, clothing, a lack of space or use of equipment that is not appropriately designed for people with obesity. </a:t>
            </a:r>
            <a:endParaRPr dirty="0">
              <a:latin typeface="Verdana" panose="020B0604030504040204" pitchFamily="34" charset="0"/>
              <a:ea typeface="Verdana" panose="020B0604030504040204" pitchFamily="34" charset="0"/>
            </a:endParaRPr>
          </a:p>
          <a:p>
            <a:pPr marL="50800" lvl="0" indent="0" algn="l" rtl="0">
              <a:lnSpc>
                <a:spcPct val="90000"/>
              </a:lnSpc>
              <a:spcBef>
                <a:spcPts val="1000"/>
              </a:spcBef>
              <a:spcAft>
                <a:spcPts val="0"/>
              </a:spcAft>
              <a:buSzPct val="172043"/>
              <a:buNone/>
            </a:pPr>
            <a:endParaRPr sz="2100" dirty="0">
              <a:latin typeface="Verdana"/>
              <a:ea typeface="Verdana"/>
              <a:cs typeface="Verdana"/>
              <a:sym typeface="Verdana"/>
            </a:endParaRPr>
          </a:p>
          <a:p>
            <a:pPr marL="457200" lvl="0" indent="-228600" algn="l" rtl="0">
              <a:lnSpc>
                <a:spcPct val="90000"/>
              </a:lnSpc>
              <a:spcBef>
                <a:spcPts val="1000"/>
              </a:spcBef>
              <a:spcAft>
                <a:spcPts val="0"/>
              </a:spcAft>
              <a:buSzPct val="172043"/>
              <a:buNone/>
            </a:pPr>
            <a:endParaRPr sz="2100" dirty="0">
              <a:latin typeface="Verdana"/>
              <a:ea typeface="Verdana"/>
              <a:cs typeface="Verdana"/>
              <a:sym typeface="Verdana"/>
            </a:endParaRPr>
          </a:p>
          <a:p>
            <a:pPr marL="457200" lvl="0" indent="-228600" algn="l" rtl="0">
              <a:lnSpc>
                <a:spcPct val="90000"/>
              </a:lnSpc>
              <a:spcBef>
                <a:spcPts val="1000"/>
              </a:spcBef>
              <a:spcAft>
                <a:spcPts val="0"/>
              </a:spcAft>
              <a:buSzPct val="172043"/>
              <a:buNone/>
            </a:pPr>
            <a:endParaRPr sz="2100" dirty="0">
              <a:latin typeface="Verdana"/>
              <a:ea typeface="Verdana"/>
              <a:cs typeface="Verdana"/>
              <a:sym typeface="Verdana"/>
            </a:endParaRPr>
          </a:p>
          <a:p>
            <a:pPr marL="457200" lvl="0" indent="-406400" algn="l" rtl="0">
              <a:lnSpc>
                <a:spcPct val="120000"/>
              </a:lnSpc>
              <a:spcBef>
                <a:spcPts val="1000"/>
              </a:spcBef>
              <a:spcAft>
                <a:spcPts val="0"/>
              </a:spcAft>
              <a:buSzPct val="172043"/>
              <a:buChar char="•"/>
            </a:pPr>
            <a:r>
              <a:rPr lang="en-US" sz="2100" dirty="0">
                <a:latin typeface="Verdana"/>
                <a:ea typeface="Verdana"/>
                <a:cs typeface="Verdana"/>
                <a:sym typeface="Verdana"/>
              </a:rPr>
              <a:t>The PROMINENCE OPEN EDUCATION RESOURCE has a section dedicated to reducing obesity bias and  stigma and promoting psychological well-being of PwO when engaging with healthcare professionals.</a:t>
            </a:r>
            <a:endParaRPr sz="2100" dirty="0">
              <a:latin typeface="Verdana"/>
              <a:ea typeface="Verdana"/>
              <a:cs typeface="Verdana"/>
              <a:sym typeface="Verdana"/>
            </a:endParaRPr>
          </a:p>
          <a:p>
            <a:pPr marL="0" lvl="0" indent="0" algn="l" rtl="0">
              <a:lnSpc>
                <a:spcPct val="120000"/>
              </a:lnSpc>
              <a:spcBef>
                <a:spcPts val="1000"/>
              </a:spcBef>
              <a:spcAft>
                <a:spcPts val="0"/>
              </a:spcAft>
              <a:buSzPct val="172043"/>
              <a:buNone/>
            </a:pPr>
            <a:endParaRPr sz="2100" dirty="0">
              <a:latin typeface="Verdana"/>
              <a:ea typeface="Verdana"/>
              <a:cs typeface="Verdana"/>
              <a:sym typeface="Verdana"/>
            </a:endParaRPr>
          </a:p>
          <a:p>
            <a:pPr marL="457200" lvl="0" indent="-342900" algn="l" rtl="0">
              <a:lnSpc>
                <a:spcPct val="120000"/>
              </a:lnSpc>
              <a:spcBef>
                <a:spcPts val="1000"/>
              </a:spcBef>
              <a:spcAft>
                <a:spcPts val="0"/>
              </a:spcAft>
              <a:buSzPct val="110599"/>
              <a:buFont typeface="Verdana"/>
              <a:buChar char="•"/>
            </a:pPr>
            <a:r>
              <a:rPr lang="en-US" sz="2100" dirty="0">
                <a:latin typeface="Verdana"/>
                <a:ea typeface="Verdana"/>
                <a:cs typeface="Verdana"/>
                <a:sym typeface="Verdana"/>
              </a:rPr>
              <a:t>Physiotherapists need to be aware of their own internal bias, their language in general conversation, as well as in direct delivery of care. People first language is important.</a:t>
            </a:r>
            <a:endParaRPr sz="2100" dirty="0">
              <a:latin typeface="Verdana"/>
              <a:ea typeface="Verdana"/>
              <a:cs typeface="Verdana"/>
              <a:sym typeface="Verdana"/>
            </a:endParaRPr>
          </a:p>
          <a:p>
            <a:pPr marL="457200" lvl="0" indent="0" algn="l" rtl="0">
              <a:lnSpc>
                <a:spcPct val="90000"/>
              </a:lnSpc>
              <a:spcBef>
                <a:spcPts val="1000"/>
              </a:spcBef>
              <a:spcAft>
                <a:spcPts val="0"/>
              </a:spcAft>
              <a:buSzPct val="200716"/>
              <a:buNone/>
            </a:pPr>
            <a:endParaRPr sz="1800" b="1" dirty="0">
              <a:latin typeface="Verdana"/>
              <a:ea typeface="Verdana"/>
              <a:cs typeface="Verdana"/>
              <a:sym typeface="Verdana"/>
            </a:endParaRPr>
          </a:p>
          <a:p>
            <a:pPr marL="457200" lvl="0" indent="0" algn="l" rtl="0">
              <a:lnSpc>
                <a:spcPct val="90000"/>
              </a:lnSpc>
              <a:spcBef>
                <a:spcPts val="1000"/>
              </a:spcBef>
              <a:spcAft>
                <a:spcPts val="0"/>
              </a:spcAft>
              <a:buSzPct val="200716"/>
              <a:buNone/>
            </a:pPr>
            <a:endParaRPr sz="1800" b="1" dirty="0">
              <a:latin typeface="Verdana"/>
              <a:ea typeface="Verdana"/>
              <a:cs typeface="Verdana"/>
              <a:sym typeface="Verdana"/>
            </a:endParaRPr>
          </a:p>
          <a:p>
            <a:pPr marL="114300" lvl="0" indent="0" algn="l" rtl="0">
              <a:lnSpc>
                <a:spcPct val="90000"/>
              </a:lnSpc>
              <a:spcBef>
                <a:spcPts val="1000"/>
              </a:spcBef>
              <a:spcAft>
                <a:spcPts val="0"/>
              </a:spcAft>
              <a:buSzPct val="129032"/>
              <a:buNone/>
            </a:pPr>
            <a:r>
              <a:rPr lang="en-US" sz="1800" dirty="0">
                <a:latin typeface="Verdana"/>
                <a:ea typeface="Verdana"/>
                <a:cs typeface="Verdana"/>
                <a:sym typeface="Verdana"/>
              </a:rPr>
              <a:t> </a:t>
            </a:r>
            <a:endParaRPr sz="1800" dirty="0"/>
          </a:p>
        </p:txBody>
      </p:sp>
      <p:pic>
        <p:nvPicPr>
          <p:cNvPr id="181" name="Google Shape;181;g3c6233611da_0_4"/>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ca4c4b8156_2_0"/>
          <p:cNvSpPr txBox="1">
            <a:spLocks noGrp="1"/>
          </p:cNvSpPr>
          <p:nvPr>
            <p:ph type="title" idx="4294967295"/>
          </p:nvPr>
        </p:nvSpPr>
        <p:spPr>
          <a:xfrm>
            <a:off x="441785" y="273685"/>
            <a:ext cx="7368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solidFill>
                  <a:srgbClr val="703876"/>
                </a:solidFill>
                <a:latin typeface="Verdana"/>
                <a:ea typeface="Verdana"/>
                <a:cs typeface="Verdana"/>
                <a:sym typeface="Verdana"/>
              </a:rPr>
              <a:t>Physiotherapy ethos</a:t>
            </a:r>
            <a:endParaRPr dirty="0">
              <a:solidFill>
                <a:srgbClr val="703876"/>
              </a:solidFill>
              <a:latin typeface="Verdana"/>
              <a:ea typeface="Verdana"/>
              <a:cs typeface="Verdana"/>
              <a:sym typeface="Verdana"/>
            </a:endParaRPr>
          </a:p>
        </p:txBody>
      </p:sp>
      <p:sp>
        <p:nvSpPr>
          <p:cNvPr id="188" name="Google Shape;188;g3ca4c4b8156_2_0"/>
          <p:cNvSpPr txBox="1">
            <a:spLocks noGrp="1"/>
          </p:cNvSpPr>
          <p:nvPr>
            <p:ph type="body" idx="4294967295"/>
          </p:nvPr>
        </p:nvSpPr>
        <p:spPr>
          <a:xfrm>
            <a:off x="441785" y="1872933"/>
            <a:ext cx="6771000" cy="43512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Encourage - Independence, Autonomy and Empowerment in a supportive environment</a:t>
            </a:r>
            <a:endParaRPr dirty="0"/>
          </a:p>
          <a:p>
            <a:pPr marL="914400" lvl="1" indent="-22860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914400" lvl="1" indent="-4064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Optimise physical function</a:t>
            </a:r>
            <a:endParaRPr dirty="0"/>
          </a:p>
          <a:p>
            <a:pPr marL="508000" lvl="1" indent="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0" lvl="0" indent="0" algn="l" rtl="0">
              <a:lnSpc>
                <a:spcPct val="90000"/>
              </a:lnSpc>
              <a:spcBef>
                <a:spcPts val="1000"/>
              </a:spcBef>
              <a:spcAft>
                <a:spcPts val="0"/>
              </a:spcAft>
              <a:buSzPts val="1100"/>
              <a:buNone/>
            </a:pPr>
            <a:r>
              <a:rPr lang="en-US" sz="1800" dirty="0">
                <a:latin typeface="Verdana"/>
                <a:ea typeface="Verdana"/>
                <a:cs typeface="Verdana"/>
                <a:sym typeface="Verdana"/>
              </a:rPr>
              <a:t>Therapeutic Handling Definition implies facilitating &amp; empowering a person to actively engage in a  movement task to the best of their ability.</a:t>
            </a:r>
            <a:endParaRPr dirty="0"/>
          </a:p>
          <a:p>
            <a:pPr marL="0" lvl="0" indent="0" algn="l" rtl="0">
              <a:lnSpc>
                <a:spcPct val="90000"/>
              </a:lnSpc>
              <a:spcBef>
                <a:spcPts val="1000"/>
              </a:spcBef>
              <a:spcAft>
                <a:spcPts val="0"/>
              </a:spcAft>
              <a:buSzPts val="1100"/>
              <a:buNone/>
            </a:pPr>
            <a:endParaRPr sz="1800" dirty="0">
              <a:latin typeface="Verdana"/>
              <a:ea typeface="Verdana"/>
              <a:cs typeface="Verdana"/>
              <a:sym typeface="Verdana"/>
            </a:endParaRPr>
          </a:p>
          <a:p>
            <a:pPr marL="0" lvl="0" indent="0" algn="l" rtl="0">
              <a:lnSpc>
                <a:spcPct val="90000"/>
              </a:lnSpc>
              <a:spcBef>
                <a:spcPts val="1000"/>
              </a:spcBef>
              <a:spcAft>
                <a:spcPts val="0"/>
              </a:spcAft>
              <a:buSzPts val="1100"/>
              <a:buNone/>
            </a:pPr>
            <a:endParaRPr sz="1800" dirty="0">
              <a:latin typeface="Verdana"/>
              <a:ea typeface="Verdana"/>
              <a:cs typeface="Verdana"/>
              <a:sym typeface="Verdana"/>
            </a:endParaRPr>
          </a:p>
          <a:p>
            <a:pPr marL="0" lvl="0" indent="0" algn="l" rtl="0">
              <a:lnSpc>
                <a:spcPct val="90000"/>
              </a:lnSpc>
              <a:spcBef>
                <a:spcPts val="1000"/>
              </a:spcBef>
              <a:spcAft>
                <a:spcPts val="0"/>
              </a:spcAft>
              <a:buSzPts val="1100"/>
              <a:buNone/>
            </a:pPr>
            <a:r>
              <a:rPr lang="en-US" sz="1800" b="1" dirty="0">
                <a:latin typeface="Verdana"/>
                <a:ea typeface="Verdana"/>
                <a:cs typeface="Verdana"/>
                <a:sym typeface="Verdana"/>
              </a:rPr>
              <a:t>Shared Goal Setting is important for physiotherapists engaging with PwO. </a:t>
            </a:r>
            <a:endParaRPr dirty="0"/>
          </a:p>
          <a:p>
            <a:pPr marL="0" lvl="0" indent="0" algn="l" rtl="0">
              <a:lnSpc>
                <a:spcPct val="90000"/>
              </a:lnSpc>
              <a:spcBef>
                <a:spcPts val="1000"/>
              </a:spcBef>
              <a:spcAft>
                <a:spcPts val="0"/>
              </a:spcAft>
              <a:buSzPts val="1100"/>
              <a:buNone/>
            </a:pPr>
            <a:endParaRPr sz="1800" dirty="0">
              <a:latin typeface="Verdana"/>
              <a:ea typeface="Verdana"/>
              <a:cs typeface="Verdana"/>
              <a:sym typeface="Verdana"/>
            </a:endParaRPr>
          </a:p>
          <a:p>
            <a:pPr marL="508000" lvl="1"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 </a:t>
            </a:r>
            <a:endParaRPr dirty="0"/>
          </a:p>
          <a:p>
            <a:pPr marL="508000" lvl="1" indent="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508000" lvl="1" indent="0" algn="l" rtl="0">
              <a:lnSpc>
                <a:spcPct val="90000"/>
              </a:lnSpc>
              <a:spcBef>
                <a:spcPts val="0"/>
              </a:spcBef>
              <a:spcAft>
                <a:spcPts val="0"/>
              </a:spcAft>
              <a:buClr>
                <a:srgbClr val="000000"/>
              </a:buClr>
              <a:buSzPts val="2800"/>
              <a:buNone/>
            </a:pPr>
            <a:endParaRPr dirty="0"/>
          </a:p>
        </p:txBody>
      </p:sp>
      <p:pic>
        <p:nvPicPr>
          <p:cNvPr id="189" name="Google Shape;189;g3ca4c4b8156_2_0"/>
          <p:cNvPicPr preferRelativeResize="0"/>
          <p:nvPr/>
        </p:nvPicPr>
        <p:blipFill rotWithShape="1">
          <a:blip r:embed="rId3">
            <a:alphaModFix amt="50000"/>
          </a:blip>
          <a:srcRect/>
          <a:stretch/>
        </p:blipFill>
        <p:spPr>
          <a:xfrm flipH="1">
            <a:off x="7484700" y="0"/>
            <a:ext cx="4707300" cy="6858000"/>
          </a:xfrm>
          <a:prstGeom prst="homePlate">
            <a:avLst>
              <a:gd name="adj" fmla="val 50000"/>
            </a:avLst>
          </a:prstGeom>
          <a:noFill/>
          <a:ln>
            <a:noFill/>
          </a:ln>
        </p:spPr>
      </p:pic>
      <p:sp>
        <p:nvSpPr>
          <p:cNvPr id="190" name="Google Shape;190;g3ca4c4b8156_2_0"/>
          <p:cNvSpPr txBox="1"/>
          <p:nvPr/>
        </p:nvSpPr>
        <p:spPr>
          <a:xfrm>
            <a:off x="9977975" y="66276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191" name="Google Shape;191;g3ca4c4b8156_2_0"/>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dirty="0">
                <a:latin typeface="Verdana" panose="020B0604030504040204" pitchFamily="34" charset="0"/>
                <a:ea typeface="Verdana" panose="020B0604030504040204" pitchFamily="34" charset="0"/>
              </a:rPr>
              <a:t>Manual handling (MH) risk assessment as part of a clinical assessment</a:t>
            </a:r>
            <a:endParaRPr sz="3200" dirty="0">
              <a:latin typeface="Verdana" panose="020B0604030504040204" pitchFamily="34" charset="0"/>
              <a:ea typeface="Verdana" panose="020B0604030504040204" pitchFamily="34" charset="0"/>
            </a:endParaRPr>
          </a:p>
        </p:txBody>
      </p:sp>
      <p:sp>
        <p:nvSpPr>
          <p:cNvPr id="197" name="Google Shape;197;p14"/>
          <p:cNvSpPr txBox="1">
            <a:spLocks noGrp="1"/>
          </p:cNvSpPr>
          <p:nvPr>
            <p:ph type="body" idx="1"/>
          </p:nvPr>
        </p:nvSpPr>
        <p:spPr>
          <a:xfrm>
            <a:off x="838200" y="1825625"/>
            <a:ext cx="8420100" cy="4351338"/>
          </a:xfrm>
          <a:prstGeom prst="rect">
            <a:avLst/>
          </a:prstGeom>
          <a:noFill/>
          <a:ln>
            <a:noFill/>
          </a:ln>
        </p:spPr>
        <p:txBody>
          <a:bodyPr spcFirstLastPara="1" wrap="square" lIns="91425" tIns="45700" rIns="91425" bIns="45700" anchor="t" anchorCtr="0">
            <a:normAutofit/>
          </a:bodyPr>
          <a:lstStyle/>
          <a:p>
            <a:pPr marL="101600" lvl="0" indent="0" algn="l" rtl="0">
              <a:lnSpc>
                <a:spcPct val="90000"/>
              </a:lnSpc>
              <a:spcBef>
                <a:spcPts val="1000"/>
              </a:spcBef>
              <a:spcAft>
                <a:spcPts val="0"/>
              </a:spcAft>
              <a:buClr>
                <a:schemeClr val="dk1"/>
              </a:buClr>
              <a:buSzPts val="2000"/>
              <a:buNone/>
            </a:pPr>
            <a:r>
              <a:rPr lang="en-US" sz="1800" dirty="0">
                <a:latin typeface="Verdana"/>
                <a:ea typeface="Verdana"/>
                <a:cs typeface="Verdana"/>
                <a:sym typeface="Verdana"/>
              </a:rPr>
              <a:t>Chartered Society Physiotherapists (UK) guidance on MH suggest the following steps:</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Assess patient clinically.</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Consider realistic goals and functional outcomes with patient</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Does the proposed treatment involve hazardous MH?</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Can the hazardous MH reasonably be avoided?</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If not, complete  a risk assessment, rate risk and consider benefits versus risk.</a:t>
            </a:r>
            <a:endParaRPr dirty="0"/>
          </a:p>
          <a:p>
            <a:pPr marL="914400" lvl="1" indent="-355600" algn="l" rtl="0">
              <a:lnSpc>
                <a:spcPct val="90000"/>
              </a:lnSpc>
              <a:spcBef>
                <a:spcPts val="1000"/>
              </a:spcBef>
              <a:spcAft>
                <a:spcPts val="0"/>
              </a:spcAft>
              <a:buSzPts val="2000"/>
              <a:buChar char="•"/>
            </a:pPr>
            <a:r>
              <a:rPr lang="en-US" dirty="0">
                <a:latin typeface="Verdana"/>
                <a:ea typeface="Verdana"/>
                <a:cs typeface="Verdana"/>
                <a:sym typeface="Verdana"/>
              </a:rPr>
              <a:t>Identify solutions to reduce risk; if satisfied proceed if not consider competence to proceed/reconsider goals.</a:t>
            </a:r>
            <a:endParaRPr dirty="0"/>
          </a:p>
          <a:p>
            <a:pPr marL="457200" lvl="0" indent="-228600" algn="l" rtl="0">
              <a:lnSpc>
                <a:spcPct val="90000"/>
              </a:lnSpc>
              <a:spcBef>
                <a:spcPts val="1000"/>
              </a:spcBef>
              <a:spcAft>
                <a:spcPts val="0"/>
              </a:spcAft>
              <a:buClr>
                <a:schemeClr val="dk1"/>
              </a:buClr>
              <a:buSzPts val="2000"/>
              <a:buNone/>
            </a:pPr>
            <a:endParaRPr dirty="0"/>
          </a:p>
          <a:p>
            <a:pPr marL="457200" lvl="0" indent="-228600" algn="l" rtl="0">
              <a:lnSpc>
                <a:spcPct val="90000"/>
              </a:lnSpc>
              <a:spcBef>
                <a:spcPts val="1000"/>
              </a:spcBef>
              <a:spcAft>
                <a:spcPts val="0"/>
              </a:spcAft>
              <a:buClr>
                <a:schemeClr val="dk1"/>
              </a:buClr>
              <a:buSzPts val="2000"/>
              <a:buNone/>
            </a:pPr>
            <a:endParaRPr dirty="0"/>
          </a:p>
        </p:txBody>
      </p:sp>
      <p:pic>
        <p:nvPicPr>
          <p:cNvPr id="198" name="Google Shape;198;p14" descr="Clipboard Checked with solid fill"/>
          <p:cNvPicPr preferRelativeResize="0"/>
          <p:nvPr/>
        </p:nvPicPr>
        <p:blipFill rotWithShape="1">
          <a:blip r:embed="rId3">
            <a:alphaModFix/>
          </a:blip>
          <a:srcRect/>
          <a:stretch/>
        </p:blipFill>
        <p:spPr>
          <a:xfrm>
            <a:off x="8858250" y="1825625"/>
            <a:ext cx="2884170" cy="2884170"/>
          </a:xfrm>
          <a:prstGeom prst="rect">
            <a:avLst/>
          </a:prstGeom>
          <a:noFill/>
          <a:ln>
            <a:noFill/>
          </a:ln>
        </p:spPr>
      </p:pic>
      <p:pic>
        <p:nvPicPr>
          <p:cNvPr id="199" name="Google Shape;199;p14"/>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596900" y="14646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dirty="0">
                <a:solidFill>
                  <a:srgbClr val="703876"/>
                </a:solidFill>
                <a:latin typeface="Verdana"/>
                <a:ea typeface="Verdana"/>
                <a:cs typeface="Verdana"/>
                <a:sym typeface="Verdana"/>
              </a:rPr>
              <a:t>Physiotherapy m</a:t>
            </a:r>
            <a:r>
              <a:rPr lang="en-US" sz="3200" dirty="0">
                <a:latin typeface="Verdana"/>
                <a:ea typeface="Verdana"/>
                <a:cs typeface="Verdana"/>
                <a:sym typeface="Verdana"/>
              </a:rPr>
              <a:t>ovement/mobility</a:t>
            </a:r>
            <a:r>
              <a:rPr lang="en-US" sz="3200" dirty="0">
                <a:solidFill>
                  <a:srgbClr val="703876"/>
                </a:solidFill>
                <a:latin typeface="Verdana"/>
                <a:ea typeface="Verdana"/>
                <a:cs typeface="Verdana"/>
                <a:sym typeface="Verdana"/>
              </a:rPr>
              <a:t> assessment</a:t>
            </a:r>
            <a:endParaRPr sz="3200" dirty="0">
              <a:solidFill>
                <a:srgbClr val="703876"/>
              </a:solidFill>
              <a:latin typeface="Verdana"/>
              <a:ea typeface="Verdana"/>
              <a:cs typeface="Verdana"/>
              <a:sym typeface="Verdana"/>
            </a:endParaRPr>
          </a:p>
        </p:txBody>
      </p:sp>
      <p:sp>
        <p:nvSpPr>
          <p:cNvPr id="205" name="Google Shape;205;p17"/>
          <p:cNvSpPr txBox="1">
            <a:spLocks noGrp="1"/>
          </p:cNvSpPr>
          <p:nvPr>
            <p:ph type="body" idx="4294967295"/>
          </p:nvPr>
        </p:nvSpPr>
        <p:spPr>
          <a:xfrm>
            <a:off x="596900" y="1966912"/>
            <a:ext cx="6718300" cy="4525963"/>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Clinical Assessment  tailored to individual   </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Identify stage on EOSS</a:t>
            </a:r>
            <a:endParaRPr sz="1800" b="1" dirty="0"/>
          </a:p>
          <a:p>
            <a:pPr marL="457200" lvl="0" indent="-355600" algn="l" rtl="0">
              <a:lnSpc>
                <a:spcPct val="90000"/>
              </a:lnSpc>
              <a:spcBef>
                <a:spcPts val="1000"/>
              </a:spcBef>
              <a:spcAft>
                <a:spcPts val="0"/>
              </a:spcAft>
              <a:buSzPts val="2000"/>
              <a:buChar char="•"/>
            </a:pPr>
            <a:r>
              <a:rPr lang="en-US" sz="1800" dirty="0">
                <a:latin typeface="Verdana"/>
                <a:ea typeface="Verdana"/>
                <a:cs typeface="Verdana"/>
                <a:sym typeface="Verdana"/>
              </a:rPr>
              <a:t>How is weight distributed? How will this affect movement?</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Establish baseline mobility</a:t>
            </a:r>
            <a:endParaRPr dirty="0"/>
          </a:p>
          <a:p>
            <a:pPr marL="914400" lvl="1" indent="-355600" algn="l" rtl="0">
              <a:lnSpc>
                <a:spcPct val="90000"/>
              </a:lnSpc>
              <a:spcBef>
                <a:spcPts val="1000"/>
              </a:spcBef>
              <a:spcAft>
                <a:spcPts val="0"/>
              </a:spcAft>
              <a:buSzPts val="2000"/>
              <a:buChar char="•"/>
            </a:pPr>
            <a:r>
              <a:rPr lang="en-US" sz="1600" dirty="0">
                <a:latin typeface="Verdana"/>
                <a:ea typeface="Verdana"/>
                <a:cs typeface="Verdana"/>
                <a:sym typeface="Verdana"/>
              </a:rPr>
              <a:t>How does the  patient turn in bed, move up bed, sit over side of bed and sit to stand</a:t>
            </a:r>
            <a:endParaRPr dirty="0"/>
          </a:p>
          <a:p>
            <a:pPr marL="914400" lvl="1" indent="-355600" algn="l" rtl="0">
              <a:lnSpc>
                <a:spcPct val="90000"/>
              </a:lnSpc>
              <a:spcBef>
                <a:spcPts val="1000"/>
              </a:spcBef>
              <a:spcAft>
                <a:spcPts val="0"/>
              </a:spcAft>
              <a:buSzPts val="2000"/>
              <a:buChar char="•"/>
            </a:pPr>
            <a:r>
              <a:rPr lang="en-US" sz="1600" dirty="0">
                <a:latin typeface="Verdana"/>
                <a:ea typeface="Verdana"/>
                <a:cs typeface="Verdana"/>
                <a:sym typeface="Verdana"/>
              </a:rPr>
              <a:t>How is their walking and gait pattern?</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What are the high-risk components to treatment? Consider how can you manage this?</a:t>
            </a:r>
            <a:endParaRPr dirty="0"/>
          </a:p>
          <a:p>
            <a:pPr marL="457200" lvl="0" indent="-355600" algn="l" rtl="0">
              <a:lnSpc>
                <a:spcPct val="90000"/>
              </a:lnSpc>
              <a:spcBef>
                <a:spcPts val="1000"/>
              </a:spcBef>
              <a:spcAft>
                <a:spcPts val="0"/>
              </a:spcAft>
              <a:buSzPts val="2000"/>
              <a:buChar char="•"/>
            </a:pPr>
            <a:r>
              <a:rPr lang="en-US" sz="1800" dirty="0">
                <a:latin typeface="Arial"/>
                <a:ea typeface="Arial"/>
                <a:cs typeface="Arial"/>
                <a:sym typeface="Arial"/>
              </a:rPr>
              <a:t>Ask if the patient is using any specific equipment at home?  and  consider how you might  access appropriate equipment to deliver </a:t>
            </a:r>
            <a:r>
              <a:rPr lang="en-US" sz="1800" dirty="0"/>
              <a:t>appropriate treatment</a:t>
            </a:r>
            <a:endParaRPr sz="1800" dirty="0"/>
          </a:p>
        </p:txBody>
      </p:sp>
      <p:pic>
        <p:nvPicPr>
          <p:cNvPr id="206" name="Google Shape;206;p17"/>
          <p:cNvPicPr preferRelativeResize="0"/>
          <p:nvPr/>
        </p:nvPicPr>
        <p:blipFill rotWithShape="1">
          <a:blip r:embed="rId3">
            <a:alphaModFix/>
          </a:blip>
          <a:srcRect l="6559" t="24652" b="19998"/>
          <a:stretch/>
        </p:blipFill>
        <p:spPr>
          <a:xfrm>
            <a:off x="7395210" y="2113598"/>
            <a:ext cx="4064831" cy="3795712"/>
          </a:xfrm>
          <a:prstGeom prst="rect">
            <a:avLst/>
          </a:prstGeom>
          <a:noFill/>
          <a:ln>
            <a:noFill/>
          </a:ln>
        </p:spPr>
      </p:pic>
      <p:sp>
        <p:nvSpPr>
          <p:cNvPr id="207" name="Google Shape;207;p17"/>
          <p:cNvSpPr txBox="1"/>
          <p:nvPr/>
        </p:nvSpPr>
        <p:spPr>
          <a:xfrm>
            <a:off x="7633250" y="56789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208" name="Google Shape;208;p17"/>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sz="3200" dirty="0">
                <a:solidFill>
                  <a:srgbClr val="703876"/>
                </a:solidFill>
                <a:latin typeface="Verdana"/>
                <a:ea typeface="Verdana"/>
                <a:cs typeface="Verdana"/>
                <a:sym typeface="Verdana"/>
              </a:rPr>
              <a:t>Physiotherapy </a:t>
            </a:r>
            <a:r>
              <a:rPr lang="en-US" sz="3200" dirty="0">
                <a:latin typeface="Verdana"/>
                <a:ea typeface="Verdana"/>
                <a:cs typeface="Verdana"/>
                <a:sym typeface="Verdana"/>
              </a:rPr>
              <a:t>m</a:t>
            </a:r>
            <a:r>
              <a:rPr lang="en-US" sz="3200" dirty="0">
                <a:solidFill>
                  <a:srgbClr val="703876"/>
                </a:solidFill>
                <a:latin typeface="Verdana"/>
                <a:ea typeface="Verdana"/>
                <a:cs typeface="Verdana"/>
                <a:sym typeface="Verdana"/>
              </a:rPr>
              <a:t>o</a:t>
            </a:r>
            <a:r>
              <a:rPr lang="en-US" sz="3200" dirty="0">
                <a:latin typeface="Verdana"/>
                <a:ea typeface="Verdana"/>
                <a:cs typeface="Verdana"/>
                <a:sym typeface="Verdana"/>
              </a:rPr>
              <a:t>vement/mobility</a:t>
            </a:r>
            <a:r>
              <a:rPr lang="en-US" sz="3200" dirty="0">
                <a:solidFill>
                  <a:srgbClr val="703876"/>
                </a:solidFill>
                <a:latin typeface="Verdana"/>
                <a:ea typeface="Verdana"/>
                <a:cs typeface="Verdana"/>
                <a:sym typeface="Verdana"/>
              </a:rPr>
              <a:t> assessment</a:t>
            </a:r>
            <a:endParaRPr sz="3200" dirty="0">
              <a:solidFill>
                <a:srgbClr val="703876"/>
              </a:solidFill>
              <a:latin typeface="Verdana"/>
              <a:ea typeface="Verdana"/>
              <a:cs typeface="Verdana"/>
              <a:sym typeface="Verdana"/>
            </a:endParaRPr>
          </a:p>
        </p:txBody>
      </p:sp>
      <p:sp>
        <p:nvSpPr>
          <p:cNvPr id="214" name="Google Shape;214;p16"/>
          <p:cNvSpPr txBox="1">
            <a:spLocks noGrp="1"/>
          </p:cNvSpPr>
          <p:nvPr>
            <p:ph type="body" idx="4294967295"/>
          </p:nvPr>
        </p:nvSpPr>
        <p:spPr>
          <a:xfrm>
            <a:off x="596900" y="1966912"/>
            <a:ext cx="10998200" cy="4525963"/>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What additional issues need to be considered with PwO?</a:t>
            </a:r>
            <a:endParaRPr dirty="0"/>
          </a:p>
          <a:p>
            <a:pPr marL="914400" lvl="1" indent="-355600" algn="l" rtl="0">
              <a:lnSpc>
                <a:spcPct val="90000"/>
              </a:lnSpc>
              <a:spcBef>
                <a:spcPts val="1000"/>
              </a:spcBef>
              <a:spcAft>
                <a:spcPts val="0"/>
              </a:spcAft>
              <a:buSzPts val="2000"/>
              <a:buChar char="•"/>
            </a:pPr>
            <a:r>
              <a:rPr lang="en-US" sz="1800" dirty="0">
                <a:latin typeface="Verdana"/>
                <a:ea typeface="Verdana"/>
                <a:cs typeface="Verdana"/>
                <a:sym typeface="Verdana"/>
              </a:rPr>
              <a:t>Number of staff needed to safely assist patient</a:t>
            </a:r>
            <a:endParaRPr dirty="0"/>
          </a:p>
          <a:p>
            <a:pPr marL="914400" lvl="1" indent="-355600" algn="l" rtl="0">
              <a:lnSpc>
                <a:spcPct val="90000"/>
              </a:lnSpc>
              <a:spcBef>
                <a:spcPts val="1000"/>
              </a:spcBef>
              <a:spcAft>
                <a:spcPts val="0"/>
              </a:spcAft>
              <a:buSzPts val="2000"/>
              <a:buChar char="•"/>
            </a:pPr>
            <a:r>
              <a:rPr lang="en-US" sz="1800" dirty="0">
                <a:latin typeface="Verdana"/>
                <a:ea typeface="Verdana"/>
                <a:cs typeface="Verdana"/>
                <a:sym typeface="Verdana"/>
              </a:rPr>
              <a:t>Safe Workload  of existing equipment – beds, chairs, walking frames, crutches, etc.</a:t>
            </a:r>
            <a:endParaRPr sz="1800" dirty="0">
              <a:latin typeface="Verdana"/>
              <a:ea typeface="Verdana"/>
              <a:cs typeface="Verdana"/>
              <a:sym typeface="Verdana"/>
            </a:endParaRPr>
          </a:p>
          <a:p>
            <a:pPr marL="457200" lvl="0" indent="-355600" algn="l" rtl="0">
              <a:lnSpc>
                <a:spcPct val="90000"/>
              </a:lnSpc>
              <a:spcBef>
                <a:spcPts val="1000"/>
              </a:spcBef>
              <a:spcAft>
                <a:spcPts val="0"/>
              </a:spcAft>
              <a:buSzPts val="2000"/>
              <a:buChar char="•"/>
            </a:pPr>
            <a:r>
              <a:rPr lang="en-US" sz="1800" dirty="0">
                <a:latin typeface="Verdana"/>
                <a:ea typeface="Verdana"/>
                <a:cs typeface="Verdana"/>
                <a:sym typeface="Verdana"/>
              </a:rPr>
              <a:t>Does the bed go low enough to return to sitting without lifting the patient if patient fatigues?</a:t>
            </a:r>
            <a:endParaRPr dirty="0">
              <a:latin typeface="Verdana"/>
              <a:ea typeface="Verdana"/>
              <a:cs typeface="Verdana"/>
              <a:sym typeface="Verdana"/>
            </a:endParaRPr>
          </a:p>
          <a:p>
            <a:pPr marL="457200" lvl="0" indent="-355600" algn="l" rtl="0">
              <a:lnSpc>
                <a:spcPct val="90000"/>
              </a:lnSpc>
              <a:spcBef>
                <a:spcPts val="1000"/>
              </a:spcBef>
              <a:spcAft>
                <a:spcPts val="0"/>
              </a:spcAft>
              <a:buSzPts val="2000"/>
              <a:buChar char="•"/>
            </a:pPr>
            <a:r>
              <a:rPr lang="en-US" sz="1800" dirty="0">
                <a:latin typeface="Verdana"/>
                <a:ea typeface="Verdana"/>
                <a:cs typeface="Verdana"/>
                <a:sym typeface="Verdana"/>
              </a:rPr>
              <a:t>What are the alternative options for sit to stand?</a:t>
            </a:r>
            <a:endParaRPr dirty="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800" dirty="0">
                <a:latin typeface="Verdana"/>
                <a:ea typeface="Verdana"/>
                <a:cs typeface="Verdana"/>
                <a:sym typeface="Verdana"/>
              </a:rPr>
              <a:t>Use hoist to transfer to chair or raiser recliner chair and attempt to stand from there</a:t>
            </a:r>
            <a:endParaRPr sz="1800" dirty="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800" dirty="0">
                <a:latin typeface="Verdana"/>
                <a:ea typeface="Verdana"/>
                <a:cs typeface="Verdana"/>
                <a:sym typeface="Verdana"/>
              </a:rPr>
              <a:t>Bring PwO to gym and use floor mounted parallel bars</a:t>
            </a:r>
            <a:endParaRPr sz="1800" dirty="0">
              <a:latin typeface="Verdana"/>
              <a:ea typeface="Verdana"/>
              <a:cs typeface="Verdana"/>
              <a:sym typeface="Verdana"/>
            </a:endParaRPr>
          </a:p>
          <a:p>
            <a:pPr marL="914400" lvl="1" indent="-342900" algn="l" rtl="0">
              <a:lnSpc>
                <a:spcPct val="90000"/>
              </a:lnSpc>
              <a:spcBef>
                <a:spcPts val="500"/>
              </a:spcBef>
              <a:spcAft>
                <a:spcPts val="0"/>
              </a:spcAft>
              <a:buSzPts val="1800"/>
              <a:buChar char="•"/>
            </a:pPr>
            <a:r>
              <a:rPr lang="en-US" sz="1800" dirty="0">
                <a:latin typeface="Verdana"/>
                <a:ea typeface="Verdana"/>
                <a:cs typeface="Verdana"/>
                <a:sym typeface="Verdana"/>
              </a:rPr>
              <a:t>Viking hoist - suitably sized</a:t>
            </a:r>
            <a:endParaRPr dirty="0"/>
          </a:p>
          <a:p>
            <a:pPr marL="914400" lvl="1" indent="-355600" algn="l" rtl="0">
              <a:lnSpc>
                <a:spcPct val="90000"/>
              </a:lnSpc>
              <a:spcBef>
                <a:spcPts val="1000"/>
              </a:spcBef>
              <a:spcAft>
                <a:spcPts val="0"/>
              </a:spcAft>
              <a:buSzPts val="2000"/>
              <a:buChar char="•"/>
            </a:pPr>
            <a:r>
              <a:rPr lang="en-US" sz="1800" dirty="0">
                <a:latin typeface="Verdana"/>
                <a:ea typeface="Verdana"/>
                <a:cs typeface="Verdana"/>
                <a:sym typeface="Verdana"/>
              </a:rPr>
              <a:t>Options to hire bariatric equipment</a:t>
            </a:r>
            <a:endParaRPr dirty="0"/>
          </a:p>
        </p:txBody>
      </p:sp>
      <p:pic>
        <p:nvPicPr>
          <p:cNvPr id="215" name="Google Shape;215;p16"/>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a:latin typeface="Verdana"/>
                <a:ea typeface="Verdana"/>
                <a:cs typeface="Verdana"/>
                <a:sym typeface="Verdana"/>
              </a:rPr>
              <a:t>Physiotherapy movement/mobility assessment</a:t>
            </a:r>
            <a:endParaRPr dirty="0"/>
          </a:p>
        </p:txBody>
      </p:sp>
      <p:sp>
        <p:nvSpPr>
          <p:cNvPr id="221" name="Google Shape;2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58800" lvl="1" indent="0" algn="l" rtl="0">
              <a:lnSpc>
                <a:spcPct val="90000"/>
              </a:lnSpc>
              <a:spcBef>
                <a:spcPts val="1000"/>
              </a:spcBef>
              <a:spcAft>
                <a:spcPts val="0"/>
              </a:spcAft>
              <a:buSzPts val="2000"/>
              <a:buNone/>
            </a:pPr>
            <a:r>
              <a:rPr lang="en-US" dirty="0">
                <a:latin typeface="Verdana"/>
                <a:ea typeface="Verdana"/>
                <a:cs typeface="Verdana"/>
                <a:sym typeface="Verdana"/>
              </a:rPr>
              <a:t>How to create a dignified environment</a:t>
            </a:r>
            <a:endParaRPr dirty="0"/>
          </a:p>
          <a:p>
            <a:pPr marL="558800" lvl="1" indent="0" algn="l" rtl="0">
              <a:lnSpc>
                <a:spcPct val="90000"/>
              </a:lnSpc>
              <a:spcBef>
                <a:spcPts val="1000"/>
              </a:spcBef>
              <a:spcAft>
                <a:spcPts val="0"/>
              </a:spcAft>
              <a:buSzPts val="2000"/>
              <a:buNone/>
            </a:pPr>
            <a:endParaRPr dirty="0">
              <a:latin typeface="Verdana"/>
              <a:ea typeface="Verdana"/>
              <a:cs typeface="Verdana"/>
              <a:sym typeface="Verdana"/>
            </a:endParaRPr>
          </a:p>
          <a:p>
            <a:pPr marL="558800" lvl="1" indent="0" algn="l" rtl="0">
              <a:lnSpc>
                <a:spcPct val="90000"/>
              </a:lnSpc>
              <a:spcBef>
                <a:spcPts val="1000"/>
              </a:spcBef>
              <a:spcAft>
                <a:spcPts val="0"/>
              </a:spcAft>
              <a:buSzPts val="2000"/>
              <a:buNone/>
            </a:pPr>
            <a:r>
              <a:rPr lang="en-US" dirty="0">
                <a:latin typeface="Verdana"/>
                <a:ea typeface="Verdana"/>
                <a:cs typeface="Verdana"/>
                <a:sym typeface="Verdana"/>
              </a:rPr>
              <a:t>Develop shared achievable goals</a:t>
            </a:r>
            <a:endParaRPr dirty="0"/>
          </a:p>
          <a:p>
            <a:pPr marL="558800" lvl="1" indent="0" algn="l" rtl="0">
              <a:lnSpc>
                <a:spcPct val="90000"/>
              </a:lnSpc>
              <a:spcBef>
                <a:spcPts val="1000"/>
              </a:spcBef>
              <a:spcAft>
                <a:spcPts val="0"/>
              </a:spcAft>
              <a:buSzPts val="2000"/>
              <a:buNone/>
            </a:pPr>
            <a:endParaRPr dirty="0">
              <a:latin typeface="Verdana"/>
              <a:ea typeface="Verdana"/>
              <a:cs typeface="Verdana"/>
              <a:sym typeface="Verdana"/>
            </a:endParaRPr>
          </a:p>
          <a:p>
            <a:pPr marL="558800" lvl="1" indent="0" algn="l" rtl="0">
              <a:lnSpc>
                <a:spcPct val="90000"/>
              </a:lnSpc>
              <a:spcBef>
                <a:spcPts val="1000"/>
              </a:spcBef>
              <a:spcAft>
                <a:spcPts val="0"/>
              </a:spcAft>
              <a:buSzPts val="2000"/>
              <a:buNone/>
            </a:pPr>
            <a:r>
              <a:rPr lang="en-US" dirty="0">
                <a:latin typeface="Verdana"/>
                <a:ea typeface="Verdana"/>
                <a:cs typeface="Verdana"/>
                <a:sym typeface="Verdana"/>
              </a:rPr>
              <a:t>Tissue viability and skin condition – how this affects mobility</a:t>
            </a:r>
            <a:endParaRPr dirty="0"/>
          </a:p>
          <a:p>
            <a:pPr marL="844550" lvl="1" indent="-158750" algn="l" rtl="0">
              <a:lnSpc>
                <a:spcPct val="90000"/>
              </a:lnSpc>
              <a:spcBef>
                <a:spcPts val="1000"/>
              </a:spcBef>
              <a:spcAft>
                <a:spcPts val="0"/>
              </a:spcAft>
              <a:buSzPts val="2000"/>
              <a:buNone/>
            </a:pPr>
            <a:endParaRPr sz="800" dirty="0">
              <a:latin typeface="Verdana"/>
              <a:ea typeface="Verdana"/>
              <a:cs typeface="Verdana"/>
              <a:sym typeface="Verdana"/>
            </a:endParaRPr>
          </a:p>
          <a:p>
            <a:pPr marL="101600" lvl="0" indent="0" algn="l" rtl="0">
              <a:lnSpc>
                <a:spcPct val="90000"/>
              </a:lnSpc>
              <a:spcBef>
                <a:spcPts val="1000"/>
              </a:spcBef>
              <a:spcAft>
                <a:spcPts val="0"/>
              </a:spcAft>
              <a:buSzPts val="2000"/>
              <a:buNone/>
            </a:pPr>
            <a:r>
              <a:rPr lang="en-US" sz="1800" dirty="0">
                <a:latin typeface="Verdana"/>
                <a:ea typeface="Verdana"/>
                <a:cs typeface="Verdana"/>
                <a:sym typeface="Verdana"/>
              </a:rPr>
              <a:t>      Consider footwear </a:t>
            </a:r>
            <a:endParaRPr dirty="0"/>
          </a:p>
          <a:p>
            <a:pPr marL="101600" lvl="0" indent="0" algn="l" rtl="0">
              <a:lnSpc>
                <a:spcPct val="90000"/>
              </a:lnSpc>
              <a:spcBef>
                <a:spcPts val="1000"/>
              </a:spcBef>
              <a:spcAft>
                <a:spcPts val="0"/>
              </a:spcAft>
              <a:buSzPts val="2000"/>
              <a:buNone/>
            </a:pPr>
            <a:endParaRPr dirty="0"/>
          </a:p>
          <a:p>
            <a:pPr marL="101600" lvl="0" indent="0" algn="l" rtl="0">
              <a:lnSpc>
                <a:spcPct val="90000"/>
              </a:lnSpc>
              <a:spcBef>
                <a:spcPts val="1000"/>
              </a:spcBef>
              <a:spcAft>
                <a:spcPts val="0"/>
              </a:spcAft>
              <a:buSzPts val="2000"/>
              <a:buNone/>
            </a:pPr>
            <a:r>
              <a:rPr lang="en-US" sz="1800" dirty="0">
                <a:latin typeface="Verdana"/>
                <a:ea typeface="Verdana"/>
                <a:cs typeface="Verdana"/>
                <a:sym typeface="Verdana"/>
              </a:rPr>
              <a:t>      Is the patient at risk of a fall?</a:t>
            </a:r>
            <a:endParaRPr dirty="0"/>
          </a:p>
          <a:p>
            <a:pPr marL="101600" lvl="0" indent="0" algn="l" rtl="0">
              <a:lnSpc>
                <a:spcPct val="90000"/>
              </a:lnSpc>
              <a:spcBef>
                <a:spcPts val="1000"/>
              </a:spcBef>
              <a:spcAft>
                <a:spcPts val="0"/>
              </a:spcAft>
              <a:buSzPts val="2000"/>
              <a:buNone/>
            </a:pPr>
            <a:r>
              <a:rPr lang="en-US" sz="1800" dirty="0">
                <a:latin typeface="Verdana"/>
                <a:ea typeface="Verdana"/>
                <a:cs typeface="Verdana"/>
                <a:sym typeface="Verdana"/>
              </a:rPr>
              <a:t>      Problem solving skills critical – thinking laterally to solve complex issues  </a:t>
            </a:r>
            <a:endParaRPr dirty="0"/>
          </a:p>
          <a:p>
            <a:pPr marL="914400" lvl="1" indent="-228600" algn="l" rtl="0">
              <a:lnSpc>
                <a:spcPct val="90000"/>
              </a:lnSpc>
              <a:spcBef>
                <a:spcPts val="500"/>
              </a:spcBef>
              <a:spcAft>
                <a:spcPts val="0"/>
              </a:spcAft>
              <a:buSzPts val="1800"/>
              <a:buNone/>
            </a:pPr>
            <a:endParaRPr sz="1800" dirty="0">
              <a:latin typeface="Verdana"/>
              <a:ea typeface="Verdana"/>
              <a:cs typeface="Verdana"/>
              <a:sym typeface="Verdana"/>
            </a:endParaRPr>
          </a:p>
        </p:txBody>
      </p:sp>
      <p:pic>
        <p:nvPicPr>
          <p:cNvPr id="222" name="Google Shape;222;p23"/>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8"/>
          <p:cNvSpPr txBox="1">
            <a:spLocks noGrp="1"/>
          </p:cNvSpPr>
          <p:nvPr>
            <p:ph type="title" idx="4294967295"/>
          </p:nvPr>
        </p:nvSpPr>
        <p:spPr>
          <a:xfrm>
            <a:off x="3746500" y="365125"/>
            <a:ext cx="82550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0000"/>
              <a:buNone/>
            </a:pPr>
            <a:r>
              <a:rPr lang="en-US" sz="3600" dirty="0">
                <a:solidFill>
                  <a:srgbClr val="703876"/>
                </a:solidFill>
                <a:latin typeface="Verdana"/>
                <a:ea typeface="Verdana"/>
                <a:cs typeface="Verdana"/>
                <a:sym typeface="Verdana"/>
              </a:rPr>
              <a:t>Body shape - distribution </a:t>
            </a:r>
            <a:endParaRPr sz="3600" dirty="0">
              <a:solidFill>
                <a:srgbClr val="703876"/>
              </a:solidFill>
              <a:latin typeface="Verdana"/>
              <a:ea typeface="Verdana"/>
              <a:cs typeface="Verdana"/>
              <a:sym typeface="Verdana"/>
            </a:endParaRPr>
          </a:p>
          <a:p>
            <a:pPr marL="0" lvl="0" indent="0" algn="l" rtl="0">
              <a:lnSpc>
                <a:spcPct val="90000"/>
              </a:lnSpc>
              <a:spcBef>
                <a:spcPts val="0"/>
              </a:spcBef>
              <a:spcAft>
                <a:spcPts val="0"/>
              </a:spcAft>
              <a:buSzPct val="100000"/>
              <a:buNone/>
            </a:pPr>
            <a:r>
              <a:rPr lang="en-US" sz="3600" dirty="0">
                <a:solidFill>
                  <a:srgbClr val="703876"/>
                </a:solidFill>
                <a:latin typeface="Verdana"/>
                <a:ea typeface="Verdana"/>
                <a:cs typeface="Verdana"/>
                <a:sym typeface="Verdana"/>
              </a:rPr>
              <a:t>of weight</a:t>
            </a:r>
            <a:endParaRPr sz="3600" dirty="0">
              <a:solidFill>
                <a:srgbClr val="703876"/>
              </a:solidFill>
              <a:latin typeface="Verdana"/>
              <a:ea typeface="Verdana"/>
              <a:cs typeface="Verdana"/>
              <a:sym typeface="Verdana"/>
            </a:endParaRPr>
          </a:p>
          <a:p>
            <a:pPr marL="0" lvl="0" indent="0" algn="l" rtl="0">
              <a:lnSpc>
                <a:spcPct val="90000"/>
              </a:lnSpc>
              <a:spcBef>
                <a:spcPts val="0"/>
              </a:spcBef>
              <a:spcAft>
                <a:spcPts val="0"/>
              </a:spcAft>
              <a:buSzPct val="100000"/>
              <a:buNone/>
            </a:pPr>
            <a:r>
              <a:rPr lang="en-US" dirty="0">
                <a:solidFill>
                  <a:srgbClr val="703876"/>
                </a:solidFill>
                <a:latin typeface="Verdana"/>
                <a:ea typeface="Verdana"/>
                <a:cs typeface="Verdana"/>
                <a:sym typeface="Verdana"/>
              </a:rPr>
              <a:t> </a:t>
            </a:r>
            <a:endParaRPr dirty="0">
              <a:solidFill>
                <a:srgbClr val="703876"/>
              </a:solidFill>
              <a:latin typeface="Verdana"/>
              <a:ea typeface="Verdana"/>
              <a:cs typeface="Verdana"/>
              <a:sym typeface="Verdana"/>
            </a:endParaRPr>
          </a:p>
        </p:txBody>
      </p:sp>
      <p:sp>
        <p:nvSpPr>
          <p:cNvPr id="228" name="Google Shape;228;p18"/>
          <p:cNvSpPr txBox="1">
            <a:spLocks noGrp="1"/>
          </p:cNvSpPr>
          <p:nvPr>
            <p:ph type="body" idx="4294967295"/>
          </p:nvPr>
        </p:nvSpPr>
        <p:spPr>
          <a:xfrm>
            <a:off x="3746500" y="1443789"/>
            <a:ext cx="8255000" cy="5263399"/>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Understanding body shape gives a clearer focus on the issues that may be limiting the patient's mobility and independence and help develop more effective treatment programmes. Some body shapes are:</a:t>
            </a:r>
            <a:endParaRPr dirty="0"/>
          </a:p>
          <a:p>
            <a:pPr marL="457200" lvl="0" indent="-228600" algn="l" rtl="0">
              <a:lnSpc>
                <a:spcPct val="90000"/>
              </a:lnSpc>
              <a:spcBef>
                <a:spcPts val="1000"/>
              </a:spcBef>
              <a:spcAft>
                <a:spcPts val="0"/>
              </a:spcAft>
              <a:buSzPts val="2800"/>
              <a:buNone/>
            </a:pPr>
            <a:endParaRPr sz="800" dirty="0">
              <a:latin typeface="Verdana"/>
              <a:ea typeface="Verdana"/>
              <a:cs typeface="Verdana"/>
              <a:sym typeface="Verdana"/>
            </a:endParaRPr>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carried high, abdomen may be rigid due to fluid retention</a:t>
            </a:r>
            <a:endParaRPr dirty="0"/>
          </a:p>
          <a:p>
            <a:pPr marL="533400" lvl="1" indent="0" algn="l" rtl="0">
              <a:lnSpc>
                <a:spcPct val="90000"/>
              </a:lnSpc>
              <a:spcBef>
                <a:spcPts val="500"/>
              </a:spcBef>
              <a:spcAft>
                <a:spcPts val="0"/>
              </a:spcAft>
              <a:buSzPts val="2400"/>
              <a:buNone/>
            </a:pPr>
            <a:r>
              <a:rPr lang="en-US" sz="1400" i="1" dirty="0">
                <a:latin typeface="Verdana"/>
                <a:ea typeface="Verdana"/>
                <a:cs typeface="Verdana"/>
                <a:sym typeface="Verdana"/>
              </a:rPr>
              <a:t>This can limit trunk flexion - difficult to lie flat - shortness of breath – if there is significant weight around neck consider swallowing and respiratory issues. May prefer get out of bed using side lying rather than sitting forward in bed, may prefer reclined chair.</a:t>
            </a:r>
            <a:endParaRPr sz="1400" i="1" dirty="0"/>
          </a:p>
          <a:p>
            <a:pPr marL="914400" lvl="1" indent="-228600" algn="l" rtl="0">
              <a:lnSpc>
                <a:spcPct val="90000"/>
              </a:lnSpc>
              <a:spcBef>
                <a:spcPts val="500"/>
              </a:spcBef>
              <a:spcAft>
                <a:spcPts val="0"/>
              </a:spcAft>
              <a:buSzPts val="2400"/>
              <a:buNone/>
            </a:pPr>
            <a:endParaRPr sz="800" dirty="0">
              <a:latin typeface="Verdana"/>
              <a:ea typeface="Verdana"/>
              <a:cs typeface="Verdana"/>
              <a:sym typeface="Verdana"/>
            </a:endParaRPr>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carried high, abdomen mobile pannus (apron) hanging </a:t>
            </a:r>
            <a:endParaRPr dirty="0"/>
          </a:p>
          <a:p>
            <a:pPr marL="50800" lvl="0" indent="0" algn="l" rtl="0">
              <a:lnSpc>
                <a:spcPct val="90000"/>
              </a:lnSpc>
              <a:spcBef>
                <a:spcPts val="1000"/>
              </a:spcBef>
              <a:spcAft>
                <a:spcPts val="0"/>
              </a:spcAft>
              <a:buSzPts val="2800"/>
              <a:buNone/>
            </a:pPr>
            <a:r>
              <a:rPr lang="en-US" sz="1800" dirty="0">
                <a:latin typeface="Verdana"/>
                <a:ea typeface="Verdana"/>
                <a:cs typeface="Verdana"/>
                <a:sym typeface="Verdana"/>
              </a:rPr>
              <a:t>(</a:t>
            </a:r>
            <a:r>
              <a:rPr lang="en-US" sz="2000" dirty="0"/>
              <a:t>when excess skin and fatty tissue hang down from the abdomen)</a:t>
            </a:r>
            <a:endParaRPr dirty="0"/>
          </a:p>
          <a:p>
            <a:pPr marL="533400" lvl="1" indent="0" algn="l" rtl="0">
              <a:lnSpc>
                <a:spcPct val="90000"/>
              </a:lnSpc>
              <a:spcBef>
                <a:spcPts val="500"/>
              </a:spcBef>
              <a:spcAft>
                <a:spcPts val="0"/>
              </a:spcAft>
              <a:buSzPts val="2400"/>
              <a:buNone/>
            </a:pPr>
            <a:r>
              <a:rPr lang="en-US" sz="1400" i="1" dirty="0">
                <a:latin typeface="Verdana"/>
                <a:ea typeface="Verdana"/>
                <a:cs typeface="Verdana"/>
                <a:sym typeface="Verdana"/>
              </a:rPr>
              <a:t>This can obstruct lymphatic drainage; patient may need lower height bed to have feet flat on floor and use rocking motion to stand. High risk of moisture lesions</a:t>
            </a:r>
            <a:r>
              <a:rPr lang="en-US" sz="1800" dirty="0">
                <a:latin typeface="Verdana"/>
                <a:ea typeface="Verdana"/>
                <a:cs typeface="Verdana"/>
                <a:sym typeface="Verdana"/>
              </a:rPr>
              <a:t>.</a:t>
            </a:r>
            <a:endParaRPr dirty="0"/>
          </a:p>
        </p:txBody>
      </p:sp>
      <p:pic>
        <p:nvPicPr>
          <p:cNvPr id="229" name="Google Shape;229;p18"/>
          <p:cNvPicPr preferRelativeResize="0"/>
          <p:nvPr/>
        </p:nvPicPr>
        <p:blipFill rotWithShape="1">
          <a:blip r:embed="rId3">
            <a:alphaModFix amt="50000"/>
          </a:blip>
          <a:srcRect l="18672" t="12666" r="24168" b="8166"/>
          <a:stretch/>
        </p:blipFill>
        <p:spPr>
          <a:xfrm>
            <a:off x="0" y="-1"/>
            <a:ext cx="3863340" cy="6872983"/>
          </a:xfrm>
          <a:prstGeom prst="homePlate">
            <a:avLst>
              <a:gd name="adj" fmla="val 30150"/>
            </a:avLst>
          </a:prstGeom>
          <a:noFill/>
          <a:ln>
            <a:noFill/>
          </a:ln>
        </p:spPr>
      </p:pic>
      <p:sp>
        <p:nvSpPr>
          <p:cNvPr id="230" name="Google Shape;230;p18"/>
          <p:cNvSpPr txBox="1"/>
          <p:nvPr/>
        </p:nvSpPr>
        <p:spPr>
          <a:xfrm>
            <a:off x="287325" y="63484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231" name="Google Shape;231;p18"/>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Overview</a:t>
            </a:r>
            <a:endParaRPr dirty="0">
              <a:latin typeface="Verdana"/>
              <a:ea typeface="Verdana"/>
              <a:cs typeface="Verdana"/>
              <a:sym typeface="Verdana"/>
            </a:endParaRPr>
          </a:p>
        </p:txBody>
      </p:sp>
      <p:sp>
        <p:nvSpPr>
          <p:cNvPr id="87" name="Google Shape;87;p3"/>
          <p:cNvSpPr txBox="1">
            <a:spLocks noGrp="1"/>
          </p:cNvSpPr>
          <p:nvPr>
            <p:ph type="body" idx="1"/>
          </p:nvPr>
        </p:nvSpPr>
        <p:spPr>
          <a:xfrm>
            <a:off x="6542088" y="1349375"/>
            <a:ext cx="5051198" cy="5105400"/>
          </a:xfrm>
          <a:prstGeom prst="rect">
            <a:avLst/>
          </a:prstGeom>
          <a:noFill/>
          <a:ln>
            <a:noFill/>
          </a:ln>
        </p:spPr>
        <p:txBody>
          <a:bodyPr spcFirstLastPara="1" wrap="square" lIns="91425" tIns="45700" rIns="91425" bIns="45700" anchor="t" anchorCtr="0">
            <a:normAutofit/>
          </a:bodyPr>
          <a:lstStyle/>
          <a:p>
            <a:pPr marL="914400" lvl="0" indent="0" algn="l" rtl="0">
              <a:lnSpc>
                <a:spcPct val="90000"/>
              </a:lnSpc>
              <a:spcBef>
                <a:spcPts val="0"/>
              </a:spcBef>
              <a:spcAft>
                <a:spcPts val="0"/>
              </a:spcAft>
              <a:buSzPts val="2000"/>
              <a:buNone/>
            </a:pPr>
            <a:endParaRPr sz="1800" dirty="0">
              <a:latin typeface="Verdana"/>
              <a:ea typeface="Verdana"/>
              <a:cs typeface="Verdana"/>
              <a:sym typeface="Verdana"/>
            </a:endParaRPr>
          </a:p>
          <a:p>
            <a:pPr marL="914400" lvl="0" indent="0" algn="l" rtl="0">
              <a:lnSpc>
                <a:spcPct val="90000"/>
              </a:lnSpc>
              <a:spcBef>
                <a:spcPts val="0"/>
              </a:spcBef>
              <a:spcAft>
                <a:spcPts val="0"/>
              </a:spcAft>
              <a:buSzPts val="2000"/>
              <a:buNone/>
            </a:pPr>
            <a:endParaRPr sz="1800" dirty="0">
              <a:latin typeface="Verdana"/>
              <a:ea typeface="Verdana"/>
              <a:cs typeface="Verdana"/>
              <a:sym typeface="Verdana"/>
            </a:endParaRPr>
          </a:p>
          <a:p>
            <a:pPr marL="457200" lvl="0" indent="-342900" algn="l" rtl="0">
              <a:lnSpc>
                <a:spcPct val="90000"/>
              </a:lnSpc>
              <a:spcBef>
                <a:spcPts val="0"/>
              </a:spcBef>
              <a:spcAft>
                <a:spcPts val="0"/>
              </a:spcAft>
              <a:buSzPts val="1800"/>
              <a:buFont typeface="Verdana"/>
              <a:buChar char="•"/>
            </a:pPr>
            <a:r>
              <a:rPr lang="en-US" sz="1800" dirty="0">
                <a:latin typeface="Verdana"/>
                <a:ea typeface="Verdana"/>
                <a:cs typeface="Verdana"/>
                <a:sym typeface="Verdana"/>
              </a:rPr>
              <a:t>Movement, Mobilisation &amp; key Ergonomic issues to consider for PwO in healthcare setting</a:t>
            </a:r>
            <a:endParaRPr dirty="0"/>
          </a:p>
          <a:p>
            <a:pPr marL="457200" lvl="0" indent="-228600" algn="l" rtl="0">
              <a:lnSpc>
                <a:spcPct val="90000"/>
              </a:lnSpc>
              <a:spcBef>
                <a:spcPts val="0"/>
              </a:spcBef>
              <a:spcAft>
                <a:spcPts val="0"/>
              </a:spcAft>
              <a:buSzPts val="1800"/>
              <a:buFont typeface="Verdana"/>
              <a:buNone/>
            </a:pPr>
            <a:endParaRPr sz="1800" dirty="0">
              <a:latin typeface="Verdana"/>
              <a:ea typeface="Verdana"/>
              <a:cs typeface="Verdana"/>
              <a:sym typeface="Verdana"/>
            </a:endParaRPr>
          </a:p>
          <a:p>
            <a:pPr marL="457200" lvl="0" indent="-228600" algn="l" rtl="0">
              <a:lnSpc>
                <a:spcPct val="90000"/>
              </a:lnSpc>
              <a:spcBef>
                <a:spcPts val="0"/>
              </a:spcBef>
              <a:spcAft>
                <a:spcPts val="0"/>
              </a:spcAft>
              <a:buSzPts val="1800"/>
              <a:buFont typeface="Verdana"/>
              <a:buNone/>
            </a:pPr>
            <a:endParaRPr sz="1800" dirty="0">
              <a:latin typeface="Verdana"/>
              <a:ea typeface="Verdana"/>
              <a:cs typeface="Verdana"/>
              <a:sym typeface="Verdana"/>
            </a:endParaRPr>
          </a:p>
          <a:p>
            <a:pPr marL="457200" lvl="0" indent="-342900" algn="l" rtl="0">
              <a:lnSpc>
                <a:spcPct val="90000"/>
              </a:lnSpc>
              <a:spcBef>
                <a:spcPts val="0"/>
              </a:spcBef>
              <a:spcAft>
                <a:spcPts val="0"/>
              </a:spcAft>
              <a:buSzPts val="1800"/>
              <a:buFont typeface="Verdana"/>
              <a:buChar char="•"/>
            </a:pPr>
            <a:r>
              <a:rPr lang="en-US" sz="1800" dirty="0">
                <a:latin typeface="Verdana"/>
                <a:ea typeface="Verdana"/>
                <a:cs typeface="Verdana"/>
                <a:sym typeface="Verdana"/>
              </a:rPr>
              <a:t>Physiotherapy Implications </a:t>
            </a:r>
            <a:endParaRPr dirty="0"/>
          </a:p>
          <a:p>
            <a:pPr marL="457200" lvl="0" indent="-228600" algn="l" rtl="0">
              <a:lnSpc>
                <a:spcPct val="90000"/>
              </a:lnSpc>
              <a:spcBef>
                <a:spcPts val="0"/>
              </a:spcBef>
              <a:spcAft>
                <a:spcPts val="0"/>
              </a:spcAft>
              <a:buSzPts val="1800"/>
              <a:buFont typeface="Verdana"/>
              <a:buNone/>
            </a:pPr>
            <a:endParaRPr sz="1800" dirty="0">
              <a:latin typeface="Verdana"/>
              <a:ea typeface="Verdana"/>
              <a:cs typeface="Verdana"/>
              <a:sym typeface="Verdana"/>
            </a:endParaRPr>
          </a:p>
          <a:p>
            <a:pPr marL="457200" lvl="0" indent="-228600" algn="l" rtl="0">
              <a:lnSpc>
                <a:spcPct val="90000"/>
              </a:lnSpc>
              <a:spcBef>
                <a:spcPts val="0"/>
              </a:spcBef>
              <a:spcAft>
                <a:spcPts val="0"/>
              </a:spcAft>
              <a:buSzPts val="1800"/>
              <a:buFont typeface="Verdana"/>
              <a:buNone/>
            </a:pPr>
            <a:endParaRPr sz="1800" dirty="0">
              <a:latin typeface="Verdana"/>
              <a:ea typeface="Verdana"/>
              <a:cs typeface="Verdana"/>
              <a:sym typeface="Verdana"/>
            </a:endParaRPr>
          </a:p>
          <a:p>
            <a:pPr marL="114300" lvl="0" indent="0" algn="l" rtl="0">
              <a:lnSpc>
                <a:spcPct val="90000"/>
              </a:lnSpc>
              <a:spcBef>
                <a:spcPts val="0"/>
              </a:spcBef>
              <a:spcAft>
                <a:spcPts val="0"/>
              </a:spcAft>
              <a:buSzPts val="1800"/>
              <a:buNone/>
            </a:pPr>
            <a:endParaRPr sz="1800" dirty="0">
              <a:latin typeface="Verdana"/>
              <a:ea typeface="Verdana"/>
              <a:cs typeface="Verdana"/>
              <a:sym typeface="Verdana"/>
            </a:endParaRPr>
          </a:p>
          <a:p>
            <a:pPr marL="457200" lvl="0" indent="0" algn="l" rtl="0">
              <a:lnSpc>
                <a:spcPct val="90000"/>
              </a:lnSpc>
              <a:spcBef>
                <a:spcPts val="0"/>
              </a:spcBef>
              <a:spcAft>
                <a:spcPts val="0"/>
              </a:spcAft>
              <a:buSzPts val="2000"/>
              <a:buNone/>
            </a:pPr>
            <a:endParaRPr sz="1800" dirty="0">
              <a:latin typeface="Verdana"/>
              <a:ea typeface="Verdana"/>
              <a:cs typeface="Verdana"/>
              <a:sym typeface="Verdana"/>
            </a:endParaRPr>
          </a:p>
          <a:p>
            <a:pPr marL="457200" lvl="0" indent="-342900" algn="l" rtl="0">
              <a:lnSpc>
                <a:spcPct val="90000"/>
              </a:lnSpc>
              <a:spcBef>
                <a:spcPts val="0"/>
              </a:spcBef>
              <a:spcAft>
                <a:spcPts val="0"/>
              </a:spcAft>
              <a:buSzPts val="1800"/>
              <a:buFont typeface="Verdana"/>
              <a:buChar char="•"/>
            </a:pPr>
            <a:r>
              <a:rPr lang="en-US" sz="1800" dirty="0">
                <a:latin typeface="Verdana"/>
                <a:ea typeface="Verdana"/>
                <a:cs typeface="Verdana"/>
                <a:sym typeface="Verdana"/>
              </a:rPr>
              <a:t>Case Studies </a:t>
            </a:r>
            <a:endParaRPr dirty="0"/>
          </a:p>
          <a:p>
            <a:pPr marL="457200" lvl="0" indent="0" algn="l" rtl="0">
              <a:lnSpc>
                <a:spcPct val="90000"/>
              </a:lnSpc>
              <a:spcBef>
                <a:spcPts val="0"/>
              </a:spcBef>
              <a:spcAft>
                <a:spcPts val="0"/>
              </a:spcAft>
              <a:buSzPts val="2000"/>
              <a:buNone/>
            </a:pPr>
            <a:endParaRPr sz="1800" dirty="0">
              <a:latin typeface="Verdana"/>
              <a:ea typeface="Verdana"/>
              <a:cs typeface="Verdana"/>
              <a:sym typeface="Verdana"/>
            </a:endParaRPr>
          </a:p>
          <a:p>
            <a:pPr marL="457200" lvl="0" indent="0" algn="l" rtl="0">
              <a:lnSpc>
                <a:spcPct val="90000"/>
              </a:lnSpc>
              <a:spcBef>
                <a:spcPts val="0"/>
              </a:spcBef>
              <a:spcAft>
                <a:spcPts val="0"/>
              </a:spcAft>
              <a:buSzPts val="2000"/>
              <a:buNone/>
            </a:pPr>
            <a:endParaRPr sz="1800" dirty="0">
              <a:latin typeface="Verdana"/>
              <a:ea typeface="Verdana"/>
              <a:cs typeface="Verdana"/>
              <a:sym typeface="Verdana"/>
            </a:endParaRPr>
          </a:p>
        </p:txBody>
      </p:sp>
      <p:pic>
        <p:nvPicPr>
          <p:cNvPr id="88" name="Google Shape;88;p3"/>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9"/>
          <p:cNvSpPr txBox="1">
            <a:spLocks noGrp="1"/>
          </p:cNvSpPr>
          <p:nvPr>
            <p:ph type="title" idx="4294967295"/>
          </p:nvPr>
        </p:nvSpPr>
        <p:spPr>
          <a:xfrm>
            <a:off x="3101175" y="54058"/>
            <a:ext cx="82551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00000"/>
              <a:buNone/>
            </a:pPr>
            <a:endParaRPr dirty="0">
              <a:solidFill>
                <a:srgbClr val="703876"/>
              </a:solidFill>
              <a:latin typeface="Verdana"/>
              <a:ea typeface="Verdana"/>
              <a:cs typeface="Verdana"/>
              <a:sym typeface="Verdana"/>
            </a:endParaRPr>
          </a:p>
          <a:p>
            <a:pPr marL="0" lvl="0" indent="0" algn="l" rtl="0">
              <a:lnSpc>
                <a:spcPct val="90000"/>
              </a:lnSpc>
              <a:spcBef>
                <a:spcPts val="0"/>
              </a:spcBef>
              <a:spcAft>
                <a:spcPts val="0"/>
              </a:spcAft>
              <a:buSzPct val="100000"/>
              <a:buNone/>
            </a:pPr>
            <a:r>
              <a:rPr lang="en-US" sz="3600" dirty="0">
                <a:solidFill>
                  <a:srgbClr val="703876"/>
                </a:solidFill>
                <a:latin typeface="Verdana"/>
                <a:ea typeface="Verdana"/>
                <a:cs typeface="Verdana"/>
                <a:sym typeface="Verdana"/>
              </a:rPr>
              <a:t>Body shape – distribution of weight </a:t>
            </a:r>
            <a:endParaRPr sz="3600" dirty="0">
              <a:solidFill>
                <a:srgbClr val="703876"/>
              </a:solidFill>
              <a:latin typeface="Verdana"/>
              <a:ea typeface="Verdana"/>
              <a:cs typeface="Verdana"/>
              <a:sym typeface="Verdana"/>
            </a:endParaRPr>
          </a:p>
          <a:p>
            <a:pPr marL="0" lvl="0" indent="0" algn="l" rtl="0">
              <a:lnSpc>
                <a:spcPct val="90000"/>
              </a:lnSpc>
              <a:spcBef>
                <a:spcPts val="0"/>
              </a:spcBef>
              <a:spcAft>
                <a:spcPts val="0"/>
              </a:spcAft>
              <a:buSzPct val="100000"/>
              <a:buNone/>
            </a:pPr>
            <a:endParaRPr dirty="0">
              <a:solidFill>
                <a:srgbClr val="703876"/>
              </a:solidFill>
              <a:latin typeface="Verdana"/>
              <a:ea typeface="Verdana"/>
              <a:cs typeface="Verdana"/>
              <a:sym typeface="Verdana"/>
            </a:endParaRPr>
          </a:p>
        </p:txBody>
      </p:sp>
      <p:sp>
        <p:nvSpPr>
          <p:cNvPr id="237" name="Google Shape;237;p19"/>
          <p:cNvSpPr txBox="1">
            <a:spLocks noGrp="1"/>
          </p:cNvSpPr>
          <p:nvPr>
            <p:ph type="body" idx="4294967295"/>
          </p:nvPr>
        </p:nvSpPr>
        <p:spPr>
          <a:xfrm>
            <a:off x="3568963" y="1379621"/>
            <a:ext cx="8432537" cy="5327567"/>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stored around the waist</a:t>
            </a:r>
            <a:endParaRPr dirty="0"/>
          </a:p>
          <a:p>
            <a:pPr marL="50800" lvl="0" indent="0" algn="l" rtl="0">
              <a:lnSpc>
                <a:spcPct val="90000"/>
              </a:lnSpc>
              <a:spcBef>
                <a:spcPts val="1000"/>
              </a:spcBef>
              <a:spcAft>
                <a:spcPts val="0"/>
              </a:spcAft>
              <a:buSzPts val="2800"/>
              <a:buNone/>
            </a:pPr>
            <a:r>
              <a:rPr lang="en-US" sz="1800" dirty="0">
                <a:latin typeface="Verdana"/>
                <a:ea typeface="Verdana"/>
                <a:cs typeface="Verdana"/>
                <a:sym typeface="Verdana"/>
              </a:rPr>
              <a:t>      </a:t>
            </a:r>
            <a:r>
              <a:rPr lang="en-US" sz="1400" i="1" dirty="0">
                <a:latin typeface="Verdana"/>
                <a:ea typeface="Verdana"/>
                <a:cs typeface="Verdana"/>
                <a:sym typeface="Verdana"/>
              </a:rPr>
              <a:t>Hip flexion may be limited.</a:t>
            </a:r>
            <a:endParaRPr sz="1400" i="1" dirty="0"/>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carried below waist; tissue bulk between thighs</a:t>
            </a:r>
            <a:endParaRPr dirty="0"/>
          </a:p>
          <a:p>
            <a:pPr marL="533400" lvl="1" indent="0" algn="l" rtl="0">
              <a:lnSpc>
                <a:spcPct val="90000"/>
              </a:lnSpc>
              <a:spcBef>
                <a:spcPts val="500"/>
              </a:spcBef>
              <a:spcAft>
                <a:spcPts val="0"/>
              </a:spcAft>
              <a:buSzPts val="2400"/>
              <a:buNone/>
            </a:pPr>
            <a:r>
              <a:rPr lang="en-US" sz="1400" i="1" dirty="0">
                <a:latin typeface="Verdana" panose="020B0604030504040204" pitchFamily="34" charset="0"/>
                <a:ea typeface="Verdana" panose="020B0604030504040204" pitchFamily="34" charset="0"/>
                <a:cs typeface="Verdana"/>
                <a:sym typeface="Verdana"/>
              </a:rPr>
              <a:t>Hip and knee flexion limited – tend to sit with knees extended. Get out of bed (egress)  via long sit or roll.</a:t>
            </a:r>
            <a:endParaRPr i="1" dirty="0">
              <a:latin typeface="Verdana" panose="020B0604030504040204" pitchFamily="34" charset="0"/>
              <a:ea typeface="Verdana" panose="020B0604030504040204" pitchFamily="34" charset="0"/>
            </a:endParaRPr>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carried below waist; tissue bulk on hips and outside of thighs</a:t>
            </a:r>
            <a:endParaRPr dirty="0"/>
          </a:p>
          <a:p>
            <a:pPr marL="533400" lvl="1" indent="0" algn="l" rtl="0">
              <a:lnSpc>
                <a:spcPct val="90000"/>
              </a:lnSpc>
              <a:spcBef>
                <a:spcPts val="500"/>
              </a:spcBef>
              <a:spcAft>
                <a:spcPts val="0"/>
              </a:spcAft>
              <a:buSzPts val="2400"/>
              <a:buNone/>
            </a:pPr>
            <a:r>
              <a:rPr lang="en-US" sz="1400" i="1" dirty="0">
                <a:latin typeface="Verdana"/>
                <a:ea typeface="Verdana"/>
                <a:cs typeface="Verdana"/>
                <a:sym typeface="Verdana"/>
              </a:rPr>
              <a:t>Rolling difficult, tend to  sit with legs extended and abducted – egress bed with long sit.</a:t>
            </a:r>
            <a:endParaRPr i="1" dirty="0"/>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stored around hips and glutes</a:t>
            </a:r>
            <a:endParaRPr dirty="0"/>
          </a:p>
          <a:p>
            <a:pPr marL="50800" lvl="0" indent="0" algn="l" rtl="0">
              <a:lnSpc>
                <a:spcPct val="90000"/>
              </a:lnSpc>
              <a:spcBef>
                <a:spcPts val="1000"/>
              </a:spcBef>
              <a:spcAft>
                <a:spcPts val="0"/>
              </a:spcAft>
              <a:buSzPts val="2800"/>
              <a:buNone/>
            </a:pPr>
            <a:r>
              <a:rPr lang="en-US" sz="1800" dirty="0">
                <a:latin typeface="Verdana"/>
                <a:ea typeface="Verdana"/>
                <a:cs typeface="Verdana"/>
                <a:sym typeface="Verdana"/>
              </a:rPr>
              <a:t>      </a:t>
            </a:r>
            <a:r>
              <a:rPr lang="en-US" sz="1400" i="1" dirty="0">
                <a:latin typeface="Verdana"/>
                <a:ea typeface="Verdana"/>
                <a:cs typeface="Verdana"/>
                <a:sym typeface="Verdana"/>
              </a:rPr>
              <a:t>Difficulty with personal hygiene, can obstruct lympathic drainage, oedematous legs,</a:t>
            </a:r>
            <a:endParaRPr dirty="0"/>
          </a:p>
          <a:p>
            <a:pPr marL="50800" lvl="0" indent="0" algn="l" rtl="0">
              <a:lnSpc>
                <a:spcPct val="90000"/>
              </a:lnSpc>
              <a:spcBef>
                <a:spcPts val="1000"/>
              </a:spcBef>
              <a:spcAft>
                <a:spcPts val="0"/>
              </a:spcAft>
              <a:buSzPts val="2800"/>
              <a:buNone/>
            </a:pPr>
            <a:r>
              <a:rPr lang="en-US" sz="1400" i="1" dirty="0">
                <a:latin typeface="Verdana"/>
                <a:ea typeface="Verdana"/>
                <a:cs typeface="Verdana"/>
                <a:sym typeface="Verdana"/>
              </a:rPr>
              <a:t>        risk of cellulitis and leg ulcers.</a:t>
            </a:r>
            <a:endParaRPr dirty="0"/>
          </a:p>
          <a:p>
            <a:pPr marL="457200" lvl="0" indent="-406400" algn="l" rtl="0">
              <a:lnSpc>
                <a:spcPct val="90000"/>
              </a:lnSpc>
              <a:spcBef>
                <a:spcPts val="1000"/>
              </a:spcBef>
              <a:spcAft>
                <a:spcPts val="0"/>
              </a:spcAft>
              <a:buSzPts val="2800"/>
              <a:buChar char="•"/>
            </a:pPr>
            <a:r>
              <a:rPr lang="en-US" sz="1800" dirty="0">
                <a:latin typeface="Verdana"/>
                <a:ea typeface="Verdana"/>
                <a:cs typeface="Verdana"/>
                <a:sym typeface="Verdana"/>
              </a:rPr>
              <a:t>Weight distribution more general and comparable to the person’s  tall height  </a:t>
            </a:r>
            <a:endParaRPr dirty="0"/>
          </a:p>
          <a:p>
            <a:pPr marL="50800" lvl="0" indent="0" algn="l" rtl="0">
              <a:lnSpc>
                <a:spcPct val="90000"/>
              </a:lnSpc>
              <a:spcBef>
                <a:spcPts val="1000"/>
              </a:spcBef>
              <a:spcAft>
                <a:spcPts val="0"/>
              </a:spcAft>
              <a:buSzPts val="2800"/>
              <a:buNone/>
            </a:pPr>
            <a:r>
              <a:rPr lang="en-US" sz="1400" dirty="0">
                <a:latin typeface="Verdana"/>
                <a:ea typeface="Verdana"/>
                <a:cs typeface="Verdana"/>
                <a:sym typeface="Verdana"/>
              </a:rPr>
              <a:t>      </a:t>
            </a:r>
            <a:r>
              <a:rPr lang="en-US" sz="1400" i="1" dirty="0">
                <a:latin typeface="Verdana"/>
                <a:ea typeface="Verdana"/>
                <a:cs typeface="Verdana"/>
                <a:sym typeface="Verdana"/>
              </a:rPr>
              <a:t>Patient needs longer beds, higher back rest on chair, as well as </a:t>
            </a:r>
            <a:endParaRPr dirty="0"/>
          </a:p>
          <a:p>
            <a:pPr marL="50800" lvl="0" indent="0" algn="l" rtl="0">
              <a:lnSpc>
                <a:spcPct val="90000"/>
              </a:lnSpc>
              <a:spcBef>
                <a:spcPts val="1000"/>
              </a:spcBef>
              <a:spcAft>
                <a:spcPts val="0"/>
              </a:spcAft>
              <a:buSzPts val="2800"/>
              <a:buNone/>
            </a:pPr>
            <a:r>
              <a:rPr lang="en-US" sz="1400" i="1" dirty="0">
                <a:latin typeface="Verdana"/>
                <a:ea typeface="Verdana"/>
                <a:cs typeface="Verdana"/>
                <a:sym typeface="Verdana"/>
              </a:rPr>
              <a:t>      higher Safe Working Load (SWL).</a:t>
            </a:r>
            <a:endParaRPr sz="1400" i="1" dirty="0"/>
          </a:p>
        </p:txBody>
      </p:sp>
      <p:pic>
        <p:nvPicPr>
          <p:cNvPr id="238" name="Google Shape;238;p19"/>
          <p:cNvPicPr preferRelativeResize="0"/>
          <p:nvPr/>
        </p:nvPicPr>
        <p:blipFill rotWithShape="1">
          <a:blip r:embed="rId3">
            <a:alphaModFix amt="35000"/>
          </a:blip>
          <a:srcRect l="17441"/>
          <a:stretch/>
        </p:blipFill>
        <p:spPr>
          <a:xfrm>
            <a:off x="0" y="0"/>
            <a:ext cx="3568963" cy="6858000"/>
          </a:xfrm>
          <a:prstGeom prst="homePlate">
            <a:avLst>
              <a:gd name="adj" fmla="val 30464"/>
            </a:avLst>
          </a:prstGeom>
          <a:noFill/>
          <a:ln>
            <a:noFill/>
          </a:ln>
        </p:spPr>
      </p:pic>
      <p:sp>
        <p:nvSpPr>
          <p:cNvPr id="239" name="Google Shape;239;p19"/>
          <p:cNvSpPr txBox="1"/>
          <p:nvPr/>
        </p:nvSpPr>
        <p:spPr>
          <a:xfrm>
            <a:off x="287325" y="63484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240" name="Google Shape;240;p19"/>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0"/>
          <p:cNvSpPr txBox="1">
            <a:spLocks noGrp="1"/>
          </p:cNvSpPr>
          <p:nvPr>
            <p:ph type="title" idx="4294967295"/>
          </p:nvPr>
        </p:nvSpPr>
        <p:spPr>
          <a:xfrm>
            <a:off x="304800" y="1531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sz="3200" dirty="0">
                <a:solidFill>
                  <a:srgbClr val="703876"/>
                </a:solidFill>
                <a:latin typeface="Verdana"/>
                <a:ea typeface="Verdana"/>
                <a:cs typeface="Verdana"/>
                <a:sym typeface="Verdana"/>
              </a:rPr>
              <a:t>Developing a patient handling care plan</a:t>
            </a:r>
            <a:endParaRPr sz="3200" dirty="0">
              <a:solidFill>
                <a:srgbClr val="703876"/>
              </a:solidFill>
              <a:latin typeface="Verdana"/>
              <a:ea typeface="Verdana"/>
              <a:cs typeface="Verdana"/>
              <a:sym typeface="Verdana"/>
            </a:endParaRPr>
          </a:p>
        </p:txBody>
      </p:sp>
      <p:sp>
        <p:nvSpPr>
          <p:cNvPr id="246" name="Google Shape;246;p20"/>
          <p:cNvSpPr txBox="1">
            <a:spLocks noGrp="1"/>
          </p:cNvSpPr>
          <p:nvPr>
            <p:ph type="body" idx="4294967295"/>
          </p:nvPr>
        </p:nvSpPr>
        <p:spPr>
          <a:xfrm>
            <a:off x="304800" y="1614488"/>
            <a:ext cx="6972300" cy="4351337"/>
          </a:xfrm>
          <a:prstGeom prst="rect">
            <a:avLst/>
          </a:prstGeom>
          <a:noFill/>
          <a:ln>
            <a:noFill/>
          </a:ln>
        </p:spPr>
        <p:txBody>
          <a:bodyPr spcFirstLastPara="1" wrap="square" lIns="91425" tIns="45700" rIns="91425" bIns="45700" anchor="t" anchorCtr="0">
            <a:normAutofit/>
          </a:bodyPr>
          <a:lstStyle/>
          <a:p>
            <a:pPr marL="101600" lvl="0" indent="0" algn="l" rtl="0">
              <a:lnSpc>
                <a:spcPct val="90000"/>
              </a:lnSpc>
              <a:spcBef>
                <a:spcPts val="1000"/>
              </a:spcBef>
              <a:spcAft>
                <a:spcPts val="0"/>
              </a:spcAft>
              <a:buClr>
                <a:schemeClr val="dk1"/>
              </a:buClr>
              <a:buSzPts val="2000"/>
              <a:buNone/>
            </a:pPr>
            <a:r>
              <a:rPr lang="en-US" sz="1800" dirty="0">
                <a:latin typeface="Verdana"/>
                <a:ea typeface="Verdana"/>
                <a:cs typeface="Verdana"/>
                <a:sym typeface="Verdana"/>
              </a:rPr>
              <a:t>Also need to plan for transfer/discharge to another setting/home</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Use body shape/weight distribution to help choose options that maximise bed mobility</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Side rails, bariatric monkey poles, sliding sheets to aid mobility in bed</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Choose bariatric bed</a:t>
            </a:r>
            <a:endParaRPr dirty="0"/>
          </a:p>
          <a:p>
            <a:pPr marL="914400" lvl="1" indent="-355600" algn="l" rtl="0">
              <a:lnSpc>
                <a:spcPct val="90000"/>
              </a:lnSpc>
              <a:spcBef>
                <a:spcPts val="1000"/>
              </a:spcBef>
              <a:spcAft>
                <a:spcPts val="0"/>
              </a:spcAft>
              <a:buSzPts val="2000"/>
              <a:buChar char="•"/>
            </a:pPr>
            <a:r>
              <a:rPr lang="en-US" sz="1800" dirty="0">
                <a:latin typeface="Verdana"/>
                <a:ea typeface="Verdana"/>
                <a:cs typeface="Verdana"/>
                <a:sym typeface="Verdana"/>
              </a:rPr>
              <a:t>In general, low bariatric bed with retractable sides is best option</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Select chair, commode and wheelchair</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Bariatric hoists</a:t>
            </a:r>
            <a:endParaRPr dirty="0"/>
          </a:p>
          <a:p>
            <a:pPr marL="457200" lvl="0" indent="-355600" algn="l" rtl="0">
              <a:lnSpc>
                <a:spcPct val="90000"/>
              </a:lnSpc>
              <a:spcBef>
                <a:spcPts val="1000"/>
              </a:spcBef>
              <a:spcAft>
                <a:spcPts val="0"/>
              </a:spcAft>
              <a:buClr>
                <a:schemeClr val="dk1"/>
              </a:buClr>
              <a:buSzPts val="2000"/>
              <a:buChar char="•"/>
            </a:pPr>
            <a:r>
              <a:rPr lang="en-US" sz="1800" dirty="0">
                <a:latin typeface="Verdana"/>
                <a:ea typeface="Verdana"/>
                <a:cs typeface="Verdana"/>
                <a:sym typeface="Verdana"/>
              </a:rPr>
              <a:t>HoverJack is main option to lift patient off floor</a:t>
            </a:r>
            <a:endParaRPr dirty="0"/>
          </a:p>
          <a:p>
            <a:pPr marL="571500" lvl="1" indent="0" algn="l" rtl="0">
              <a:lnSpc>
                <a:spcPct val="90000"/>
              </a:lnSpc>
              <a:spcBef>
                <a:spcPts val="500"/>
              </a:spcBef>
              <a:spcAft>
                <a:spcPts val="0"/>
              </a:spcAft>
              <a:buSzPts val="1800"/>
              <a:buNone/>
            </a:pPr>
            <a:endParaRPr sz="1600" dirty="0">
              <a:latin typeface="Verdana"/>
              <a:ea typeface="Verdana"/>
              <a:cs typeface="Verdana"/>
              <a:sym typeface="Verdana"/>
            </a:endParaRPr>
          </a:p>
        </p:txBody>
      </p:sp>
      <p:pic>
        <p:nvPicPr>
          <p:cNvPr id="247" name="Google Shape;247;p20"/>
          <p:cNvPicPr preferRelativeResize="0"/>
          <p:nvPr/>
        </p:nvPicPr>
        <p:blipFill rotWithShape="1">
          <a:blip r:embed="rId3">
            <a:alphaModFix amt="20000"/>
          </a:blip>
          <a:srcRect l="50867" r="353"/>
          <a:stretch/>
        </p:blipFill>
        <p:spPr>
          <a:xfrm flipH="1">
            <a:off x="7251477" y="0"/>
            <a:ext cx="4940523" cy="6858000"/>
          </a:xfrm>
          <a:prstGeom prst="flowChartDelay">
            <a:avLst/>
          </a:prstGeom>
          <a:noFill/>
          <a:ln>
            <a:noFill/>
          </a:ln>
        </p:spPr>
      </p:pic>
      <p:sp>
        <p:nvSpPr>
          <p:cNvPr id="248" name="Google Shape;248;p20"/>
          <p:cNvSpPr txBox="1"/>
          <p:nvPr/>
        </p:nvSpPr>
        <p:spPr>
          <a:xfrm>
            <a:off x="10131900" y="66276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249" name="Google Shape;249;p20"/>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c60d752e79_0_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dirty="0">
                <a:latin typeface="Verdana" panose="020B0604030504040204" pitchFamily="34" charset="0"/>
                <a:ea typeface="Verdana" panose="020B0604030504040204" pitchFamily="34" charset="0"/>
                <a:cs typeface="Verdana"/>
                <a:sym typeface="Verdana"/>
              </a:rPr>
              <a:t>Equipment</a:t>
            </a:r>
            <a:r>
              <a:rPr lang="en-US" sz="3200" dirty="0">
                <a:latin typeface="Verdana" panose="020B0604030504040204" pitchFamily="34" charset="0"/>
                <a:ea typeface="Verdana" panose="020B0604030504040204" pitchFamily="34" charset="0"/>
              </a:rPr>
              <a:t> - Safe Working Load (SWL)  </a:t>
            </a:r>
            <a:endParaRPr sz="3200" dirty="0">
              <a:latin typeface="Verdana" panose="020B0604030504040204" pitchFamily="34" charset="0"/>
              <a:ea typeface="Verdana" panose="020B0604030504040204" pitchFamily="34" charset="0"/>
            </a:endParaRPr>
          </a:p>
        </p:txBody>
      </p:sp>
      <p:sp>
        <p:nvSpPr>
          <p:cNvPr id="255" name="Google Shape;255;g3c60d752e79_0_17"/>
          <p:cNvSpPr txBox="1">
            <a:spLocks noGrp="1"/>
          </p:cNvSpPr>
          <p:nvPr>
            <p:ph type="body" idx="1"/>
          </p:nvPr>
        </p:nvSpPr>
        <p:spPr>
          <a:xfrm>
            <a:off x="838200" y="16908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1600" dirty="0">
                <a:solidFill>
                  <a:srgbClr val="0A0A0A"/>
                </a:solidFill>
                <a:highlight>
                  <a:srgbClr val="FFFFFF"/>
                </a:highlight>
                <a:latin typeface="Verdana"/>
                <a:ea typeface="Verdana"/>
                <a:cs typeface="Verdana"/>
                <a:sym typeface="Verdana"/>
              </a:rPr>
              <a:t>Having appropriate mobility devices and moving and lifting equipment (bariatric equipment) for PwO is critical.</a:t>
            </a:r>
            <a:endParaRPr dirty="0"/>
          </a:p>
          <a:p>
            <a:pPr marL="101600" lvl="0" indent="0" algn="l" rtl="0">
              <a:lnSpc>
                <a:spcPct val="90000"/>
              </a:lnSpc>
              <a:spcBef>
                <a:spcPts val="1000"/>
              </a:spcBef>
              <a:spcAft>
                <a:spcPts val="0"/>
              </a:spcAft>
              <a:buSzPts val="2000"/>
              <a:buNone/>
            </a:pPr>
            <a:r>
              <a:rPr lang="en-US" sz="1600" b="1" dirty="0">
                <a:solidFill>
                  <a:srgbClr val="0A0A0A"/>
                </a:solidFill>
                <a:highlight>
                  <a:srgbClr val="FFFFFF"/>
                </a:highlight>
                <a:latin typeface="Verdana"/>
                <a:ea typeface="Verdana"/>
                <a:cs typeface="Verdana"/>
                <a:sym typeface="Verdana"/>
              </a:rPr>
              <a:t>SWL </a:t>
            </a:r>
            <a:r>
              <a:rPr lang="en-US" sz="1600" dirty="0">
                <a:solidFill>
                  <a:srgbClr val="0A0A0A"/>
                </a:solidFill>
                <a:highlight>
                  <a:srgbClr val="FFFFFF"/>
                </a:highlight>
                <a:latin typeface="Verdana"/>
                <a:ea typeface="Verdana"/>
                <a:cs typeface="Verdana"/>
                <a:sym typeface="Verdana"/>
              </a:rPr>
              <a:t>- </a:t>
            </a:r>
            <a:r>
              <a:rPr lang="en-US" sz="1600" b="1" dirty="0">
                <a:solidFill>
                  <a:srgbClr val="0A0A0A"/>
                </a:solidFill>
                <a:highlight>
                  <a:srgbClr val="FFFFFF"/>
                </a:highlight>
                <a:latin typeface="Verdana"/>
                <a:ea typeface="Verdana"/>
                <a:cs typeface="Verdana"/>
                <a:sym typeface="Verdana"/>
              </a:rPr>
              <a:t>Safe Working Load </a:t>
            </a:r>
            <a:r>
              <a:rPr lang="en-US" sz="1600" dirty="0">
                <a:solidFill>
                  <a:srgbClr val="0A0A0A"/>
                </a:solidFill>
                <a:highlight>
                  <a:srgbClr val="FFFFFF"/>
                </a:highlight>
                <a:latin typeface="Verdana"/>
                <a:ea typeface="Verdana"/>
                <a:cs typeface="Verdana"/>
                <a:sym typeface="Verdana"/>
              </a:rPr>
              <a:t>(sometimes referred to as Normal Working Load or NWL): maximum weight that a piece of lifting equipment-such as a crane, hook, or sling is designed to lift, suspend or lower safely without risking failure.</a:t>
            </a:r>
            <a:endParaRPr dirty="0"/>
          </a:p>
          <a:p>
            <a:pPr marL="101600" lvl="0" indent="0" algn="l" rtl="0">
              <a:lnSpc>
                <a:spcPct val="90000"/>
              </a:lnSpc>
              <a:spcBef>
                <a:spcPts val="1000"/>
              </a:spcBef>
              <a:spcAft>
                <a:spcPts val="0"/>
              </a:spcAft>
              <a:buSzPts val="2000"/>
              <a:buNone/>
            </a:pPr>
            <a:r>
              <a:rPr lang="en-US" sz="1600" b="1" dirty="0">
                <a:highlight>
                  <a:srgbClr val="FFFFFF"/>
                </a:highlight>
                <a:latin typeface="Verdana"/>
                <a:ea typeface="Verdana"/>
                <a:cs typeface="Verdana"/>
                <a:sym typeface="Verdana"/>
              </a:rPr>
              <a:t>Safe Working Load </a:t>
            </a:r>
            <a:r>
              <a:rPr lang="en-US" sz="1600" dirty="0">
                <a:highlight>
                  <a:srgbClr val="FFFFFF"/>
                </a:highlight>
                <a:latin typeface="Verdana"/>
                <a:ea typeface="Verdana"/>
                <a:cs typeface="Verdana"/>
                <a:sym typeface="Verdana"/>
              </a:rPr>
              <a:t>also exists for equipment such as crutches, walking frames, parallel bars, transfer boards, wheelchair, portable steps, beds.</a:t>
            </a:r>
            <a:endParaRPr dirty="0"/>
          </a:p>
          <a:p>
            <a:pPr marL="101600" lvl="0" indent="0" algn="l" rtl="0">
              <a:lnSpc>
                <a:spcPct val="90000"/>
              </a:lnSpc>
              <a:spcBef>
                <a:spcPts val="1000"/>
              </a:spcBef>
              <a:spcAft>
                <a:spcPts val="0"/>
              </a:spcAft>
              <a:buSzPts val="2000"/>
              <a:buNone/>
            </a:pPr>
            <a:endParaRPr sz="1600" b="1" dirty="0">
              <a:highlight>
                <a:srgbClr val="FFFFFF"/>
              </a:highlight>
              <a:latin typeface="Verdana"/>
              <a:ea typeface="Verdana"/>
              <a:cs typeface="Verdana"/>
              <a:sym typeface="Verdana"/>
            </a:endParaRPr>
          </a:p>
          <a:p>
            <a:pPr marL="101600" lvl="0" indent="0" algn="l" rtl="0">
              <a:lnSpc>
                <a:spcPct val="90000"/>
              </a:lnSpc>
              <a:spcBef>
                <a:spcPts val="1000"/>
              </a:spcBef>
              <a:spcAft>
                <a:spcPts val="0"/>
              </a:spcAft>
              <a:buSzPts val="2000"/>
              <a:buNone/>
            </a:pPr>
            <a:r>
              <a:rPr lang="en-US" sz="1600" b="1" dirty="0">
                <a:highlight>
                  <a:srgbClr val="FFFFFF"/>
                </a:highlight>
                <a:latin typeface="Verdana"/>
                <a:ea typeface="Verdana"/>
                <a:cs typeface="Verdana"/>
                <a:sym typeface="Verdana"/>
              </a:rPr>
              <a:t>Hospital Beds:</a:t>
            </a:r>
            <a:endParaRPr dirty="0"/>
          </a:p>
          <a:p>
            <a:pPr marL="101600" lvl="0" indent="0" algn="l" rtl="0">
              <a:lnSpc>
                <a:spcPct val="90000"/>
              </a:lnSpc>
              <a:spcBef>
                <a:spcPts val="1000"/>
              </a:spcBef>
              <a:spcAft>
                <a:spcPts val="0"/>
              </a:spcAft>
              <a:buSzPts val="2000"/>
              <a:buNone/>
            </a:pPr>
            <a:r>
              <a:rPr lang="en-US" sz="1600" dirty="0">
                <a:highlight>
                  <a:srgbClr val="FFFFFF"/>
                </a:highlight>
                <a:latin typeface="Verdana"/>
                <a:ea typeface="Verdana"/>
                <a:cs typeface="Verdana"/>
                <a:sym typeface="Verdana"/>
              </a:rPr>
              <a:t>Usual to consider both </a:t>
            </a:r>
            <a:endParaRPr dirty="0"/>
          </a:p>
          <a:p>
            <a:pPr marL="101600" lvl="0" indent="0" algn="l" rtl="0">
              <a:lnSpc>
                <a:spcPct val="90000"/>
              </a:lnSpc>
              <a:spcBef>
                <a:spcPts val="1000"/>
              </a:spcBef>
              <a:spcAft>
                <a:spcPts val="0"/>
              </a:spcAft>
              <a:buSzPts val="2000"/>
              <a:buNone/>
            </a:pPr>
            <a:r>
              <a:rPr lang="en-US" sz="1600" dirty="0">
                <a:highlight>
                  <a:srgbClr val="FFFFFF"/>
                </a:highlight>
                <a:latin typeface="Verdana"/>
                <a:ea typeface="Verdana"/>
                <a:cs typeface="Verdana"/>
                <a:sym typeface="Verdana"/>
              </a:rPr>
              <a:t>Safe Working Load </a:t>
            </a:r>
            <a:endParaRPr dirty="0"/>
          </a:p>
          <a:p>
            <a:pPr marL="101600" lvl="0" indent="0" algn="l" rtl="0">
              <a:lnSpc>
                <a:spcPct val="90000"/>
              </a:lnSpc>
              <a:spcBef>
                <a:spcPts val="1000"/>
              </a:spcBef>
              <a:spcAft>
                <a:spcPts val="0"/>
              </a:spcAft>
              <a:buSzPts val="2000"/>
              <a:buNone/>
            </a:pPr>
            <a:r>
              <a:rPr lang="en-US" sz="1600" dirty="0">
                <a:highlight>
                  <a:srgbClr val="FFFFFF"/>
                </a:highlight>
                <a:latin typeface="Verdana"/>
                <a:ea typeface="Verdana"/>
                <a:cs typeface="Verdana"/>
                <a:sym typeface="Verdana"/>
              </a:rPr>
              <a:t>and </a:t>
            </a:r>
            <a:endParaRPr dirty="0"/>
          </a:p>
          <a:p>
            <a:pPr marL="101600" lvl="0" indent="0" algn="l" rtl="0">
              <a:lnSpc>
                <a:spcPct val="90000"/>
              </a:lnSpc>
              <a:spcBef>
                <a:spcPts val="1000"/>
              </a:spcBef>
              <a:spcAft>
                <a:spcPts val="0"/>
              </a:spcAft>
              <a:buSzPts val="2000"/>
              <a:buNone/>
            </a:pPr>
            <a:r>
              <a:rPr lang="en-US" sz="1600" dirty="0">
                <a:highlight>
                  <a:srgbClr val="FFFFFF"/>
                </a:highlight>
                <a:latin typeface="Verdana"/>
                <a:ea typeface="Verdana"/>
                <a:cs typeface="Verdana"/>
                <a:sym typeface="Verdana"/>
              </a:rPr>
              <a:t>Safe Patient Load - refers to the actual weight of patient it can accommodate.</a:t>
            </a:r>
            <a:endParaRPr dirty="0"/>
          </a:p>
          <a:p>
            <a:pPr marL="101600" lvl="0" indent="0" algn="l" rtl="0">
              <a:lnSpc>
                <a:spcPct val="90000"/>
              </a:lnSpc>
              <a:spcBef>
                <a:spcPts val="1000"/>
              </a:spcBef>
              <a:spcAft>
                <a:spcPts val="0"/>
              </a:spcAft>
              <a:buSzPts val="2000"/>
              <a:buNone/>
            </a:pPr>
            <a:r>
              <a:rPr lang="en-US" sz="1600" dirty="0">
                <a:highlight>
                  <a:srgbClr val="FFFFFF"/>
                </a:highlight>
                <a:latin typeface="Verdana"/>
                <a:ea typeface="Verdana"/>
                <a:cs typeface="Verdana"/>
                <a:sym typeface="Verdana"/>
              </a:rPr>
              <a:t> </a:t>
            </a:r>
            <a:endParaRPr sz="1600" dirty="0">
              <a:solidFill>
                <a:srgbClr val="0A0A0A"/>
              </a:solidFill>
              <a:highlight>
                <a:srgbClr val="FFFFFF"/>
              </a:highlight>
              <a:latin typeface="Verdana"/>
              <a:ea typeface="Verdana"/>
              <a:cs typeface="Verdana"/>
              <a:sym typeface="Verdana"/>
            </a:endParaRPr>
          </a:p>
        </p:txBody>
      </p:sp>
      <p:sp>
        <p:nvSpPr>
          <p:cNvPr id="256" name="Google Shape;256;g3c60d752e79_0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57575"/>
                </a:solidFill>
                <a:latin typeface="Arial"/>
                <a:ea typeface="Arial"/>
                <a:cs typeface="Arial"/>
                <a:sym typeface="Arial"/>
              </a:rPr>
              <a:t>22</a:t>
            </a:fld>
            <a:endParaRPr sz="1200" b="0" i="0" u="none" strike="noStrike" cap="none">
              <a:solidFill>
                <a:srgbClr val="757575"/>
              </a:solidFill>
              <a:latin typeface="Arial"/>
              <a:ea typeface="Arial"/>
              <a:cs typeface="Arial"/>
              <a:sym typeface="Arial"/>
            </a:endParaRPr>
          </a:p>
        </p:txBody>
      </p:sp>
      <p:pic>
        <p:nvPicPr>
          <p:cNvPr id="257" name="Google Shape;257;g3c60d752e79_0_17"/>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sz="3200" dirty="0">
                <a:latin typeface="Verdana"/>
                <a:ea typeface="Verdana"/>
                <a:cs typeface="Verdana"/>
                <a:sym typeface="Verdana"/>
              </a:rPr>
              <a:t>Consider bed choices</a:t>
            </a:r>
            <a:endParaRPr sz="3200" dirty="0">
              <a:latin typeface="Verdana"/>
              <a:ea typeface="Verdana"/>
              <a:cs typeface="Verdana"/>
              <a:sym typeface="Verdana"/>
            </a:endParaRPr>
          </a:p>
        </p:txBody>
      </p:sp>
      <p:sp>
        <p:nvSpPr>
          <p:cNvPr id="263" name="Google Shape;263;p21"/>
          <p:cNvSpPr txBox="1">
            <a:spLocks noGrp="1"/>
          </p:cNvSpPr>
          <p:nvPr>
            <p:ph type="body" idx="1"/>
          </p:nvPr>
        </p:nvSpPr>
        <p:spPr>
          <a:xfrm>
            <a:off x="838200" y="1825625"/>
            <a:ext cx="10642600" cy="435133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2000"/>
              <a:buNone/>
            </a:pPr>
            <a:endParaRPr/>
          </a:p>
        </p:txBody>
      </p:sp>
      <p:pic>
        <p:nvPicPr>
          <p:cNvPr id="264" name="Google Shape;264;p21"/>
          <p:cNvPicPr preferRelativeResize="0">
            <a:picLocks noGrp="1"/>
          </p:cNvPicPr>
          <p:nvPr>
            <p:ph type="body" idx="2"/>
          </p:nvPr>
        </p:nvPicPr>
        <p:blipFill rotWithShape="1">
          <a:blip r:embed="rId3">
            <a:alphaModFix/>
          </a:blip>
          <a:srcRect/>
          <a:stretch/>
        </p:blipFill>
        <p:spPr>
          <a:xfrm>
            <a:off x="8458200" y="1220325"/>
            <a:ext cx="3048000" cy="1714500"/>
          </a:xfrm>
          <a:prstGeom prst="rect">
            <a:avLst/>
          </a:prstGeom>
          <a:noFill/>
          <a:ln>
            <a:noFill/>
          </a:ln>
        </p:spPr>
      </p:pic>
      <p:pic>
        <p:nvPicPr>
          <p:cNvPr id="265" name="Google Shape;265;p21"/>
          <p:cNvPicPr preferRelativeResize="0"/>
          <p:nvPr/>
        </p:nvPicPr>
        <p:blipFill rotWithShape="1">
          <a:blip r:embed="rId4">
            <a:alphaModFix/>
          </a:blip>
          <a:srcRect/>
          <a:stretch/>
        </p:blipFill>
        <p:spPr>
          <a:xfrm>
            <a:off x="5277993" y="3097703"/>
            <a:ext cx="2265767" cy="2265767"/>
          </a:xfrm>
          <a:prstGeom prst="rect">
            <a:avLst/>
          </a:prstGeom>
          <a:noFill/>
          <a:ln>
            <a:noFill/>
          </a:ln>
        </p:spPr>
      </p:pic>
      <p:pic>
        <p:nvPicPr>
          <p:cNvPr id="266" name="Google Shape;266;p21" descr="Anti-decubitus mattress / for hospital beds / dynamic air / tube BariAir™ ArjoHuntleigh"/>
          <p:cNvPicPr preferRelativeResize="0"/>
          <p:nvPr/>
        </p:nvPicPr>
        <p:blipFill rotWithShape="1">
          <a:blip r:embed="rId5">
            <a:alphaModFix/>
          </a:blip>
          <a:srcRect/>
          <a:stretch/>
        </p:blipFill>
        <p:spPr>
          <a:xfrm>
            <a:off x="1490952" y="3153366"/>
            <a:ext cx="2363322" cy="2265767"/>
          </a:xfrm>
          <a:prstGeom prst="rect">
            <a:avLst/>
          </a:prstGeom>
          <a:noFill/>
          <a:ln>
            <a:noFill/>
          </a:ln>
        </p:spPr>
      </p:pic>
      <p:pic>
        <p:nvPicPr>
          <p:cNvPr id="267" name="Google Shape;267;p21"/>
          <p:cNvPicPr preferRelativeResize="0"/>
          <p:nvPr/>
        </p:nvPicPr>
        <p:blipFill rotWithShape="1">
          <a:blip r:embed="rId6">
            <a:alphaModFix/>
          </a:blip>
          <a:srcRect/>
          <a:stretch/>
        </p:blipFill>
        <p:spPr>
          <a:xfrm>
            <a:off x="8458200" y="3429000"/>
            <a:ext cx="2371725" cy="1714500"/>
          </a:xfrm>
          <a:prstGeom prst="rect">
            <a:avLst/>
          </a:prstGeom>
          <a:noFill/>
          <a:ln>
            <a:noFill/>
          </a:ln>
        </p:spPr>
      </p:pic>
      <p:pic>
        <p:nvPicPr>
          <p:cNvPr id="268" name="Google Shape;268;p21"/>
          <p:cNvPicPr preferRelativeResize="0"/>
          <p:nvPr/>
        </p:nvPicPr>
        <p:blipFill rotWithShape="1">
          <a:blip r:embed="rId7">
            <a:alphaModFix/>
          </a:blip>
          <a:srcRect/>
          <a:stretch/>
        </p:blipFill>
        <p:spPr>
          <a:xfrm>
            <a:off x="7949173" y="5027274"/>
            <a:ext cx="2571750" cy="1714500"/>
          </a:xfrm>
          <a:prstGeom prst="rect">
            <a:avLst/>
          </a:prstGeom>
          <a:noFill/>
          <a:ln>
            <a:noFill/>
          </a:ln>
        </p:spPr>
      </p:pic>
      <p:pic>
        <p:nvPicPr>
          <p:cNvPr id="269" name="Google Shape;269;p21"/>
          <p:cNvPicPr preferRelativeResize="0"/>
          <p:nvPr/>
        </p:nvPicPr>
        <p:blipFill rotWithShape="1">
          <a:blip r:embed="rId8">
            <a:alphaModFix/>
          </a:blip>
          <a:srcRect/>
          <a:stretch/>
        </p:blipFill>
        <p:spPr>
          <a:xfrm>
            <a:off x="3921125" y="1400597"/>
            <a:ext cx="2238375" cy="1714500"/>
          </a:xfrm>
          <a:prstGeom prst="rect">
            <a:avLst/>
          </a:prstGeom>
          <a:noFill/>
          <a:ln>
            <a:noFill/>
          </a:ln>
        </p:spPr>
      </p:pic>
      <p:sp>
        <p:nvSpPr>
          <p:cNvPr id="270" name="Google Shape;270;p21"/>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pic>
        <p:nvPicPr>
          <p:cNvPr id="271" name="Google Shape;271;p21"/>
          <p:cNvPicPr preferRelativeResize="0"/>
          <p:nvPr/>
        </p:nvPicPr>
        <p:blipFill rotWithShape="1">
          <a:blip r:embed="rId9">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2"/>
          <p:cNvPicPr preferRelativeResize="0"/>
          <p:nvPr/>
        </p:nvPicPr>
        <p:blipFill rotWithShape="1">
          <a:blip r:embed="rId3">
            <a:alphaModFix/>
          </a:blip>
          <a:srcRect/>
          <a:stretch/>
        </p:blipFill>
        <p:spPr>
          <a:xfrm>
            <a:off x="925606" y="1817267"/>
            <a:ext cx="2057400" cy="1714500"/>
          </a:xfrm>
          <a:prstGeom prst="rect">
            <a:avLst/>
          </a:prstGeom>
          <a:noFill/>
          <a:ln>
            <a:noFill/>
          </a:ln>
        </p:spPr>
      </p:pic>
      <p:pic>
        <p:nvPicPr>
          <p:cNvPr id="278" name="Google Shape;278;p22"/>
          <p:cNvPicPr preferRelativeResize="0"/>
          <p:nvPr/>
        </p:nvPicPr>
        <p:blipFill rotWithShape="1">
          <a:blip r:embed="rId4">
            <a:alphaModFix/>
          </a:blip>
          <a:srcRect/>
          <a:stretch/>
        </p:blipFill>
        <p:spPr>
          <a:xfrm>
            <a:off x="3359805" y="1817267"/>
            <a:ext cx="1743075" cy="1714500"/>
          </a:xfrm>
          <a:prstGeom prst="rect">
            <a:avLst/>
          </a:prstGeom>
          <a:noFill/>
          <a:ln>
            <a:noFill/>
          </a:ln>
        </p:spPr>
      </p:pic>
      <p:pic>
        <p:nvPicPr>
          <p:cNvPr id="279" name="Google Shape;279;p22"/>
          <p:cNvPicPr preferRelativeResize="0"/>
          <p:nvPr/>
        </p:nvPicPr>
        <p:blipFill rotWithShape="1">
          <a:blip r:embed="rId5">
            <a:alphaModFix/>
          </a:blip>
          <a:srcRect/>
          <a:stretch/>
        </p:blipFill>
        <p:spPr>
          <a:xfrm>
            <a:off x="5907952" y="1223702"/>
            <a:ext cx="2619400" cy="2709725"/>
          </a:xfrm>
          <a:prstGeom prst="rect">
            <a:avLst/>
          </a:prstGeom>
          <a:noFill/>
          <a:ln>
            <a:noFill/>
          </a:ln>
        </p:spPr>
      </p:pic>
      <p:pic>
        <p:nvPicPr>
          <p:cNvPr id="280" name="Google Shape;280;p22"/>
          <p:cNvPicPr preferRelativeResize="0"/>
          <p:nvPr/>
        </p:nvPicPr>
        <p:blipFill rotWithShape="1">
          <a:blip r:embed="rId6">
            <a:alphaModFix/>
          </a:blip>
          <a:srcRect/>
          <a:stretch/>
        </p:blipFill>
        <p:spPr>
          <a:xfrm>
            <a:off x="8891865" y="1690688"/>
            <a:ext cx="2286000" cy="1714500"/>
          </a:xfrm>
          <a:prstGeom prst="rect">
            <a:avLst/>
          </a:prstGeom>
          <a:noFill/>
          <a:ln>
            <a:noFill/>
          </a:ln>
        </p:spPr>
      </p:pic>
      <p:pic>
        <p:nvPicPr>
          <p:cNvPr id="281" name="Google Shape;281;p22"/>
          <p:cNvPicPr preferRelativeResize="0"/>
          <p:nvPr/>
        </p:nvPicPr>
        <p:blipFill rotWithShape="1">
          <a:blip r:embed="rId7">
            <a:alphaModFix/>
          </a:blip>
          <a:srcRect/>
          <a:stretch/>
        </p:blipFill>
        <p:spPr>
          <a:xfrm>
            <a:off x="358588" y="3677690"/>
            <a:ext cx="2770093" cy="2987028"/>
          </a:xfrm>
          <a:prstGeom prst="rect">
            <a:avLst/>
          </a:prstGeom>
          <a:noFill/>
          <a:ln>
            <a:noFill/>
          </a:ln>
        </p:spPr>
      </p:pic>
      <p:pic>
        <p:nvPicPr>
          <p:cNvPr id="282" name="Google Shape;282;p22"/>
          <p:cNvPicPr preferRelativeResize="0"/>
          <p:nvPr/>
        </p:nvPicPr>
        <p:blipFill rotWithShape="1">
          <a:blip r:embed="rId8">
            <a:alphaModFix/>
          </a:blip>
          <a:srcRect/>
          <a:stretch/>
        </p:blipFill>
        <p:spPr>
          <a:xfrm>
            <a:off x="3464299" y="3879856"/>
            <a:ext cx="3152775" cy="1714500"/>
          </a:xfrm>
          <a:prstGeom prst="rect">
            <a:avLst/>
          </a:prstGeom>
          <a:noFill/>
          <a:ln>
            <a:noFill/>
          </a:ln>
        </p:spPr>
      </p:pic>
      <p:pic>
        <p:nvPicPr>
          <p:cNvPr id="283" name="Google Shape;283;p22"/>
          <p:cNvPicPr preferRelativeResize="0"/>
          <p:nvPr/>
        </p:nvPicPr>
        <p:blipFill rotWithShape="1">
          <a:blip r:embed="rId9">
            <a:alphaModFix/>
          </a:blip>
          <a:srcRect/>
          <a:stretch/>
        </p:blipFill>
        <p:spPr>
          <a:xfrm>
            <a:off x="5777197" y="3613282"/>
            <a:ext cx="3152776" cy="3152776"/>
          </a:xfrm>
          <a:prstGeom prst="rect">
            <a:avLst/>
          </a:prstGeom>
          <a:noFill/>
          <a:ln>
            <a:noFill/>
          </a:ln>
        </p:spPr>
      </p:pic>
      <p:pic>
        <p:nvPicPr>
          <p:cNvPr id="284" name="Google Shape;284;p22"/>
          <p:cNvPicPr preferRelativeResize="0"/>
          <p:nvPr/>
        </p:nvPicPr>
        <p:blipFill rotWithShape="1">
          <a:blip r:embed="rId10">
            <a:alphaModFix/>
          </a:blip>
          <a:srcRect/>
          <a:stretch/>
        </p:blipFill>
        <p:spPr>
          <a:xfrm>
            <a:off x="8891865" y="3669312"/>
            <a:ext cx="3249705" cy="3249705"/>
          </a:xfrm>
          <a:prstGeom prst="rect">
            <a:avLst/>
          </a:prstGeom>
          <a:noFill/>
          <a:ln>
            <a:noFill/>
          </a:ln>
        </p:spPr>
      </p:pic>
      <p:sp>
        <p:nvSpPr>
          <p:cNvPr id="285" name="Google Shape;285;p22"/>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
        <p:nvSpPr>
          <p:cNvPr id="286" name="Google Shape;286;p22"/>
          <p:cNvSpPr txBox="1"/>
          <p:nvPr/>
        </p:nvSpPr>
        <p:spPr>
          <a:xfrm>
            <a:off x="411172" y="91942"/>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000"/>
              <a:buFont typeface="Arial"/>
              <a:buNone/>
            </a:pPr>
            <a:r>
              <a:rPr lang="en-US" sz="3200" b="0" i="0" u="none" strike="noStrike" cap="none" dirty="0">
                <a:solidFill>
                  <a:srgbClr val="703876"/>
                </a:solidFill>
                <a:latin typeface="Verdana"/>
                <a:ea typeface="Verdana"/>
                <a:cs typeface="Verdana"/>
                <a:sym typeface="Verdana"/>
              </a:rPr>
              <a:t>Consider chair choices</a:t>
            </a:r>
            <a:endParaRPr sz="3200" b="0" i="0" u="none" strike="noStrike" cap="none" dirty="0">
              <a:solidFill>
                <a:srgbClr val="000000"/>
              </a:solidFill>
              <a:latin typeface="Arial"/>
              <a:ea typeface="Arial"/>
              <a:cs typeface="Arial"/>
              <a:sym typeface="Arial"/>
            </a:endParaRPr>
          </a:p>
        </p:txBody>
      </p:sp>
      <p:pic>
        <p:nvPicPr>
          <p:cNvPr id="287" name="Google Shape;287;p22"/>
          <p:cNvPicPr preferRelativeResize="0"/>
          <p:nvPr/>
        </p:nvPicPr>
        <p:blipFill rotWithShape="1">
          <a:blip r:embed="rId11">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sz="3200" dirty="0">
                <a:latin typeface="Verdana"/>
                <a:ea typeface="Verdana"/>
                <a:cs typeface="Verdana"/>
                <a:sym typeface="Verdana"/>
              </a:rPr>
              <a:t>Barton reclining chair</a:t>
            </a:r>
            <a:endParaRPr sz="3200" dirty="0"/>
          </a:p>
        </p:txBody>
      </p:sp>
      <p:pic>
        <p:nvPicPr>
          <p:cNvPr id="294" name="Google Shape;294;p25" descr="6 Easy Steps Human Care Barton Chair"/>
          <p:cNvPicPr preferRelativeResize="0"/>
          <p:nvPr/>
        </p:nvPicPr>
        <p:blipFill rotWithShape="1">
          <a:blip r:embed="rId3">
            <a:alphaModFix/>
          </a:blip>
          <a:srcRect/>
          <a:stretch/>
        </p:blipFill>
        <p:spPr>
          <a:xfrm>
            <a:off x="838200" y="2494698"/>
            <a:ext cx="5090159" cy="2863214"/>
          </a:xfrm>
          <a:prstGeom prst="rect">
            <a:avLst/>
          </a:prstGeom>
          <a:noFill/>
          <a:ln>
            <a:noFill/>
          </a:ln>
        </p:spPr>
      </p:pic>
      <p:pic>
        <p:nvPicPr>
          <p:cNvPr id="295" name="Google Shape;295;p25" descr="Bariatric Transfer Chair | Hillrom"/>
          <p:cNvPicPr preferRelativeResize="0"/>
          <p:nvPr/>
        </p:nvPicPr>
        <p:blipFill rotWithShape="1">
          <a:blip r:embed="rId4">
            <a:alphaModFix/>
          </a:blip>
          <a:srcRect/>
          <a:stretch/>
        </p:blipFill>
        <p:spPr>
          <a:xfrm>
            <a:off x="6172200" y="1825625"/>
            <a:ext cx="4506686" cy="3791404"/>
          </a:xfrm>
          <a:prstGeom prst="rect">
            <a:avLst/>
          </a:prstGeom>
          <a:noFill/>
          <a:ln>
            <a:noFill/>
          </a:ln>
        </p:spPr>
      </p:pic>
      <p:pic>
        <p:nvPicPr>
          <p:cNvPr id="296" name="Google Shape;296;p25"/>
          <p:cNvPicPr preferRelativeResize="0"/>
          <p:nvPr/>
        </p:nvPicPr>
        <p:blipFill rotWithShape="1">
          <a:blip r:embed="rId5">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a:spLocks noGrp="1"/>
          </p:cNvSpPr>
          <p:nvPr>
            <p:ph type="title" idx="4294967295"/>
          </p:nvPr>
        </p:nvSpPr>
        <p:spPr>
          <a:xfrm>
            <a:off x="630796" y="139516"/>
            <a:ext cx="106468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sz="3200" dirty="0" err="1">
                <a:solidFill>
                  <a:srgbClr val="703876"/>
                </a:solidFill>
                <a:latin typeface="Verdana"/>
                <a:ea typeface="Verdana"/>
                <a:cs typeface="Verdana"/>
                <a:sym typeface="Verdana"/>
              </a:rPr>
              <a:t>Hovermatt</a:t>
            </a:r>
            <a:r>
              <a:rPr lang="en-US" sz="3200" dirty="0">
                <a:solidFill>
                  <a:srgbClr val="703876"/>
                </a:solidFill>
                <a:latin typeface="Verdana"/>
                <a:ea typeface="Verdana"/>
                <a:cs typeface="Verdana"/>
                <a:sym typeface="Verdana"/>
              </a:rPr>
              <a:t> lateral transfer</a:t>
            </a:r>
            <a:endParaRPr sz="3200" dirty="0">
              <a:solidFill>
                <a:srgbClr val="703876"/>
              </a:solidFill>
              <a:latin typeface="Verdana"/>
              <a:ea typeface="Verdana"/>
              <a:cs typeface="Verdana"/>
              <a:sym typeface="Verdana"/>
            </a:endParaRPr>
          </a:p>
        </p:txBody>
      </p:sp>
      <p:pic>
        <p:nvPicPr>
          <p:cNvPr id="303" name="Google Shape;303;p28" descr="HoverTech International - HoverMatt Air Transfer System"/>
          <p:cNvPicPr preferRelativeResize="0"/>
          <p:nvPr/>
        </p:nvPicPr>
        <p:blipFill rotWithShape="1">
          <a:blip r:embed="rId3">
            <a:alphaModFix/>
          </a:blip>
          <a:srcRect b="15412"/>
          <a:stretch/>
        </p:blipFill>
        <p:spPr>
          <a:xfrm>
            <a:off x="1155031" y="1171084"/>
            <a:ext cx="9079832" cy="5325969"/>
          </a:xfrm>
          <a:prstGeom prst="rect">
            <a:avLst/>
          </a:prstGeom>
          <a:noFill/>
          <a:ln>
            <a:noFill/>
          </a:ln>
        </p:spPr>
      </p:pic>
      <p:pic>
        <p:nvPicPr>
          <p:cNvPr id="304" name="Google Shape;304;p28"/>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t>Hoists</a:t>
            </a:r>
            <a:endParaRPr dirty="0"/>
          </a:p>
        </p:txBody>
      </p:sp>
      <p:pic>
        <p:nvPicPr>
          <p:cNvPr id="311" name="Google Shape;311;p32" descr="Maxi Sky 2 Plus bariatric ceiling track hoist - Arjo"/>
          <p:cNvPicPr preferRelativeResize="0"/>
          <p:nvPr/>
        </p:nvPicPr>
        <p:blipFill rotWithShape="1">
          <a:blip r:embed="rId3">
            <a:alphaModFix/>
          </a:blip>
          <a:srcRect/>
          <a:stretch/>
        </p:blipFill>
        <p:spPr>
          <a:xfrm>
            <a:off x="838200" y="2182336"/>
            <a:ext cx="5181600" cy="3637800"/>
          </a:xfrm>
          <a:prstGeom prst="rect">
            <a:avLst/>
          </a:prstGeom>
          <a:noFill/>
          <a:ln>
            <a:noFill/>
          </a:ln>
        </p:spPr>
      </p:pic>
      <p:pic>
        <p:nvPicPr>
          <p:cNvPr id="312" name="Google Shape;312;p32"/>
          <p:cNvPicPr preferRelativeResize="0"/>
          <p:nvPr/>
        </p:nvPicPr>
        <p:blipFill rotWithShape="1">
          <a:blip r:embed="rId4">
            <a:alphaModFix/>
          </a:blip>
          <a:srcRect/>
          <a:stretch/>
        </p:blipFill>
        <p:spPr>
          <a:xfrm>
            <a:off x="7224432" y="2182336"/>
            <a:ext cx="3676800" cy="3637800"/>
          </a:xfrm>
          <a:prstGeom prst="rect">
            <a:avLst/>
          </a:prstGeom>
          <a:noFill/>
          <a:ln>
            <a:noFill/>
          </a:ln>
        </p:spPr>
      </p:pic>
      <p:pic>
        <p:nvPicPr>
          <p:cNvPr id="313" name="Google Shape;313;p32"/>
          <p:cNvPicPr preferRelativeResize="0"/>
          <p:nvPr/>
        </p:nvPicPr>
        <p:blipFill rotWithShape="1">
          <a:blip r:embed="rId5">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3"/>
          <p:cNvSpPr txBox="1">
            <a:spLocks noGrp="1"/>
          </p:cNvSpPr>
          <p:nvPr>
            <p:ph type="title" idx="4294967295"/>
          </p:nvPr>
        </p:nvSpPr>
        <p:spPr>
          <a:xfrm>
            <a:off x="630796" y="139516"/>
            <a:ext cx="106468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solidFill>
                  <a:srgbClr val="703876"/>
                </a:solidFill>
                <a:latin typeface="Verdana"/>
                <a:ea typeface="Verdana"/>
                <a:cs typeface="Verdana"/>
                <a:sym typeface="Verdana"/>
              </a:rPr>
              <a:t>Case studies</a:t>
            </a:r>
            <a:endParaRPr dirty="0">
              <a:solidFill>
                <a:srgbClr val="703876"/>
              </a:solidFill>
              <a:latin typeface="Verdana"/>
              <a:ea typeface="Verdana"/>
              <a:cs typeface="Verdana"/>
              <a:sym typeface="Verdana"/>
            </a:endParaRPr>
          </a:p>
        </p:txBody>
      </p:sp>
      <p:sp>
        <p:nvSpPr>
          <p:cNvPr id="320" name="Google Shape;320;p33"/>
          <p:cNvSpPr txBox="1">
            <a:spLocks noGrp="1"/>
          </p:cNvSpPr>
          <p:nvPr>
            <p:ph type="body" idx="4294967295"/>
          </p:nvPr>
        </p:nvSpPr>
        <p:spPr>
          <a:xfrm>
            <a:off x="5625798" y="1994650"/>
            <a:ext cx="5651802" cy="4023130"/>
          </a:xfrm>
          <a:prstGeom prst="rect">
            <a:avLst/>
          </a:prstGeom>
          <a:noFill/>
          <a:ln>
            <a:noFill/>
          </a:ln>
        </p:spPr>
        <p:txBody>
          <a:bodyPr spcFirstLastPara="1" wrap="square" lIns="91425" tIns="45700" rIns="91425" bIns="45700" anchor="t" anchorCtr="0">
            <a:normAutofit/>
          </a:bodyPr>
          <a:lstStyle/>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Please use the following case studies for an in-class Learning Activity </a:t>
            </a:r>
            <a:endParaRPr dirty="0"/>
          </a:p>
          <a:p>
            <a:pPr marL="285750" lvl="1" indent="-10795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285750" lvl="1"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Discussion with or without</a:t>
            </a:r>
            <a:endParaRPr dirty="0"/>
          </a:p>
          <a:p>
            <a:pPr marL="742950" lvl="2" indent="-28575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Demonstrate practical skills for mobility assessment, moving and handling and mobilisation</a:t>
            </a:r>
            <a:endParaRPr dirty="0"/>
          </a:p>
          <a:p>
            <a:pPr marL="285750" lvl="1" indent="-10795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p:txBody>
      </p:sp>
      <p:pic>
        <p:nvPicPr>
          <p:cNvPr id="321" name="Google Shape;321;p33" descr="Clipboard with solid fill"/>
          <p:cNvPicPr preferRelativeResize="0"/>
          <p:nvPr/>
        </p:nvPicPr>
        <p:blipFill rotWithShape="1">
          <a:blip r:embed="rId3">
            <a:alphaModFix/>
          </a:blip>
          <a:srcRect/>
          <a:stretch/>
        </p:blipFill>
        <p:spPr>
          <a:xfrm>
            <a:off x="756526" y="1303020"/>
            <a:ext cx="4446270" cy="4446270"/>
          </a:xfrm>
          <a:prstGeom prst="rect">
            <a:avLst/>
          </a:prstGeom>
          <a:noFill/>
          <a:ln>
            <a:noFill/>
          </a:ln>
        </p:spPr>
      </p:pic>
      <p:pic>
        <p:nvPicPr>
          <p:cNvPr id="322" name="Google Shape;322;p33"/>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a:spLocks noGrp="1"/>
          </p:cNvSpPr>
          <p:nvPr>
            <p:ph type="title" idx="4294967295"/>
          </p:nvPr>
        </p:nvSpPr>
        <p:spPr>
          <a:xfrm>
            <a:off x="682906" y="365125"/>
            <a:ext cx="73688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solidFill>
                  <a:srgbClr val="703876"/>
                </a:solidFill>
                <a:latin typeface="Verdana"/>
                <a:ea typeface="Verdana"/>
                <a:cs typeface="Verdana"/>
                <a:sym typeface="Verdana"/>
              </a:rPr>
              <a:t>Case study 1</a:t>
            </a:r>
            <a:endParaRPr>
              <a:solidFill>
                <a:srgbClr val="703876"/>
              </a:solidFill>
              <a:latin typeface="Verdana"/>
              <a:ea typeface="Verdana"/>
              <a:cs typeface="Verdana"/>
              <a:sym typeface="Verdana"/>
            </a:endParaRPr>
          </a:p>
        </p:txBody>
      </p:sp>
      <p:sp>
        <p:nvSpPr>
          <p:cNvPr id="329" name="Google Shape;329;p34"/>
          <p:cNvSpPr txBox="1">
            <a:spLocks noGrp="1"/>
          </p:cNvSpPr>
          <p:nvPr>
            <p:ph type="body" idx="4294967295"/>
          </p:nvPr>
        </p:nvSpPr>
        <p:spPr>
          <a:xfrm>
            <a:off x="555625" y="1846872"/>
            <a:ext cx="6553835"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33-year-old male fell and fractured his fibula. He weighs 200kg and is 1.98 m tall (6 foot 6 inches).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He has been treated conservatively with below knee cast and needs to be Non-Weight Bearing for 6 weeks.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He works as a hospital porter and lives in an apartment with his partner. Door widths are too narrow for a bariatric frame and he sits on a low couch at home. Apart from his job, he does not participate in any physical activity.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His weight is distributed proportionally.</a:t>
            </a:r>
            <a:endParaRPr dirty="0"/>
          </a:p>
        </p:txBody>
      </p:sp>
      <p:pic>
        <p:nvPicPr>
          <p:cNvPr id="330" name="Google Shape;330;p34"/>
          <p:cNvPicPr preferRelativeResize="0"/>
          <p:nvPr/>
        </p:nvPicPr>
        <p:blipFill rotWithShape="1">
          <a:blip r:embed="rId3">
            <a:alphaModFix/>
          </a:blip>
          <a:srcRect l="15110" t="9500" b="9620"/>
          <a:stretch/>
        </p:blipFill>
        <p:spPr>
          <a:xfrm>
            <a:off x="7365992" y="1234440"/>
            <a:ext cx="3477268" cy="4967910"/>
          </a:xfrm>
          <a:prstGeom prst="rect">
            <a:avLst/>
          </a:prstGeom>
          <a:noFill/>
          <a:ln>
            <a:noFill/>
          </a:ln>
        </p:spPr>
      </p:pic>
      <p:sp>
        <p:nvSpPr>
          <p:cNvPr id="331" name="Google Shape;331;p34"/>
          <p:cNvSpPr txBox="1"/>
          <p:nvPr/>
        </p:nvSpPr>
        <p:spPr>
          <a:xfrm>
            <a:off x="8310925" y="620235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panose="020B0604030504040204" pitchFamily="34" charset="0"/>
                <a:ea typeface="Verdana" panose="020B0604030504040204" pitchFamily="34" charset="0"/>
              </a:rPr>
              <a:t>Obesity – Movement &amp; Ergonomic Challenges </a:t>
            </a:r>
            <a:endParaRPr dirty="0">
              <a:latin typeface="Verdana" panose="020B0604030504040204" pitchFamily="34" charset="0"/>
              <a:ea typeface="Verdana" panose="020B0604030504040204" pitchFamily="34" charset="0"/>
            </a:endParaRPr>
          </a:p>
        </p:txBody>
      </p:sp>
      <p:sp>
        <p:nvSpPr>
          <p:cNvPr id="95" name="Google Shape;95;p2"/>
          <p:cNvSpPr txBox="1">
            <a:spLocks noGrp="1"/>
          </p:cNvSpPr>
          <p:nvPr>
            <p:ph type="body" idx="1"/>
          </p:nvPr>
        </p:nvSpPr>
        <p:spPr>
          <a:xfrm>
            <a:off x="711425" y="2012300"/>
            <a:ext cx="10515600" cy="53643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1000"/>
              </a:spcBef>
              <a:spcAft>
                <a:spcPts val="0"/>
              </a:spcAft>
              <a:buSzPct val="59459"/>
              <a:buNone/>
            </a:pPr>
            <a:r>
              <a:rPr lang="en-US" sz="2300" dirty="0">
                <a:latin typeface="Verdana" panose="020B0604030504040204" pitchFamily="34" charset="0"/>
                <a:ea typeface="Verdana" panose="020B0604030504040204" pitchFamily="34" charset="0"/>
                <a:cs typeface="Verdana"/>
                <a:sym typeface="Verdana"/>
              </a:rPr>
              <a:t>Obesity as a disease may lead to movement impairments and presents unique mobility &amp; ergonomic challenges, which will vary dependent on obesity stage.</a:t>
            </a:r>
            <a:endParaRPr sz="2300" dirty="0">
              <a:latin typeface="Verdana" panose="020B0604030504040204" pitchFamily="34" charset="0"/>
              <a:ea typeface="Verdana" panose="020B0604030504040204" pitchFamily="34" charset="0"/>
            </a:endParaRPr>
          </a:p>
          <a:p>
            <a:pPr marL="0" lvl="0" indent="0" algn="l" rtl="0">
              <a:lnSpc>
                <a:spcPct val="120000"/>
              </a:lnSpc>
              <a:spcBef>
                <a:spcPts val="1000"/>
              </a:spcBef>
              <a:spcAft>
                <a:spcPts val="0"/>
              </a:spcAft>
              <a:buSzPct val="59459"/>
              <a:buNone/>
            </a:pPr>
            <a:endParaRPr sz="2300" dirty="0">
              <a:latin typeface="Verdana" panose="020B0604030504040204" pitchFamily="34" charset="0"/>
              <a:ea typeface="Verdana" panose="020B0604030504040204" pitchFamily="34" charset="0"/>
              <a:cs typeface="Verdana"/>
              <a:sym typeface="Verdana"/>
            </a:endParaRPr>
          </a:p>
          <a:p>
            <a:pPr marL="0" lvl="1" indent="0" algn="l" rtl="0">
              <a:lnSpc>
                <a:spcPct val="120000"/>
              </a:lnSpc>
              <a:spcBef>
                <a:spcPts val="0"/>
              </a:spcBef>
              <a:spcAft>
                <a:spcPts val="0"/>
              </a:spcAft>
              <a:buClr>
                <a:srgbClr val="000000"/>
              </a:buClr>
              <a:buSzPct val="168168"/>
              <a:buNone/>
            </a:pPr>
            <a:r>
              <a:rPr lang="en-US" sz="2300" dirty="0">
                <a:latin typeface="Verdana" panose="020B0604030504040204" pitchFamily="34" charset="0"/>
                <a:ea typeface="Verdana" panose="020B0604030504040204" pitchFamily="34" charset="0"/>
                <a:cs typeface="Verdana"/>
                <a:sym typeface="Verdana"/>
              </a:rPr>
              <a:t>Primary  reason for  referral of PwO to Physiotherapy will vary and </a:t>
            </a:r>
          </a:p>
          <a:p>
            <a:pPr marL="0" lvl="1" indent="0" algn="l" rtl="0">
              <a:lnSpc>
                <a:spcPct val="120000"/>
              </a:lnSpc>
              <a:spcBef>
                <a:spcPts val="0"/>
              </a:spcBef>
              <a:spcAft>
                <a:spcPts val="0"/>
              </a:spcAft>
              <a:buClr>
                <a:srgbClr val="000000"/>
              </a:buClr>
              <a:buSzPct val="168168"/>
              <a:buNone/>
            </a:pPr>
            <a:r>
              <a:rPr lang="en-US" sz="2300" dirty="0">
                <a:latin typeface="Verdana" panose="020B0604030504040204" pitchFamily="34" charset="0"/>
                <a:ea typeface="Verdana" panose="020B0604030504040204" pitchFamily="34" charset="0"/>
                <a:cs typeface="Verdana"/>
                <a:sym typeface="Verdana"/>
              </a:rPr>
              <a:t>the goal of physiotherapy will differ.</a:t>
            </a:r>
            <a:endParaRPr sz="2300" dirty="0">
              <a:latin typeface="Verdana" panose="020B0604030504040204" pitchFamily="34" charset="0"/>
              <a:ea typeface="Verdana" panose="020B0604030504040204" pitchFamily="34" charset="0"/>
            </a:endParaRPr>
          </a:p>
          <a:p>
            <a:pPr marL="0" lvl="1" indent="0" algn="l" rtl="0">
              <a:lnSpc>
                <a:spcPct val="120000"/>
              </a:lnSpc>
              <a:spcBef>
                <a:spcPts val="0"/>
              </a:spcBef>
              <a:spcAft>
                <a:spcPts val="0"/>
              </a:spcAft>
              <a:buClr>
                <a:srgbClr val="000000"/>
              </a:buClr>
              <a:buSzPct val="168168"/>
              <a:buNone/>
            </a:pPr>
            <a:endParaRPr sz="2300" dirty="0">
              <a:latin typeface="Verdana" panose="020B0604030504040204" pitchFamily="34" charset="0"/>
              <a:ea typeface="Verdana" panose="020B0604030504040204" pitchFamily="34" charset="0"/>
              <a:cs typeface="Verdana"/>
              <a:sym typeface="Verdana"/>
            </a:endParaRPr>
          </a:p>
          <a:p>
            <a:pPr marL="0" lvl="1" indent="0" algn="l" rtl="0">
              <a:lnSpc>
                <a:spcPct val="120000"/>
              </a:lnSpc>
              <a:spcBef>
                <a:spcPts val="0"/>
              </a:spcBef>
              <a:spcAft>
                <a:spcPts val="0"/>
              </a:spcAft>
              <a:buClr>
                <a:srgbClr val="000000"/>
              </a:buClr>
              <a:buSzPct val="168168"/>
              <a:buNone/>
            </a:pPr>
            <a:r>
              <a:rPr lang="en-US" sz="2300" dirty="0">
                <a:latin typeface="Verdana" panose="020B0604030504040204" pitchFamily="34" charset="0"/>
                <a:ea typeface="Verdana" panose="020B0604030504040204" pitchFamily="34" charset="0"/>
                <a:cs typeface="Verdana"/>
                <a:sym typeface="Verdana"/>
              </a:rPr>
              <a:t>e.g.:</a:t>
            </a:r>
            <a:endParaRPr sz="2300" dirty="0">
              <a:latin typeface="Verdana" panose="020B0604030504040204" pitchFamily="34" charset="0"/>
              <a:ea typeface="Verdana" panose="020B0604030504040204" pitchFamily="34" charset="0"/>
            </a:endParaRPr>
          </a:p>
          <a:p>
            <a:pPr marL="0" lvl="1" indent="0" algn="l" rtl="0">
              <a:lnSpc>
                <a:spcPct val="120000"/>
              </a:lnSpc>
              <a:spcBef>
                <a:spcPts val="0"/>
              </a:spcBef>
              <a:spcAft>
                <a:spcPts val="0"/>
              </a:spcAft>
              <a:buClr>
                <a:srgbClr val="000000"/>
              </a:buClr>
              <a:buSzPct val="168168"/>
              <a:buNone/>
            </a:pPr>
            <a:endParaRPr sz="2300" dirty="0">
              <a:latin typeface="Verdana" panose="020B0604030504040204" pitchFamily="34" charset="0"/>
              <a:ea typeface="Verdana" panose="020B0604030504040204" pitchFamily="34" charset="0"/>
              <a:cs typeface="Verdana"/>
              <a:sym typeface="Verdana"/>
            </a:endParaRPr>
          </a:p>
          <a:p>
            <a:pPr marL="285750" lvl="1" indent="-285750" algn="l" rtl="0">
              <a:lnSpc>
                <a:spcPct val="120000"/>
              </a:lnSpc>
              <a:spcBef>
                <a:spcPts val="0"/>
              </a:spcBef>
              <a:spcAft>
                <a:spcPts val="0"/>
              </a:spcAft>
              <a:buClr>
                <a:srgbClr val="000000"/>
              </a:buClr>
              <a:buSzPct val="168168"/>
              <a:buChar char="•"/>
            </a:pPr>
            <a:r>
              <a:rPr lang="en-US" sz="2300" dirty="0">
                <a:latin typeface="Verdana" panose="020B0604030504040204" pitchFamily="34" charset="0"/>
                <a:ea typeface="Verdana" panose="020B0604030504040204" pitchFamily="34" charset="0"/>
                <a:cs typeface="Verdana"/>
                <a:sym typeface="Verdana"/>
              </a:rPr>
              <a:t> Musculoskeletal injury affecting ability to walk- </a:t>
            </a:r>
            <a:endParaRPr sz="2300" dirty="0">
              <a:latin typeface="Verdana" panose="020B0604030504040204" pitchFamily="34" charset="0"/>
              <a:ea typeface="Verdana" panose="020B0604030504040204" pitchFamily="34" charset="0"/>
            </a:endParaRPr>
          </a:p>
          <a:p>
            <a:pPr marL="0" lvl="1" indent="0" algn="l" rtl="0">
              <a:lnSpc>
                <a:spcPct val="120000"/>
              </a:lnSpc>
              <a:spcBef>
                <a:spcPts val="0"/>
              </a:spcBef>
              <a:spcAft>
                <a:spcPts val="0"/>
              </a:spcAft>
              <a:buClr>
                <a:srgbClr val="000000"/>
              </a:buClr>
              <a:buSzPct val="168168"/>
              <a:buNone/>
            </a:pPr>
            <a:r>
              <a:rPr lang="en-US" sz="2300" dirty="0">
                <a:latin typeface="Verdana" panose="020B0604030504040204" pitchFamily="34" charset="0"/>
                <a:ea typeface="Verdana" panose="020B0604030504040204" pitchFamily="34" charset="0"/>
                <a:cs typeface="Verdana"/>
                <a:sym typeface="Verdana"/>
              </a:rPr>
              <a:t>     PwO presents as an outpatient  </a:t>
            </a:r>
            <a:endParaRPr sz="2300" dirty="0">
              <a:latin typeface="Verdana" panose="020B0604030504040204" pitchFamily="34" charset="0"/>
              <a:ea typeface="Verdana" panose="020B0604030504040204" pitchFamily="34" charset="0"/>
            </a:endParaRPr>
          </a:p>
          <a:p>
            <a:pPr marL="285750" lvl="1" indent="-107950" algn="l" rtl="0">
              <a:lnSpc>
                <a:spcPct val="120000"/>
              </a:lnSpc>
              <a:spcBef>
                <a:spcPts val="0"/>
              </a:spcBef>
              <a:spcAft>
                <a:spcPts val="0"/>
              </a:spcAft>
              <a:buClr>
                <a:srgbClr val="000000"/>
              </a:buClr>
              <a:buSzPct val="168168"/>
              <a:buNone/>
            </a:pPr>
            <a:endParaRPr sz="2300" dirty="0">
              <a:latin typeface="Verdana" panose="020B0604030504040204" pitchFamily="34" charset="0"/>
              <a:ea typeface="Verdana" panose="020B0604030504040204" pitchFamily="34" charset="0"/>
              <a:cs typeface="Verdana"/>
              <a:sym typeface="Verdana"/>
            </a:endParaRPr>
          </a:p>
          <a:p>
            <a:pPr marL="285750" lvl="1" indent="-285750" algn="l" rtl="0">
              <a:lnSpc>
                <a:spcPct val="120000"/>
              </a:lnSpc>
              <a:spcBef>
                <a:spcPts val="0"/>
              </a:spcBef>
              <a:spcAft>
                <a:spcPts val="0"/>
              </a:spcAft>
              <a:buClr>
                <a:srgbClr val="000000"/>
              </a:buClr>
              <a:buSzPct val="168168"/>
              <a:buChar char="•"/>
            </a:pPr>
            <a:r>
              <a:rPr lang="en-US" sz="2300" dirty="0">
                <a:latin typeface="Verdana" panose="020B0604030504040204" pitchFamily="34" charset="0"/>
                <a:ea typeface="Verdana" panose="020B0604030504040204" pitchFamily="34" charset="0"/>
                <a:cs typeface="Verdana"/>
                <a:sym typeface="Verdana"/>
              </a:rPr>
              <a:t>Cardiorespiratory disease leading to hospital admission, </a:t>
            </a:r>
            <a:endParaRPr sz="2300" dirty="0">
              <a:latin typeface="Verdana" panose="020B0604030504040204" pitchFamily="34" charset="0"/>
              <a:ea typeface="Verdana" panose="020B0604030504040204" pitchFamily="34" charset="0"/>
            </a:endParaRPr>
          </a:p>
          <a:p>
            <a:pPr marL="0" lvl="1" indent="0" algn="l" rtl="0">
              <a:lnSpc>
                <a:spcPct val="120000"/>
              </a:lnSpc>
              <a:spcBef>
                <a:spcPts val="0"/>
              </a:spcBef>
              <a:spcAft>
                <a:spcPts val="0"/>
              </a:spcAft>
              <a:buClr>
                <a:srgbClr val="000000"/>
              </a:buClr>
              <a:buSzPct val="168168"/>
              <a:buNone/>
            </a:pPr>
            <a:r>
              <a:rPr lang="en-US" sz="2300" dirty="0">
                <a:latin typeface="Verdana" panose="020B0604030504040204" pitchFamily="34" charset="0"/>
                <a:ea typeface="Verdana" panose="020B0604030504040204" pitchFamily="34" charset="0"/>
                <a:cs typeface="Verdana"/>
                <a:sym typeface="Verdana"/>
              </a:rPr>
              <a:t>    of PwO with a significant period of bedrest and</a:t>
            </a:r>
            <a:r>
              <a:rPr lang="en-US" sz="2300" dirty="0">
                <a:latin typeface="Verdana" panose="020B0604030504040204" pitchFamily="34" charset="0"/>
                <a:ea typeface="Verdana" panose="020B0604030504040204" pitchFamily="34" charset="0"/>
              </a:rPr>
              <a:t> </a:t>
            </a:r>
            <a:r>
              <a:rPr lang="en-US" sz="2300" dirty="0">
                <a:latin typeface="Verdana" panose="020B0604030504040204" pitchFamily="34" charset="0"/>
                <a:ea typeface="Verdana" panose="020B0604030504040204" pitchFamily="34" charset="0"/>
                <a:cs typeface="Verdana"/>
                <a:sym typeface="Verdana"/>
              </a:rPr>
              <a:t>reduced mobility</a:t>
            </a:r>
            <a:endParaRPr sz="2300" dirty="0">
              <a:latin typeface="Verdana" panose="020B0604030504040204" pitchFamily="34" charset="0"/>
              <a:ea typeface="Verdana" panose="020B0604030504040204" pitchFamily="34" charset="0"/>
            </a:endParaRPr>
          </a:p>
          <a:p>
            <a:pPr marL="114300" lvl="0" indent="0" algn="l" rtl="0">
              <a:lnSpc>
                <a:spcPct val="90000"/>
              </a:lnSpc>
              <a:spcBef>
                <a:spcPts val="0"/>
              </a:spcBef>
              <a:spcAft>
                <a:spcPts val="0"/>
              </a:spcAft>
              <a:buSzPct val="97297"/>
              <a:buNone/>
            </a:pPr>
            <a:endParaRPr dirty="0">
              <a:latin typeface="Verdana"/>
              <a:ea typeface="Verdana"/>
              <a:cs typeface="Verdana"/>
              <a:sym typeface="Verdana"/>
            </a:endParaRPr>
          </a:p>
          <a:p>
            <a:pPr marL="114300" lvl="0" indent="0" algn="l" rtl="0">
              <a:lnSpc>
                <a:spcPct val="90000"/>
              </a:lnSpc>
              <a:spcBef>
                <a:spcPts val="0"/>
              </a:spcBef>
              <a:spcAft>
                <a:spcPts val="0"/>
              </a:spcAft>
              <a:buSzPct val="97297"/>
              <a:buNone/>
            </a:pPr>
            <a:endParaRPr dirty="0">
              <a:latin typeface="Verdana"/>
              <a:ea typeface="Verdana"/>
              <a:cs typeface="Verdana"/>
              <a:sym typeface="Verdana"/>
            </a:endParaRPr>
          </a:p>
          <a:p>
            <a:pPr marL="114300" lvl="0" indent="0" algn="l" rtl="0">
              <a:lnSpc>
                <a:spcPct val="90000"/>
              </a:lnSpc>
              <a:spcBef>
                <a:spcPts val="0"/>
              </a:spcBef>
              <a:spcAft>
                <a:spcPts val="0"/>
              </a:spcAft>
              <a:buSzPct val="97297"/>
              <a:buNone/>
            </a:pPr>
            <a:endParaRPr dirty="0">
              <a:latin typeface="Verdana"/>
              <a:ea typeface="Verdana"/>
              <a:cs typeface="Verdana"/>
              <a:sym typeface="Verdana"/>
            </a:endParaRPr>
          </a:p>
          <a:p>
            <a:pPr marL="457200" lvl="0" indent="0" algn="l" rtl="0">
              <a:lnSpc>
                <a:spcPct val="90000"/>
              </a:lnSpc>
              <a:spcBef>
                <a:spcPts val="0"/>
              </a:spcBef>
              <a:spcAft>
                <a:spcPts val="0"/>
              </a:spcAft>
              <a:buSzPct val="151351"/>
              <a:buNone/>
            </a:pPr>
            <a:endParaRPr dirty="0">
              <a:latin typeface="Verdana"/>
              <a:ea typeface="Verdana"/>
              <a:cs typeface="Verdana"/>
              <a:sym typeface="Verdana"/>
            </a:endParaRPr>
          </a:p>
          <a:p>
            <a:pPr marL="457200" lvl="0" indent="0" algn="l" rtl="0">
              <a:lnSpc>
                <a:spcPct val="90000"/>
              </a:lnSpc>
              <a:spcBef>
                <a:spcPts val="0"/>
              </a:spcBef>
              <a:spcAft>
                <a:spcPts val="0"/>
              </a:spcAft>
              <a:buSzPct val="151351"/>
              <a:buNone/>
            </a:pPr>
            <a:endParaRPr dirty="0">
              <a:latin typeface="Verdana"/>
              <a:ea typeface="Verdana"/>
              <a:cs typeface="Verdana"/>
              <a:sym typeface="Verdana"/>
            </a:endParaRPr>
          </a:p>
          <a:p>
            <a:pPr marL="0" lvl="0" indent="0" algn="l" rtl="0">
              <a:lnSpc>
                <a:spcPct val="90000"/>
              </a:lnSpc>
              <a:spcBef>
                <a:spcPts val="0"/>
              </a:spcBef>
              <a:spcAft>
                <a:spcPts val="0"/>
              </a:spcAft>
              <a:buSzPct val="108108"/>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59459"/>
              <a:buFont typeface="Arial"/>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59459"/>
              <a:buFont typeface="Arial"/>
              <a:buNone/>
            </a:pPr>
            <a:endParaRPr dirty="0">
              <a:latin typeface="Verdana"/>
              <a:ea typeface="Verdana"/>
              <a:cs typeface="Verdana"/>
              <a:sym typeface="Verdana"/>
            </a:endParaRPr>
          </a:p>
          <a:p>
            <a:pPr marL="342900" lvl="0" indent="-273050" algn="l" rtl="0">
              <a:lnSpc>
                <a:spcPct val="90000"/>
              </a:lnSpc>
              <a:spcBef>
                <a:spcPts val="1000"/>
              </a:spcBef>
              <a:spcAft>
                <a:spcPts val="0"/>
              </a:spcAft>
              <a:buSzPct val="59459"/>
              <a:buFont typeface="Arial"/>
              <a:buNone/>
            </a:pPr>
            <a:endParaRPr dirty="0">
              <a:latin typeface="Verdana"/>
              <a:ea typeface="Verdana"/>
              <a:cs typeface="Verdana"/>
              <a:sym typeface="Verdana"/>
            </a:endParaRPr>
          </a:p>
          <a:p>
            <a:pPr marL="101600" lvl="0" indent="0" algn="l" rtl="0">
              <a:lnSpc>
                <a:spcPct val="90000"/>
              </a:lnSpc>
              <a:spcBef>
                <a:spcPts val="0"/>
              </a:spcBef>
              <a:spcAft>
                <a:spcPts val="0"/>
              </a:spcAft>
              <a:buSzPct val="108108"/>
              <a:buNone/>
            </a:pPr>
            <a:r>
              <a:rPr lang="en-US" dirty="0">
                <a:latin typeface="Verdana"/>
                <a:ea typeface="Verdana"/>
                <a:cs typeface="Verdana"/>
                <a:sym typeface="Verdana"/>
              </a:rPr>
              <a:t> </a:t>
            </a:r>
            <a:endParaRPr dirty="0"/>
          </a:p>
          <a:p>
            <a:pPr marL="914400" lvl="0" indent="0" algn="l" rtl="0">
              <a:lnSpc>
                <a:spcPct val="90000"/>
              </a:lnSpc>
              <a:spcBef>
                <a:spcPts val="1000"/>
              </a:spcBef>
              <a:spcAft>
                <a:spcPts val="0"/>
              </a:spcAft>
              <a:buSzPct val="108108"/>
              <a:buNone/>
            </a:pPr>
            <a:endParaRPr dirty="0">
              <a:latin typeface="Verdana"/>
              <a:ea typeface="Verdana"/>
              <a:cs typeface="Verdana"/>
              <a:sym typeface="Verdana"/>
            </a:endParaRPr>
          </a:p>
        </p:txBody>
      </p:sp>
      <p:pic>
        <p:nvPicPr>
          <p:cNvPr id="96" name="Google Shape;96;p2"/>
          <p:cNvPicPr preferRelativeResize="0"/>
          <p:nvPr/>
        </p:nvPicPr>
        <p:blipFill rotWithShape="1">
          <a:blip r:embed="rId3">
            <a:alphaModFix amt="70000"/>
          </a:blip>
          <a:srcRect/>
          <a:stretch/>
        </p:blipFill>
        <p:spPr>
          <a:xfrm>
            <a:off x="7472650" y="2990923"/>
            <a:ext cx="4719350" cy="3149146"/>
          </a:xfrm>
          <a:prstGeom prst="rect">
            <a:avLst/>
          </a:prstGeom>
          <a:noFill/>
          <a:ln>
            <a:noFill/>
          </a:ln>
        </p:spPr>
      </p:pic>
      <p:pic>
        <p:nvPicPr>
          <p:cNvPr id="97" name="Google Shape;97;p2"/>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7"/>
          <p:cNvSpPr txBox="1">
            <a:spLocks noGrp="1"/>
          </p:cNvSpPr>
          <p:nvPr>
            <p:ph type="title" idx="4294967295"/>
          </p:nvPr>
        </p:nvSpPr>
        <p:spPr>
          <a:xfrm>
            <a:off x="682906" y="365125"/>
            <a:ext cx="73688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solidFill>
                  <a:srgbClr val="703876"/>
                </a:solidFill>
                <a:latin typeface="Verdana"/>
                <a:ea typeface="Verdana"/>
                <a:cs typeface="Verdana"/>
                <a:sym typeface="Verdana"/>
              </a:rPr>
              <a:t>Case study 2</a:t>
            </a:r>
            <a:endParaRPr>
              <a:solidFill>
                <a:srgbClr val="703876"/>
              </a:solidFill>
              <a:latin typeface="Verdana"/>
              <a:ea typeface="Verdana"/>
              <a:cs typeface="Verdana"/>
              <a:sym typeface="Verdana"/>
            </a:endParaRPr>
          </a:p>
        </p:txBody>
      </p:sp>
      <p:sp>
        <p:nvSpPr>
          <p:cNvPr id="338" name="Google Shape;338;p37"/>
          <p:cNvSpPr txBox="1">
            <a:spLocks noGrp="1"/>
          </p:cNvSpPr>
          <p:nvPr>
            <p:ph type="body" idx="4294967295"/>
          </p:nvPr>
        </p:nvSpPr>
        <p:spPr>
          <a:xfrm>
            <a:off x="555625" y="1846872"/>
            <a:ext cx="10914480" cy="4351338"/>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A 55-year-old patient was admitted to hospital following a fall from her chair. She has a bruise on her hip but no fracture but has a chest infection. She weighs 260kg.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Her hips are fixed in external rotation. She has severe leg ulcers that need to be dressed 3 times a week. She has agoraphobia.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This is her second admission. Her last admission was approx. 18 months ago and was 11 months duration due to barriers accessing her home. She lives alone with carers coming </a:t>
            </a:r>
            <a:br>
              <a:rPr lang="en-US" sz="1800" dirty="0">
                <a:latin typeface="Verdana"/>
                <a:ea typeface="Verdana"/>
                <a:cs typeface="Verdana"/>
                <a:sym typeface="Verdana"/>
              </a:rPr>
            </a:br>
            <a:r>
              <a:rPr lang="en-US" sz="1800" dirty="0">
                <a:latin typeface="Verdana"/>
                <a:ea typeface="Verdana"/>
                <a:cs typeface="Verdana"/>
                <a:sym typeface="Verdana"/>
              </a:rPr>
              <a:t>in 3 times a day. She has refused to have a hospital bed and the compromise is a reclinable chair which she now sleeps in. She stands and takes a few steps to transfer to commode and stands for some elements of dressing for her legs. She has one step into the house and access and egress is very difficult, so she only leaves the house in an emergency with </a:t>
            </a:r>
            <a:br>
              <a:rPr lang="en-US" sz="1800" dirty="0">
                <a:latin typeface="Verdana"/>
                <a:ea typeface="Verdana"/>
                <a:cs typeface="Verdana"/>
                <a:sym typeface="Verdana"/>
              </a:rPr>
            </a:br>
            <a:r>
              <a:rPr lang="en-US" sz="1800" dirty="0">
                <a:latin typeface="Verdana"/>
                <a:ea typeface="Verdana"/>
                <a:cs typeface="Verdana"/>
                <a:sym typeface="Verdana"/>
              </a:rPr>
              <a:t>an ambulance crew. </a:t>
            </a:r>
            <a:endParaRPr dirty="0"/>
          </a:p>
          <a:p>
            <a:pPr marL="50800" lvl="0" indent="0" algn="l" rtl="0">
              <a:lnSpc>
                <a:spcPct val="90000"/>
              </a:lnSpc>
              <a:spcBef>
                <a:spcPts val="0"/>
              </a:spcBef>
              <a:spcAft>
                <a:spcPts val="0"/>
              </a:spcAft>
              <a:buClr>
                <a:srgbClr val="000000"/>
              </a:buClr>
              <a:buSzPts val="2800"/>
              <a:buNone/>
            </a:pPr>
            <a:r>
              <a:rPr lang="en-US" sz="1800" dirty="0">
                <a:latin typeface="Verdana"/>
                <a:ea typeface="Verdana"/>
                <a:cs typeface="Verdana"/>
                <a:sym typeface="Verdana"/>
              </a:rPr>
              <a:t>Her bariatric reclining chair has broken and primary care are working on getting it repaired. She moves in bed pulling with her arms on the side rails or top of bed. She is now off her baseline and is unable to stand independently. She has now recovered from her chest infection and needs to start sitting out and stand to take a few steps with bariatric walking frame and sit into recliner chair to allow her to return home with primary care support.</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References </a:t>
            </a:r>
            <a:endParaRPr/>
          </a:p>
        </p:txBody>
      </p:sp>
      <p:sp>
        <p:nvSpPr>
          <p:cNvPr id="345" name="Google Shape;345;p58"/>
          <p:cNvSpPr txBox="1">
            <a:spLocks noGrp="1"/>
          </p:cNvSpPr>
          <p:nvPr>
            <p:ph type="body" idx="1"/>
          </p:nvPr>
        </p:nvSpPr>
        <p:spPr>
          <a:xfrm>
            <a:off x="838200" y="1460501"/>
            <a:ext cx="10515600" cy="42037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1000"/>
              </a:spcBef>
              <a:spcAft>
                <a:spcPts val="0"/>
              </a:spcAft>
              <a:buSzPts val="2000"/>
              <a:buChar char="•"/>
            </a:pPr>
            <a:r>
              <a:rPr lang="en-US" sz="1200">
                <a:latin typeface="Verdana"/>
                <a:ea typeface="Verdana"/>
                <a:cs typeface="Verdana"/>
                <a:sym typeface="Verdana"/>
              </a:rPr>
              <a:t> Dockrell, S. and Hurley, G. Moving and handling care of bariatric patients: a survey of clinical nurse managers. Journal of Research</a:t>
            </a:r>
            <a:endParaRPr/>
          </a:p>
          <a:p>
            <a:pPr marL="0" lvl="0" indent="0" algn="l" rtl="0">
              <a:lnSpc>
                <a:spcPct val="90000"/>
              </a:lnSpc>
              <a:spcBef>
                <a:spcPts val="1000"/>
              </a:spcBef>
              <a:spcAft>
                <a:spcPts val="0"/>
              </a:spcAft>
              <a:buSzPts val="2000"/>
              <a:buNone/>
            </a:pPr>
            <a:r>
              <a:rPr lang="en-US" sz="1200">
                <a:latin typeface="Verdana"/>
                <a:ea typeface="Verdana"/>
                <a:cs typeface="Verdana"/>
                <a:sym typeface="Verdana"/>
              </a:rPr>
              <a:t>    in Nursing. 2021 Jun;26(3):194-204.</a:t>
            </a:r>
            <a:endParaRPr sz="1200">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200" u="sng">
                <a:solidFill>
                  <a:schemeClr val="hlink"/>
                </a:solidFill>
                <a:latin typeface="Verdana"/>
                <a:ea typeface="Verdana"/>
                <a:cs typeface="Verdana"/>
                <a:sym typeface="Verdana"/>
                <a:hlinkClick r:id="rId3"/>
              </a:rPr>
              <a:t>Human Factors in Irish Healthcare https://www2.healthservice.hse.ie/organisation/nqpsd/featured-articles/human-factors-in-irish-he</a:t>
            </a:r>
            <a:r>
              <a:rPr lang="en-US" sz="1200">
                <a:latin typeface="Verdana"/>
                <a:ea typeface="Verdana"/>
                <a:cs typeface="Verdana"/>
                <a:sym typeface="Verdana"/>
              </a:rPr>
              <a:t>althcare-2018-2023/</a:t>
            </a:r>
            <a:endParaRPr/>
          </a:p>
          <a:p>
            <a:pPr marL="101600" lvl="0" indent="0" algn="l" rtl="0">
              <a:lnSpc>
                <a:spcPct val="90000"/>
              </a:lnSpc>
              <a:spcBef>
                <a:spcPts val="1000"/>
              </a:spcBef>
              <a:spcAft>
                <a:spcPts val="0"/>
              </a:spcAft>
              <a:buSzPts val="2000"/>
              <a:buNone/>
            </a:pPr>
            <a:endParaRPr sz="1200">
              <a:solidFill>
                <a:srgbClr val="222222"/>
              </a:solidFill>
              <a:highlight>
                <a:srgbClr val="FFFFFF"/>
              </a:highlight>
              <a:latin typeface="Verdana"/>
              <a:ea typeface="Verdana"/>
              <a:cs typeface="Verdana"/>
              <a:sym typeface="Verdana"/>
            </a:endParaRPr>
          </a:p>
          <a:p>
            <a:pPr marL="457200" lvl="0" indent="-355600" algn="l" rtl="0">
              <a:lnSpc>
                <a:spcPct val="90000"/>
              </a:lnSpc>
              <a:spcBef>
                <a:spcPts val="1000"/>
              </a:spcBef>
              <a:spcAft>
                <a:spcPts val="0"/>
              </a:spcAft>
              <a:buClr>
                <a:schemeClr val="dk1"/>
              </a:buClr>
              <a:buSzPts val="2000"/>
              <a:buChar char="•"/>
            </a:pPr>
            <a:r>
              <a:rPr lang="en-US" sz="1200" b="1" u="sng">
                <a:solidFill>
                  <a:schemeClr val="hlink"/>
                </a:solidFill>
                <a:highlight>
                  <a:srgbClr val="FFFFFF"/>
                </a:highlight>
                <a:hlinkClick r:id="rId4"/>
              </a:rPr>
              <a:t>International Ergonomics and Human Factors Association</a:t>
            </a:r>
            <a:r>
              <a:rPr lang="en-US" sz="1200" b="1" u="sng">
                <a:highlight>
                  <a:srgbClr val="FFFFFF"/>
                </a:highlight>
              </a:rPr>
              <a:t> </a:t>
            </a:r>
            <a:r>
              <a:rPr lang="en-US" sz="1200" i="1">
                <a:highlight>
                  <a:srgbClr val="FFFFFF"/>
                </a:highlight>
              </a:rPr>
              <a:t>last accessed March 2026</a:t>
            </a:r>
            <a:endParaRPr/>
          </a:p>
          <a:p>
            <a:pPr marL="101600" lvl="0" indent="0" algn="l" rtl="0">
              <a:lnSpc>
                <a:spcPct val="90000"/>
              </a:lnSpc>
              <a:spcBef>
                <a:spcPts val="1000"/>
              </a:spcBef>
              <a:spcAft>
                <a:spcPts val="0"/>
              </a:spcAft>
              <a:buSzPts val="2000"/>
              <a:buNone/>
            </a:pPr>
            <a:endParaRPr sz="1200">
              <a:highlight>
                <a:srgbClr val="FFFFFF"/>
              </a:highlight>
            </a:endParaRPr>
          </a:p>
          <a:p>
            <a:pPr marL="457200" lvl="0" indent="-355600" algn="l" rtl="0">
              <a:lnSpc>
                <a:spcPct val="90000"/>
              </a:lnSpc>
              <a:spcBef>
                <a:spcPts val="1000"/>
              </a:spcBef>
              <a:spcAft>
                <a:spcPts val="0"/>
              </a:spcAft>
              <a:buClr>
                <a:schemeClr val="dk1"/>
              </a:buClr>
              <a:buSzPts val="2000"/>
              <a:buChar char="•"/>
            </a:pPr>
            <a:r>
              <a:rPr lang="en-US" sz="1200">
                <a:highlight>
                  <a:srgbClr val="FFFFFF"/>
                </a:highlight>
              </a:rPr>
              <a:t>International Federation of Physiotherapists in Occupational Health and Ergonomics, Standards for Occupational Health Physiotherapy Practice 2024   </a:t>
            </a:r>
            <a:r>
              <a:rPr lang="en-US" sz="1200"/>
              <a:t>https://acpohe.csp.org.uk/system/files/documents/2024-08/ifpohe_newsletter_august_2024.pdf</a:t>
            </a:r>
            <a:endParaRPr sz="1200">
              <a:highlight>
                <a:srgbClr val="FFFFFF"/>
              </a:highlight>
            </a:endParaRPr>
          </a:p>
          <a:p>
            <a:pPr marL="457200" lvl="0" indent="-355600" algn="l" rtl="0">
              <a:lnSpc>
                <a:spcPct val="90000"/>
              </a:lnSpc>
              <a:spcBef>
                <a:spcPts val="1000"/>
              </a:spcBef>
              <a:spcAft>
                <a:spcPts val="0"/>
              </a:spcAft>
              <a:buClr>
                <a:schemeClr val="dk1"/>
              </a:buClr>
              <a:buSzPts val="2000"/>
              <a:buChar char="•"/>
            </a:pPr>
            <a:r>
              <a:rPr lang="en-US" sz="1200">
                <a:highlight>
                  <a:srgbClr val="FFFFFF"/>
                </a:highlight>
              </a:rPr>
              <a:t>Occupational Health Ergonomics </a:t>
            </a:r>
            <a:r>
              <a:rPr lang="en-US" sz="1200" u="sng">
                <a:solidFill>
                  <a:schemeClr val="hlink"/>
                </a:solidFill>
                <a:hlinkClick r:id="rId5"/>
              </a:rPr>
              <a:t>https://world.physio/subgroups/occupational-health-ergonomics</a:t>
            </a:r>
            <a:r>
              <a:rPr lang="en-US" sz="1200"/>
              <a:t>   last accessed March 2026 </a:t>
            </a:r>
            <a:endParaRPr/>
          </a:p>
          <a:p>
            <a:pPr marL="101600" lvl="0" indent="0" algn="l" rtl="0">
              <a:lnSpc>
                <a:spcPct val="90000"/>
              </a:lnSpc>
              <a:spcBef>
                <a:spcPts val="1000"/>
              </a:spcBef>
              <a:spcAft>
                <a:spcPts val="0"/>
              </a:spcAft>
              <a:buSzPts val="2000"/>
              <a:buNone/>
            </a:pPr>
            <a:endParaRPr sz="1200">
              <a:highlight>
                <a:srgbClr val="FFFFFF"/>
              </a:highlight>
            </a:endParaRPr>
          </a:p>
          <a:p>
            <a:pPr marL="171450" lvl="0" indent="-171450" algn="l" rtl="0">
              <a:lnSpc>
                <a:spcPct val="90000"/>
              </a:lnSpc>
              <a:spcBef>
                <a:spcPts val="1000"/>
              </a:spcBef>
              <a:spcAft>
                <a:spcPts val="0"/>
              </a:spcAft>
              <a:buSzPts val="2000"/>
              <a:buChar char="•"/>
            </a:pPr>
            <a:r>
              <a:rPr lang="en-US" sz="1200">
                <a:solidFill>
                  <a:srgbClr val="222222"/>
                </a:solidFill>
                <a:highlight>
                  <a:srgbClr val="FFFFFF"/>
                </a:highlight>
                <a:latin typeface="Verdana"/>
                <a:ea typeface="Verdana"/>
                <a:cs typeface="Verdana"/>
                <a:sym typeface="Verdana"/>
              </a:rPr>
              <a:t>    Segal Y, Gunturu S. Psychological Issues Associated With Obesity. [Updated 2024 May 2]. In: StatPearls [Internet]. Treasure </a:t>
            </a:r>
            <a:endParaRPr/>
          </a:p>
          <a:p>
            <a:pPr marL="0" lvl="0" indent="0" algn="l" rtl="0">
              <a:lnSpc>
                <a:spcPct val="90000"/>
              </a:lnSpc>
              <a:spcBef>
                <a:spcPts val="1000"/>
              </a:spcBef>
              <a:spcAft>
                <a:spcPts val="0"/>
              </a:spcAft>
              <a:buSzPts val="2000"/>
              <a:buNone/>
            </a:pPr>
            <a:r>
              <a:rPr lang="en-US" sz="1200">
                <a:solidFill>
                  <a:srgbClr val="222222"/>
                </a:solidFill>
                <a:highlight>
                  <a:srgbClr val="FFFFFF"/>
                </a:highlight>
                <a:latin typeface="Verdana"/>
                <a:ea typeface="Verdana"/>
                <a:cs typeface="Verdana"/>
                <a:sym typeface="Verdana"/>
              </a:rPr>
              <a:t>        Island (FL): StatPearls Publishing; 2025 Jan-. Available from: </a:t>
            </a:r>
            <a:r>
              <a:rPr lang="en-US" sz="1200" u="sng">
                <a:solidFill>
                  <a:srgbClr val="222222"/>
                </a:solidFill>
                <a:highlight>
                  <a:srgbClr val="FFFFFF"/>
                </a:highlight>
                <a:latin typeface="Verdana"/>
                <a:ea typeface="Verdana"/>
                <a:cs typeface="Verdana"/>
                <a:sym typeface="Verdana"/>
                <a:hlinkClick r:id="rId6">
                  <a:extLst>
                    <a:ext uri="{A12FA001-AC4F-418D-AE19-62706E023703}">
                      <ahyp:hlinkClr xmlns:ahyp="http://schemas.microsoft.com/office/drawing/2018/hyperlinkcolor" val="tx"/>
                    </a:ext>
                  </a:extLst>
                </a:hlinkClick>
              </a:rPr>
              <a:t>https://www.ncbi.nlm.nih.gov/books/NBK603747/</a:t>
            </a:r>
            <a:endParaRPr sz="1200">
              <a:solidFill>
                <a:srgbClr val="222222"/>
              </a:solidFill>
              <a:highlight>
                <a:srgbClr val="FFFFFF"/>
              </a:highlight>
              <a:latin typeface="Verdana"/>
              <a:ea typeface="Verdana"/>
              <a:cs typeface="Verdana"/>
              <a:sym typeface="Verdana"/>
            </a:endParaRPr>
          </a:p>
          <a:p>
            <a:pPr marL="171450" lvl="0" indent="-44450" algn="l" rtl="0">
              <a:lnSpc>
                <a:spcPct val="90000"/>
              </a:lnSpc>
              <a:spcBef>
                <a:spcPts val="1000"/>
              </a:spcBef>
              <a:spcAft>
                <a:spcPts val="0"/>
              </a:spcAft>
              <a:buSzPts val="2000"/>
              <a:buNone/>
            </a:pPr>
            <a:endParaRPr sz="1200">
              <a:solidFill>
                <a:srgbClr val="222222"/>
              </a:solidFill>
              <a:highlight>
                <a:srgbClr val="FFFFFF"/>
              </a:highlight>
              <a:latin typeface="Verdana"/>
              <a:ea typeface="Verdana"/>
              <a:cs typeface="Verdana"/>
              <a:sym typeface="Verdana"/>
            </a:endParaRPr>
          </a:p>
        </p:txBody>
      </p:sp>
      <p:pic>
        <p:nvPicPr>
          <p:cNvPr id="346" name="Google Shape;346;p58"/>
          <p:cNvPicPr preferRelativeResize="0"/>
          <p:nvPr/>
        </p:nvPicPr>
        <p:blipFill>
          <a:blip r:embed="rId7">
            <a:alphaModFix/>
          </a:blip>
          <a:stretch>
            <a:fill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8"/>
          <p:cNvPicPr preferRelativeResize="0"/>
          <p:nvPr/>
        </p:nvPicPr>
        <p:blipFill rotWithShape="1">
          <a:blip r:embed="rId3">
            <a:alphaModFix/>
          </a:blip>
          <a:srcRect/>
          <a:stretch/>
        </p:blipFill>
        <p:spPr>
          <a:xfrm>
            <a:off x="319784" y="1251426"/>
            <a:ext cx="4761389" cy="4761389"/>
          </a:xfrm>
          <a:prstGeom prst="rect">
            <a:avLst/>
          </a:prstGeom>
          <a:noFill/>
          <a:ln>
            <a:noFill/>
          </a:ln>
        </p:spPr>
      </p:pic>
      <p:pic>
        <p:nvPicPr>
          <p:cNvPr id="352" name="Google Shape;352;p38"/>
          <p:cNvPicPr preferRelativeResize="0"/>
          <p:nvPr/>
        </p:nvPicPr>
        <p:blipFill rotWithShape="1">
          <a:blip r:embed="rId4">
            <a:alphaModFix/>
          </a:blip>
          <a:srcRect/>
          <a:stretch/>
        </p:blipFill>
        <p:spPr>
          <a:xfrm>
            <a:off x="5081173" y="1383801"/>
            <a:ext cx="3359004" cy="4761389"/>
          </a:xfrm>
          <a:prstGeom prst="rect">
            <a:avLst/>
          </a:prstGeom>
          <a:noFill/>
          <a:ln>
            <a:noFill/>
          </a:ln>
        </p:spPr>
      </p:pic>
      <p:sp>
        <p:nvSpPr>
          <p:cNvPr id="353" name="Google Shape;353;p38"/>
          <p:cNvSpPr txBox="1"/>
          <p:nvPr/>
        </p:nvSpPr>
        <p:spPr>
          <a:xfrm>
            <a:off x="4852726" y="9144"/>
            <a:ext cx="536627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Verdana" panose="020B0604030504040204" pitchFamily="34" charset="0"/>
                <a:ea typeface="Verdana" panose="020B0604030504040204" pitchFamily="34" charset="0"/>
                <a:sym typeface="Arial"/>
              </a:rPr>
              <a:t>Note: different language used in this publication</a:t>
            </a:r>
            <a:endParaRPr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Verdana" panose="020B0604030504040204" pitchFamily="34" charset="0"/>
                <a:ea typeface="Verdana" panose="020B0604030504040204" pitchFamily="34" charset="0"/>
                <a:sym typeface="Arial"/>
              </a:rPr>
              <a:t>First-person language - </a:t>
            </a:r>
            <a:r>
              <a:rPr lang="en-US" dirty="0">
                <a:latin typeface="Verdana" panose="020B0604030504040204" pitchFamily="34" charset="0"/>
                <a:ea typeface="Verdana" panose="020B0604030504040204" pitchFamily="34" charset="0"/>
              </a:rPr>
              <a:t>p</a:t>
            </a:r>
            <a:r>
              <a:rPr lang="en-US" sz="1400" b="0" i="0" u="none" strike="noStrike" cap="none" dirty="0">
                <a:solidFill>
                  <a:srgbClr val="000000"/>
                </a:solidFill>
                <a:latin typeface="Verdana" panose="020B0604030504040204" pitchFamily="34" charset="0"/>
                <a:ea typeface="Verdana" panose="020B0604030504040204" pitchFamily="34" charset="0"/>
                <a:sym typeface="Arial"/>
              </a:rPr>
              <a:t>erson with obesity is a preferred term now.</a:t>
            </a:r>
            <a:endParaRPr dirty="0">
              <a:latin typeface="Verdana" panose="020B0604030504040204" pitchFamily="34" charset="0"/>
              <a:ea typeface="Verdana" panose="020B0604030504040204" pitchFamily="34" charset="0"/>
            </a:endParaRPr>
          </a:p>
        </p:txBody>
      </p:sp>
      <p:sp>
        <p:nvSpPr>
          <p:cNvPr id="354" name="Google Shape;354;p38"/>
          <p:cNvSpPr txBox="1"/>
          <p:nvPr/>
        </p:nvSpPr>
        <p:spPr>
          <a:xfrm>
            <a:off x="618654" y="302484"/>
            <a:ext cx="390510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Verdana" panose="020B0604030504040204" pitchFamily="34" charset="0"/>
                <a:ea typeface="Verdana" panose="020B0604030504040204" pitchFamily="34" charset="0"/>
                <a:sym typeface="Arial"/>
              </a:rPr>
              <a:t>National Back Exchange UK </a:t>
            </a:r>
            <a:r>
              <a:rPr lang="en-US" sz="1200" b="1" i="0" u="none" strike="noStrike" cap="none" dirty="0">
                <a:solidFill>
                  <a:srgbClr val="000000"/>
                </a:solidFill>
                <a:latin typeface="Verdana" panose="020B0604030504040204" pitchFamily="34" charset="0"/>
                <a:ea typeface="Verdana" panose="020B0604030504040204" pitchFamily="34" charset="0"/>
                <a:sym typeface="Arial"/>
                <a:hlinkClick r:id="rId5"/>
              </a:rPr>
              <a:t>https://www.nationalbackexchange.org/</a:t>
            </a:r>
            <a:endParaRPr sz="1200" b="1"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55" name="Google Shape;355;p38"/>
          <p:cNvSpPr txBox="1"/>
          <p:nvPr/>
        </p:nvSpPr>
        <p:spPr>
          <a:xfrm>
            <a:off x="8523763" y="1932087"/>
            <a:ext cx="3578087"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panose="020B0604030504040204" pitchFamily="34" charset="0"/>
                <a:ea typeface="Verdana" panose="020B0604030504040204" pitchFamily="34" charset="0"/>
                <a:sym typeface="Arial"/>
              </a:rPr>
              <a:t>Chartered Society of Physiotherapists Guidance UK: </a:t>
            </a:r>
            <a:r>
              <a:rPr lang="en-US" sz="1400" b="0" i="0" u="none" strike="noStrike" cap="none" dirty="0">
                <a:solidFill>
                  <a:srgbClr val="000000"/>
                </a:solidFill>
                <a:latin typeface="Verdana" panose="020B0604030504040204" pitchFamily="34" charset="0"/>
                <a:ea typeface="Verdana" panose="020B0604030504040204" pitchFamily="34" charset="0"/>
                <a:sym typeface="Arial"/>
                <a:hlinkClick r:id="rId6"/>
              </a:rPr>
              <a:t>https://www.csp.org.uk/publications/guidance-manual-handling-physiotherapy-4th-edition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56" name="Google Shape;356;p38"/>
          <p:cNvSpPr txBox="1"/>
          <p:nvPr/>
        </p:nvSpPr>
        <p:spPr>
          <a:xfrm>
            <a:off x="8719000" y="4349225"/>
            <a:ext cx="30000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tx1"/>
                </a:solidFill>
                <a:latin typeface="Verdana" panose="020B0604030504040204" pitchFamily="34" charset="0"/>
                <a:ea typeface="Verdana" panose="020B0604030504040204" pitchFamily="34" charset="0"/>
              </a:rPr>
              <a:t>Introduction to Plus Size Moving &amp; Handling, MIP UK:</a:t>
            </a:r>
            <a:endParaRPr lang="en-US" dirty="0">
              <a:solidFill>
                <a:schemeClr val="tx1"/>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solidFill>
                  <a:srgbClr val="467886"/>
                </a:solidFill>
                <a:latin typeface="Verdana" panose="020B060403050404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https://www.youtube.com/watch?v=xDO7JdZCsQY</a:t>
            </a:r>
            <a:endParaRPr dirty="0">
              <a:latin typeface="Verdana" panose="020B0604030504040204" pitchFamily="34" charset="0"/>
              <a:ea typeface="Verdan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3c60d752e79_0_13"/>
          <p:cNvPicPr preferRelativeResize="0"/>
          <p:nvPr/>
        </p:nvPicPr>
        <p:blipFill rotWithShape="1">
          <a:blip r:embed="rId3">
            <a:alphaModFix/>
          </a:blip>
          <a:srcRect/>
          <a:stretch/>
        </p:blipFill>
        <p:spPr>
          <a:xfrm>
            <a:off x="1787363" y="68263"/>
            <a:ext cx="8617274" cy="6721476"/>
          </a:xfrm>
          <a:prstGeom prst="rect">
            <a:avLst/>
          </a:prstGeom>
          <a:noFill/>
          <a:ln>
            <a:noFill/>
          </a:ln>
        </p:spPr>
      </p:pic>
      <p:pic>
        <p:nvPicPr>
          <p:cNvPr id="103" name="Google Shape;103;g3c60d752e79_0_13"/>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a:ea typeface="Verdana"/>
                <a:cs typeface="Verdana"/>
                <a:sym typeface="Verdana"/>
              </a:rPr>
              <a:t>Ergonomics as it relates to PwO</a:t>
            </a:r>
            <a:endParaRPr dirty="0"/>
          </a:p>
        </p:txBody>
      </p:sp>
      <p:sp>
        <p:nvSpPr>
          <p:cNvPr id="110" name="Google Shape;110;p6"/>
          <p:cNvSpPr txBox="1">
            <a:spLocks noGrp="1"/>
          </p:cNvSpPr>
          <p:nvPr>
            <p:ph type="body" idx="4294967295"/>
          </p:nvPr>
        </p:nvSpPr>
        <p:spPr>
          <a:xfrm>
            <a:off x="729343" y="1825625"/>
            <a:ext cx="10515600" cy="4351338"/>
          </a:xfrm>
          <a:prstGeom prst="rect">
            <a:avLst/>
          </a:prstGeom>
          <a:noFill/>
          <a:ln>
            <a:noFill/>
          </a:ln>
        </p:spPr>
        <p:txBody>
          <a:bodyPr spcFirstLastPara="1" wrap="square" lIns="91425" tIns="45700" rIns="91425" bIns="45700" anchor="t" anchorCtr="0">
            <a:normAutofit/>
          </a:bodyPr>
          <a:lstStyle/>
          <a:p>
            <a:pPr marL="914400" lvl="1" indent="-381000" algn="l" rtl="0">
              <a:lnSpc>
                <a:spcPct val="90000"/>
              </a:lnSpc>
              <a:spcBef>
                <a:spcPts val="500"/>
              </a:spcBef>
              <a:spcAft>
                <a:spcPts val="0"/>
              </a:spcAft>
              <a:buSzPts val="2400"/>
              <a:buChar char="•"/>
            </a:pPr>
            <a:r>
              <a:rPr lang="en-US" dirty="0">
                <a:latin typeface="Verdana"/>
                <a:ea typeface="Verdana"/>
                <a:cs typeface="Verdana"/>
                <a:sym typeface="Verdana"/>
              </a:rPr>
              <a:t>Ergonomics is the scientific discipline of designing workplaces, products and systems to fit the physical and cognitive capabilities of the users, </a:t>
            </a:r>
            <a:r>
              <a:rPr lang="en-US" dirty="0" err="1">
                <a:latin typeface="Verdana"/>
                <a:ea typeface="Verdana"/>
                <a:cs typeface="Verdana"/>
                <a:sym typeface="Verdana"/>
              </a:rPr>
              <a:t>maximising</a:t>
            </a:r>
            <a:r>
              <a:rPr lang="en-US" dirty="0">
                <a:latin typeface="Verdana"/>
                <a:ea typeface="Verdana"/>
                <a:cs typeface="Verdana"/>
                <a:sym typeface="Verdana"/>
              </a:rPr>
              <a:t> efficiency and safety while </a:t>
            </a:r>
            <a:r>
              <a:rPr lang="en-US" dirty="0" err="1">
                <a:latin typeface="Verdana"/>
                <a:ea typeface="Verdana"/>
                <a:cs typeface="Verdana"/>
                <a:sym typeface="Verdana"/>
              </a:rPr>
              <a:t>minimising</a:t>
            </a:r>
            <a:r>
              <a:rPr lang="en-US" dirty="0">
                <a:latin typeface="Verdana"/>
                <a:ea typeface="Verdana"/>
                <a:cs typeface="Verdana"/>
                <a:sym typeface="Verdana"/>
              </a:rPr>
              <a:t> injury, strain and fatigue. It is also referred to as human factors. </a:t>
            </a:r>
            <a:endParaRPr dirty="0">
              <a:latin typeface="Verdana"/>
              <a:ea typeface="Verdana"/>
              <a:cs typeface="Verdana"/>
              <a:sym typeface="Verdana"/>
            </a:endParaRPr>
          </a:p>
          <a:p>
            <a:pPr marL="914400" lvl="1" indent="-228600" algn="l" rtl="0">
              <a:lnSpc>
                <a:spcPct val="90000"/>
              </a:lnSpc>
              <a:spcBef>
                <a:spcPts val="500"/>
              </a:spcBef>
              <a:spcAft>
                <a:spcPts val="0"/>
              </a:spcAft>
              <a:buSzPts val="2400"/>
              <a:buNone/>
            </a:pPr>
            <a:endParaRPr dirty="0">
              <a:latin typeface="Verdana"/>
              <a:ea typeface="Verdana"/>
              <a:cs typeface="Verdana"/>
              <a:sym typeface="Verdana"/>
            </a:endParaRPr>
          </a:p>
          <a:p>
            <a:pPr marL="914400" lvl="1" indent="-381000" algn="l" rtl="0">
              <a:lnSpc>
                <a:spcPct val="90000"/>
              </a:lnSpc>
              <a:spcBef>
                <a:spcPts val="500"/>
              </a:spcBef>
              <a:spcAft>
                <a:spcPts val="0"/>
              </a:spcAft>
              <a:buSzPts val="2400"/>
              <a:buChar char="•"/>
            </a:pPr>
            <a:r>
              <a:rPr lang="en-US" dirty="0">
                <a:latin typeface="Verdana"/>
                <a:ea typeface="Verdana"/>
                <a:cs typeface="Verdana"/>
                <a:sym typeface="Verdana"/>
              </a:rPr>
              <a:t>Bariatric Ergonomics – refers to ergonomics as it relates to  a person with obesity across settings.</a:t>
            </a:r>
            <a:endParaRPr dirty="0"/>
          </a:p>
          <a:p>
            <a:pPr marL="914400" lvl="1" indent="-228600" algn="l" rtl="0">
              <a:lnSpc>
                <a:spcPct val="90000"/>
              </a:lnSpc>
              <a:spcBef>
                <a:spcPts val="500"/>
              </a:spcBef>
              <a:spcAft>
                <a:spcPts val="0"/>
              </a:spcAft>
              <a:buSzPts val="2400"/>
              <a:buNone/>
            </a:pPr>
            <a:endParaRPr dirty="0">
              <a:latin typeface="Verdana"/>
              <a:ea typeface="Verdana"/>
              <a:cs typeface="Verdana"/>
              <a:sym typeface="Verdana"/>
            </a:endParaRPr>
          </a:p>
          <a:p>
            <a:pPr marL="533400" lvl="1" indent="0" algn="l" rtl="0">
              <a:lnSpc>
                <a:spcPct val="90000"/>
              </a:lnSpc>
              <a:spcBef>
                <a:spcPts val="500"/>
              </a:spcBef>
              <a:spcAft>
                <a:spcPts val="0"/>
              </a:spcAft>
              <a:buSzPts val="2400"/>
              <a:buNone/>
            </a:pPr>
            <a:r>
              <a:rPr lang="en-US" sz="2000" dirty="0">
                <a:latin typeface="Verdana" panose="020B0604030504040204" pitchFamily="34" charset="0"/>
                <a:ea typeface="Verdana" panose="020B0604030504040204" pitchFamily="34" charset="0"/>
                <a:cs typeface="Verdana"/>
                <a:sym typeface="Verdana"/>
                <a:hlinkClick r:id="rId3"/>
              </a:rPr>
              <a:t>https://www.hsa.ie/eng/topics/human_factors/overview_of_human_factors/</a:t>
            </a:r>
            <a:endParaRPr sz="2000" dirty="0">
              <a:latin typeface="Verdana" panose="020B0604030504040204" pitchFamily="34" charset="0"/>
              <a:ea typeface="Verdana" panose="020B0604030504040204" pitchFamily="34" charset="0"/>
            </a:endParaRPr>
          </a:p>
          <a:p>
            <a:pPr marL="533400" lvl="1" indent="0" algn="l" rtl="0">
              <a:lnSpc>
                <a:spcPct val="90000"/>
              </a:lnSpc>
              <a:spcBef>
                <a:spcPts val="500"/>
              </a:spcBef>
              <a:spcAft>
                <a:spcPts val="0"/>
              </a:spcAft>
              <a:buSzPts val="2400"/>
              <a:buNone/>
            </a:pPr>
            <a:r>
              <a:rPr lang="en-US" dirty="0">
                <a:latin typeface="Verdana"/>
                <a:ea typeface="Verdana"/>
                <a:cs typeface="Verdana"/>
                <a:sym typeface="Verdana"/>
              </a:rPr>
              <a:t>    </a:t>
            </a:r>
            <a:endParaRPr dirty="0"/>
          </a:p>
        </p:txBody>
      </p:sp>
      <p:pic>
        <p:nvPicPr>
          <p:cNvPr id="111" name="Google Shape;111;p6"/>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title" idx="4294967295"/>
          </p:nvPr>
        </p:nvSpPr>
        <p:spPr>
          <a:xfrm>
            <a:off x="5365115" y="365125"/>
            <a:ext cx="563499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solidFill>
                  <a:srgbClr val="703876"/>
                </a:solidFill>
                <a:latin typeface="Verdana"/>
                <a:ea typeface="Verdana"/>
                <a:cs typeface="Verdana"/>
                <a:sym typeface="Verdana"/>
              </a:rPr>
              <a:t>Practice settings</a:t>
            </a:r>
            <a:endParaRPr dirty="0">
              <a:solidFill>
                <a:srgbClr val="703876"/>
              </a:solidFill>
              <a:latin typeface="Verdana"/>
              <a:ea typeface="Verdana"/>
              <a:cs typeface="Verdana"/>
              <a:sym typeface="Verdana"/>
            </a:endParaRPr>
          </a:p>
        </p:txBody>
      </p:sp>
      <p:sp>
        <p:nvSpPr>
          <p:cNvPr id="118" name="Google Shape;118;p4"/>
          <p:cNvSpPr txBox="1">
            <a:spLocks noGrp="1"/>
          </p:cNvSpPr>
          <p:nvPr>
            <p:ph type="body" idx="4294967295"/>
          </p:nvPr>
        </p:nvSpPr>
        <p:spPr>
          <a:xfrm>
            <a:off x="5365115" y="1840230"/>
            <a:ext cx="6003925" cy="4201795"/>
          </a:xfrm>
          <a:prstGeom prst="rect">
            <a:avLst/>
          </a:prstGeom>
          <a:noFill/>
          <a:ln>
            <a:noFill/>
          </a:ln>
        </p:spPr>
        <p:txBody>
          <a:bodyPr spcFirstLastPara="1" wrap="square" lIns="91425" tIns="45700" rIns="91425" bIns="45700" anchor="t" anchorCtr="0">
            <a:normAutofit lnSpcReduction="10000"/>
          </a:bodyPr>
          <a:lstStyle/>
          <a:p>
            <a:pPr marL="342900" lvl="1" indent="-342900" algn="l" rtl="0">
              <a:lnSpc>
                <a:spcPct val="90000"/>
              </a:lnSpc>
              <a:spcBef>
                <a:spcPts val="0"/>
              </a:spcBef>
              <a:spcAft>
                <a:spcPts val="0"/>
              </a:spcAft>
              <a:buClr>
                <a:srgbClr val="000000"/>
              </a:buClr>
              <a:buSzPts val="2800"/>
              <a:buChar char="•"/>
            </a:pPr>
            <a:r>
              <a:rPr lang="en-US" dirty="0">
                <a:latin typeface="Verdana"/>
                <a:ea typeface="Verdana"/>
                <a:cs typeface="Verdana"/>
                <a:sym typeface="Verdana"/>
              </a:rPr>
              <a:t>Physiotherapists provide  rehabilitation for people with obesity (PwO)in many healthcare &amp; community settings</a:t>
            </a:r>
            <a:endParaRPr dirty="0"/>
          </a:p>
          <a:p>
            <a:pPr marL="800100" lvl="2" indent="-3556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Out-patient settings  </a:t>
            </a:r>
            <a:endParaRPr dirty="0"/>
          </a:p>
          <a:p>
            <a:pPr marL="800100" lvl="2" indent="-3556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Community settings, i.e., gym, workplace, sports settings</a:t>
            </a:r>
            <a:endParaRPr dirty="0"/>
          </a:p>
          <a:p>
            <a:pPr marL="800100" lvl="2" indent="-3556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Acute hospitals </a:t>
            </a:r>
            <a:endParaRPr dirty="0"/>
          </a:p>
          <a:p>
            <a:pPr marL="800100" lvl="2" indent="-3556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Nursing homes</a:t>
            </a:r>
            <a:endParaRPr dirty="0"/>
          </a:p>
          <a:p>
            <a:pPr marL="800100" lvl="2" indent="-3556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Person’s own home</a:t>
            </a:r>
            <a:endParaRPr dirty="0"/>
          </a:p>
          <a:p>
            <a:pPr marL="444500" lvl="2" indent="0" algn="l" rtl="0">
              <a:lnSpc>
                <a:spcPct val="90000"/>
              </a:lnSpc>
              <a:spcBef>
                <a:spcPts val="0"/>
              </a:spcBef>
              <a:spcAft>
                <a:spcPts val="0"/>
              </a:spcAft>
              <a:buClr>
                <a:srgbClr val="000000"/>
              </a:buClr>
              <a:buSzPts val="2800"/>
              <a:buNone/>
            </a:pPr>
            <a:endParaRPr dirty="0">
              <a:latin typeface="Verdana"/>
              <a:ea typeface="Verdana"/>
              <a:cs typeface="Verdana"/>
              <a:sym typeface="Verdana"/>
            </a:endParaRPr>
          </a:p>
          <a:p>
            <a:pPr marL="444500" lvl="2" indent="0" algn="l" rtl="0">
              <a:lnSpc>
                <a:spcPct val="90000"/>
              </a:lnSpc>
              <a:spcBef>
                <a:spcPts val="0"/>
              </a:spcBef>
              <a:spcAft>
                <a:spcPts val="0"/>
              </a:spcAft>
              <a:buClr>
                <a:srgbClr val="000000"/>
              </a:buClr>
              <a:buSzPts val="2800"/>
              <a:buNone/>
            </a:pPr>
            <a:endParaRPr dirty="0">
              <a:latin typeface="Verdana"/>
              <a:ea typeface="Verdana"/>
              <a:cs typeface="Verdana"/>
              <a:sym typeface="Verdana"/>
            </a:endParaRPr>
          </a:p>
          <a:p>
            <a:pPr marL="444500" lvl="2" indent="0" algn="l" rtl="0">
              <a:lnSpc>
                <a:spcPct val="90000"/>
              </a:lnSpc>
              <a:spcBef>
                <a:spcPts val="0"/>
              </a:spcBef>
              <a:spcAft>
                <a:spcPts val="0"/>
              </a:spcAft>
              <a:buClr>
                <a:srgbClr val="000000"/>
              </a:buClr>
              <a:buSzPts val="2800"/>
              <a:buNone/>
            </a:pPr>
            <a:r>
              <a:rPr lang="en-US" dirty="0">
                <a:latin typeface="Verdana"/>
                <a:ea typeface="Verdana"/>
                <a:cs typeface="Verdana"/>
                <a:sym typeface="Verdana"/>
              </a:rPr>
              <a:t>PwO will have varying levels of mobility, which present differing ergonomic issues   in different settings.</a:t>
            </a:r>
            <a:endParaRPr dirty="0"/>
          </a:p>
          <a:p>
            <a:pPr marL="800100" lvl="2" indent="-177800" algn="l" rtl="0">
              <a:lnSpc>
                <a:spcPct val="90000"/>
              </a:lnSpc>
              <a:spcBef>
                <a:spcPts val="0"/>
              </a:spcBef>
              <a:spcAft>
                <a:spcPts val="0"/>
              </a:spcAft>
              <a:buClr>
                <a:srgbClr val="000000"/>
              </a:buClr>
              <a:buSzPts val="2800"/>
              <a:buNone/>
            </a:pPr>
            <a:endParaRPr dirty="0"/>
          </a:p>
          <a:p>
            <a:pPr marL="469900" lvl="2" indent="0" algn="l" rtl="0">
              <a:lnSpc>
                <a:spcPct val="90000"/>
              </a:lnSpc>
              <a:spcBef>
                <a:spcPts val="0"/>
              </a:spcBef>
              <a:spcAft>
                <a:spcPts val="0"/>
              </a:spcAft>
              <a:buClr>
                <a:srgbClr val="000000"/>
              </a:buClr>
              <a:buSzPts val="2800"/>
              <a:buNone/>
            </a:pPr>
            <a:endParaRPr dirty="0">
              <a:latin typeface="Verdana"/>
              <a:ea typeface="Verdana"/>
              <a:cs typeface="Verdana"/>
              <a:sym typeface="Verdana"/>
            </a:endParaRPr>
          </a:p>
        </p:txBody>
      </p:sp>
      <p:pic>
        <p:nvPicPr>
          <p:cNvPr id="119" name="Google Shape;119;p4"/>
          <p:cNvPicPr preferRelativeResize="0"/>
          <p:nvPr/>
        </p:nvPicPr>
        <p:blipFill rotWithShape="1">
          <a:blip r:embed="rId3">
            <a:alphaModFix amt="70000"/>
          </a:blip>
          <a:srcRect t="-153" b="153"/>
          <a:stretch/>
        </p:blipFill>
        <p:spPr>
          <a:xfrm>
            <a:off x="0" y="0"/>
            <a:ext cx="4879402" cy="6858000"/>
          </a:xfrm>
          <a:prstGeom prst="flowChartDelay">
            <a:avLst/>
          </a:prstGeom>
          <a:noFill/>
          <a:ln>
            <a:noFill/>
          </a:ln>
        </p:spPr>
      </p:pic>
      <p:sp>
        <p:nvSpPr>
          <p:cNvPr id="120" name="Google Shape;120;p4"/>
          <p:cNvSpPr txBox="1"/>
          <p:nvPr/>
        </p:nvSpPr>
        <p:spPr>
          <a:xfrm>
            <a:off x="287325" y="63484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121" name="Google Shape;121;p4"/>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panose="020B0604030504040204" pitchFamily="34" charset="0"/>
                <a:ea typeface="Verdana" panose="020B0604030504040204" pitchFamily="34" charset="0"/>
              </a:rPr>
              <a:t>Ergonomics: physical environment </a:t>
            </a:r>
            <a:endParaRPr dirty="0">
              <a:latin typeface="Verdana" panose="020B0604030504040204" pitchFamily="34" charset="0"/>
              <a:ea typeface="Verdana" panose="020B0604030504040204" pitchFamily="34" charset="0"/>
            </a:endParaRPr>
          </a:p>
        </p:txBody>
      </p:sp>
      <p:sp>
        <p:nvSpPr>
          <p:cNvPr id="128" name="Google Shape;128;p12"/>
          <p:cNvSpPr txBox="1">
            <a:spLocks noGrp="1"/>
          </p:cNvSpPr>
          <p:nvPr>
            <p:ph type="body" idx="4294967295"/>
          </p:nvPr>
        </p:nvSpPr>
        <p:spPr>
          <a:xfrm>
            <a:off x="838200" y="2109697"/>
            <a:ext cx="6770914" cy="43524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Having an appropriate physical environment, with appropriate equipment is critical to ensuring non-stigmatising, evidence based, effective healthcare  for people living with obesity.</a:t>
            </a:r>
            <a:endParaRPr dirty="0"/>
          </a:p>
          <a:p>
            <a:pPr marL="457200" lvl="0" indent="-22860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457200" lvl="0" indent="-4064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Healthcare organisations may not be adequately  designed or equipped, leading to staff taking unacceptable risks or patients at risk of not receiving the care they need.</a:t>
            </a:r>
            <a:endParaRPr dirty="0"/>
          </a:p>
          <a:p>
            <a:pPr marL="457200" lvl="0" indent="-228600" algn="l" rtl="0">
              <a:lnSpc>
                <a:spcPct val="90000"/>
              </a:lnSpc>
              <a:spcBef>
                <a:spcPts val="0"/>
              </a:spcBef>
              <a:spcAft>
                <a:spcPts val="0"/>
              </a:spcAft>
              <a:buClr>
                <a:srgbClr val="000000"/>
              </a:buClr>
              <a:buSzPts val="2800"/>
              <a:buNone/>
            </a:pPr>
            <a:endParaRPr sz="1800" dirty="0">
              <a:latin typeface="Verdana"/>
              <a:ea typeface="Verdana"/>
              <a:cs typeface="Verdana"/>
              <a:sym typeface="Verdana"/>
            </a:endParaRPr>
          </a:p>
          <a:p>
            <a:pPr marL="457200" lvl="0" indent="-406400" algn="l" rtl="0">
              <a:lnSpc>
                <a:spcPct val="90000"/>
              </a:lnSpc>
              <a:spcBef>
                <a:spcPts val="0"/>
              </a:spcBef>
              <a:spcAft>
                <a:spcPts val="0"/>
              </a:spcAft>
              <a:buClr>
                <a:srgbClr val="000000"/>
              </a:buClr>
              <a:buSzPts val="2800"/>
              <a:buChar char="•"/>
            </a:pPr>
            <a:r>
              <a:rPr lang="en-US" sz="1800" dirty="0">
                <a:latin typeface="Verdana"/>
                <a:ea typeface="Verdana"/>
                <a:cs typeface="Verdana"/>
                <a:sym typeface="Verdana"/>
              </a:rPr>
              <a:t>Preplanning with universal design of healthcare  spaces and equipment required - incorporating </a:t>
            </a:r>
            <a:r>
              <a:rPr lang="en-US" sz="1900" dirty="0">
                <a:latin typeface="Verdana"/>
                <a:ea typeface="Verdana"/>
                <a:cs typeface="Verdana"/>
                <a:sym typeface="Verdana"/>
              </a:rPr>
              <a:t>bariatric considerations, e.g., door widths, room dimensions, optimum location in hospital, emergency evacuation plan, etc.</a:t>
            </a:r>
            <a:endParaRPr sz="1900" dirty="0"/>
          </a:p>
          <a:p>
            <a:pPr marL="457200" lvl="0" indent="-228600" algn="l" rtl="0">
              <a:lnSpc>
                <a:spcPct val="90000"/>
              </a:lnSpc>
              <a:spcBef>
                <a:spcPts val="0"/>
              </a:spcBef>
              <a:spcAft>
                <a:spcPts val="0"/>
              </a:spcAft>
              <a:buClr>
                <a:srgbClr val="000000"/>
              </a:buClr>
              <a:buSzPts val="2800"/>
              <a:buNone/>
            </a:pPr>
            <a:endParaRPr dirty="0"/>
          </a:p>
        </p:txBody>
      </p:sp>
      <p:pic>
        <p:nvPicPr>
          <p:cNvPr id="129" name="Google Shape;129;p12"/>
          <p:cNvPicPr preferRelativeResize="0"/>
          <p:nvPr/>
        </p:nvPicPr>
        <p:blipFill rotWithShape="1">
          <a:blip r:embed="rId3">
            <a:alphaModFix/>
          </a:blip>
          <a:srcRect/>
          <a:stretch/>
        </p:blipFill>
        <p:spPr>
          <a:xfrm>
            <a:off x="8256512" y="1919111"/>
            <a:ext cx="2762008" cy="4233174"/>
          </a:xfrm>
          <a:prstGeom prst="rect">
            <a:avLst/>
          </a:prstGeom>
          <a:noFill/>
          <a:ln>
            <a:noFill/>
          </a:ln>
        </p:spPr>
      </p:pic>
      <p:sp>
        <p:nvSpPr>
          <p:cNvPr id="130" name="Google Shape;130;p12"/>
          <p:cNvSpPr txBox="1"/>
          <p:nvPr/>
        </p:nvSpPr>
        <p:spPr>
          <a:xfrm>
            <a:off x="8731075" y="5819800"/>
            <a:ext cx="2060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Source: ECPO Image Bank</a:t>
            </a:r>
            <a:endParaRPr sz="800" b="0" i="0" u="none" strike="noStrike" cap="none">
              <a:solidFill>
                <a:schemeClr val="dk1"/>
              </a:solidFill>
              <a:latin typeface="Verdana"/>
              <a:ea typeface="Verdana"/>
              <a:cs typeface="Verdana"/>
              <a:sym typeface="Verdana"/>
            </a:endParaRPr>
          </a:p>
        </p:txBody>
      </p:sp>
      <p:pic>
        <p:nvPicPr>
          <p:cNvPr id="131" name="Google Shape;131;p12"/>
          <p:cNvPicPr preferRelativeResize="0"/>
          <p:nvPr/>
        </p:nvPicPr>
        <p:blipFill rotWithShape="1">
          <a:blip r:embed="rId4">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65"/>
          <p:cNvPicPr preferRelativeResize="0"/>
          <p:nvPr/>
        </p:nvPicPr>
        <p:blipFill rotWithShape="1">
          <a:blip r:embed="rId3">
            <a:alphaModFix/>
          </a:blip>
          <a:srcRect/>
          <a:stretch/>
        </p:blipFill>
        <p:spPr>
          <a:xfrm>
            <a:off x="792026" y="471241"/>
            <a:ext cx="10607948" cy="5736375"/>
          </a:xfrm>
          <a:prstGeom prst="rect">
            <a:avLst/>
          </a:prstGeom>
          <a:noFill/>
          <a:ln>
            <a:noFill/>
          </a:ln>
        </p:spPr>
      </p:pic>
      <p:sp>
        <p:nvSpPr>
          <p:cNvPr id="137" name="Google Shape;137;p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pic>
        <p:nvPicPr>
          <p:cNvPr id="138" name="Google Shape;138;p65"/>
          <p:cNvPicPr preferRelativeResize="0"/>
          <p:nvPr/>
        </p:nvPicPr>
        <p:blipFill rotWithShape="1">
          <a:blip r:embed="rId4">
            <a:alphaModFix/>
          </a:blip>
          <a:srcRect/>
          <a:stretch/>
        </p:blipFill>
        <p:spPr>
          <a:xfrm>
            <a:off x="165791" y="5557233"/>
            <a:ext cx="2518415" cy="1300767"/>
          </a:xfrm>
          <a:prstGeom prst="rect">
            <a:avLst/>
          </a:prstGeom>
          <a:noFill/>
          <a:ln>
            <a:noFill/>
          </a:ln>
        </p:spPr>
      </p:pic>
      <p:pic>
        <p:nvPicPr>
          <p:cNvPr id="139" name="Google Shape;139;p65"/>
          <p:cNvPicPr preferRelativeResize="0"/>
          <p:nvPr/>
        </p:nvPicPr>
        <p:blipFill rotWithShape="1">
          <a:blip r:embed="rId5">
            <a:alphaModFix/>
          </a:blip>
          <a:srcRect l="-161075" t="-161075" r="-161075" b="-161075"/>
          <a:stretch/>
        </p:blipFill>
        <p:spPr>
          <a:xfrm>
            <a:off x="10052304" y="4718304"/>
            <a:ext cx="2057400" cy="2057400"/>
          </a:xfrm>
          <a:prstGeom prst="ellipse">
            <a:avLst/>
          </a:prstGeom>
          <a:noFill/>
          <a:ln>
            <a:noFill/>
          </a:ln>
        </p:spPr>
      </p:pic>
      <p:sp>
        <p:nvSpPr>
          <p:cNvPr id="2" name="Oval 1">
            <a:extLst>
              <a:ext uri="{FF2B5EF4-FFF2-40B4-BE49-F238E27FC236}">
                <a16:creationId xmlns:a16="http://schemas.microsoft.com/office/drawing/2014/main" id="{CAAE44BD-AB66-5195-5CD7-809DDD0CFD48}"/>
              </a:ext>
            </a:extLst>
          </p:cNvPr>
          <p:cNvSpPr/>
          <p:nvPr/>
        </p:nvSpPr>
        <p:spPr>
          <a:xfrm rot="1925905">
            <a:off x="4166503" y="2196891"/>
            <a:ext cx="283464" cy="89587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3c7aa4942e1_0_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dirty="0">
                <a:latin typeface="Verdana" panose="020B0604030504040204" pitchFamily="34" charset="0"/>
                <a:ea typeface="Verdana" panose="020B0604030504040204" pitchFamily="34" charset="0"/>
              </a:rPr>
              <a:t>Physiotherapist role as it relates to bariatric ergonomics</a:t>
            </a:r>
            <a:endParaRPr dirty="0">
              <a:latin typeface="Verdana" panose="020B0604030504040204" pitchFamily="34" charset="0"/>
              <a:ea typeface="Verdana" panose="020B0604030504040204" pitchFamily="34" charset="0"/>
            </a:endParaRPr>
          </a:p>
        </p:txBody>
      </p:sp>
      <p:sp>
        <p:nvSpPr>
          <p:cNvPr id="146" name="Google Shape;146;g3c7aa4942e1_0_43"/>
          <p:cNvSpPr txBox="1">
            <a:spLocks noGrp="1"/>
          </p:cNvSpPr>
          <p:nvPr>
            <p:ph type="body" idx="1"/>
          </p:nvPr>
        </p:nvSpPr>
        <p:spPr>
          <a:xfrm>
            <a:off x="711425" y="2012300"/>
            <a:ext cx="10515600" cy="5364300"/>
          </a:xfrm>
          <a:prstGeom prst="rect">
            <a:avLst/>
          </a:prstGeom>
          <a:noFill/>
          <a:ln>
            <a:noFill/>
          </a:ln>
        </p:spPr>
        <p:txBody>
          <a:bodyPr spcFirstLastPara="1" wrap="square" lIns="91425" tIns="45700" rIns="91425" bIns="45700" anchor="t" anchorCtr="0">
            <a:normAutofit/>
          </a:bodyPr>
          <a:lstStyle/>
          <a:p>
            <a:pPr marL="50800" marR="0" lvl="0" indent="0" algn="l" rtl="0">
              <a:lnSpc>
                <a:spcPct val="90000"/>
              </a:lnSpc>
              <a:spcBef>
                <a:spcPts val="1000"/>
              </a:spcBef>
              <a:spcAft>
                <a:spcPts val="0"/>
              </a:spcAft>
              <a:buClr>
                <a:schemeClr val="dk1"/>
              </a:buClr>
              <a:buSzPts val="2800"/>
              <a:buNone/>
            </a:pPr>
            <a:r>
              <a:rPr lang="en-US" sz="1800" dirty="0">
                <a:latin typeface="Verdana"/>
                <a:ea typeface="Verdana"/>
                <a:cs typeface="Verdana"/>
                <a:sym typeface="Verdana"/>
              </a:rPr>
              <a:t>Physiotherapists have unique expertise to contribute to bariatric ergonomics in healthcare and to act as advocates for PwO.</a:t>
            </a:r>
            <a:endParaRPr sz="1800" dirty="0">
              <a:latin typeface="Verdana"/>
              <a:ea typeface="Verdana"/>
              <a:cs typeface="Verdana"/>
              <a:sym typeface="Verdana"/>
            </a:endParaRPr>
          </a:p>
          <a:p>
            <a:pPr marL="508000" lvl="1" indent="0" algn="l" rtl="0">
              <a:lnSpc>
                <a:spcPct val="90000"/>
              </a:lnSpc>
              <a:spcBef>
                <a:spcPts val="0"/>
              </a:spcBef>
              <a:spcAft>
                <a:spcPts val="0"/>
              </a:spcAft>
              <a:buClr>
                <a:srgbClr val="000000"/>
              </a:buClr>
              <a:buSzPts val="2800"/>
              <a:buNone/>
            </a:pPr>
            <a:endParaRPr dirty="0">
              <a:latin typeface="Verdana"/>
              <a:ea typeface="Verdana"/>
              <a:cs typeface="Verdana"/>
              <a:sym typeface="Verdana"/>
            </a:endParaRPr>
          </a:p>
          <a:p>
            <a:pPr marL="508000" lvl="1" indent="0" algn="l" rtl="0">
              <a:lnSpc>
                <a:spcPct val="90000"/>
              </a:lnSpc>
              <a:spcBef>
                <a:spcPts val="0"/>
              </a:spcBef>
              <a:spcAft>
                <a:spcPts val="0"/>
              </a:spcAft>
              <a:buClr>
                <a:srgbClr val="000000"/>
              </a:buClr>
              <a:buSzPts val="2800"/>
              <a:buNone/>
            </a:pPr>
            <a:r>
              <a:rPr lang="en-US" dirty="0">
                <a:latin typeface="Verdana"/>
                <a:ea typeface="Verdana"/>
                <a:cs typeface="Verdana"/>
                <a:sym typeface="Verdana"/>
              </a:rPr>
              <a:t>Providing solutions for safe dignified mobility and transfers for the PwO to enable effective healthcare and optimise physical function of the PwO.</a:t>
            </a:r>
            <a:endParaRPr dirty="0"/>
          </a:p>
          <a:p>
            <a:pPr marL="508000" lvl="1" indent="0" algn="l" rtl="0">
              <a:lnSpc>
                <a:spcPct val="90000"/>
              </a:lnSpc>
              <a:spcBef>
                <a:spcPts val="0"/>
              </a:spcBef>
              <a:spcAft>
                <a:spcPts val="0"/>
              </a:spcAft>
              <a:buClr>
                <a:srgbClr val="000000"/>
              </a:buClr>
              <a:buSzPts val="2800"/>
              <a:buNone/>
            </a:pPr>
            <a:endParaRPr dirty="0">
              <a:latin typeface="Verdana"/>
              <a:ea typeface="Verdana"/>
              <a:cs typeface="Verdana"/>
              <a:sym typeface="Verdana"/>
            </a:endParaRPr>
          </a:p>
          <a:p>
            <a:pPr marL="50800" lvl="0" indent="0" algn="l" rtl="0">
              <a:lnSpc>
                <a:spcPct val="90000"/>
              </a:lnSpc>
              <a:spcBef>
                <a:spcPts val="1000"/>
              </a:spcBef>
              <a:spcAft>
                <a:spcPts val="0"/>
              </a:spcAft>
              <a:buSzPts val="2800"/>
              <a:buNone/>
            </a:pPr>
            <a:r>
              <a:rPr lang="en-US" sz="1800" dirty="0">
                <a:latin typeface="Verdana"/>
                <a:ea typeface="Verdana"/>
                <a:cs typeface="Verdana"/>
                <a:sym typeface="Verdana"/>
              </a:rPr>
              <a:t>For example:</a:t>
            </a:r>
            <a:endParaRPr dirty="0"/>
          </a:p>
          <a:p>
            <a:pPr marL="914400" lvl="1" indent="-406400" algn="l" rtl="0">
              <a:lnSpc>
                <a:spcPct val="90000"/>
              </a:lnSpc>
              <a:spcBef>
                <a:spcPts val="1000"/>
              </a:spcBef>
              <a:spcAft>
                <a:spcPts val="0"/>
              </a:spcAft>
              <a:buSzPts val="2800"/>
              <a:buChar char="•"/>
            </a:pPr>
            <a:r>
              <a:rPr lang="en-US" dirty="0">
                <a:latin typeface="Verdana"/>
                <a:ea typeface="Verdana"/>
                <a:cs typeface="Verdana"/>
                <a:sym typeface="Verdana"/>
              </a:rPr>
              <a:t>Planning moving, handling, mobilisation pathway in healthcare system for PwO.</a:t>
            </a:r>
            <a:endParaRPr dirty="0"/>
          </a:p>
          <a:p>
            <a:pPr marL="914400" lvl="1" indent="-406400" algn="l" rtl="0">
              <a:lnSpc>
                <a:spcPct val="90000"/>
              </a:lnSpc>
              <a:spcBef>
                <a:spcPts val="1000"/>
              </a:spcBef>
              <a:spcAft>
                <a:spcPts val="0"/>
              </a:spcAft>
              <a:buSzPts val="2800"/>
              <a:buChar char="•"/>
            </a:pPr>
            <a:r>
              <a:rPr lang="en-US" dirty="0">
                <a:latin typeface="Verdana"/>
                <a:ea typeface="Verdana"/>
                <a:cs typeface="Verdana"/>
                <a:sym typeface="Verdana"/>
              </a:rPr>
              <a:t>Procuring bariatric </a:t>
            </a:r>
            <a:r>
              <a:rPr lang="en-US"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equipment.</a:t>
            </a:r>
            <a:endParaRPr dirty="0"/>
          </a:p>
          <a:p>
            <a:pPr marL="914400" lvl="1" indent="-406400" algn="l" rtl="0">
              <a:lnSpc>
                <a:spcPct val="90000"/>
              </a:lnSpc>
              <a:spcBef>
                <a:spcPts val="1000"/>
              </a:spcBef>
              <a:spcAft>
                <a:spcPts val="0"/>
              </a:spcAft>
              <a:buSzPts val="2800"/>
              <a:buChar char="•"/>
            </a:pPr>
            <a:r>
              <a:rPr lang="en-US" dirty="0">
                <a:latin typeface="Verdana"/>
                <a:ea typeface="Verdana"/>
                <a:cs typeface="Verdana"/>
                <a:sym typeface="Verdana"/>
              </a:rPr>
              <a:t>Providing guidance on movement and therapeutic handling for individual PwO, their family &amp; carers. </a:t>
            </a:r>
            <a:endParaRPr dirty="0"/>
          </a:p>
          <a:p>
            <a:pPr marL="914400" lvl="1" indent="-406400" algn="l" rtl="0">
              <a:lnSpc>
                <a:spcPct val="90000"/>
              </a:lnSpc>
              <a:spcBef>
                <a:spcPts val="1000"/>
              </a:spcBef>
              <a:spcAft>
                <a:spcPts val="0"/>
              </a:spcAft>
              <a:buSzPts val="2800"/>
              <a:buChar char="•"/>
            </a:pPr>
            <a:r>
              <a:rPr lang="en-US" dirty="0">
                <a:latin typeface="Verdana"/>
                <a:ea typeface="Verdana"/>
                <a:cs typeface="Verdana"/>
                <a:sym typeface="Verdana"/>
              </a:rPr>
              <a:t>Balancing manual handling risks for staff with healthcare needs of PwO.</a:t>
            </a:r>
            <a:br>
              <a:rPr lang="en-US" dirty="0">
                <a:latin typeface="Verdana"/>
                <a:ea typeface="Verdana"/>
                <a:cs typeface="Verdana"/>
                <a:sym typeface="Verdana"/>
              </a:rPr>
            </a:br>
            <a:endParaRPr dirty="0">
              <a:latin typeface="Verdana"/>
              <a:ea typeface="Verdana"/>
              <a:cs typeface="Verdana"/>
              <a:sym typeface="Verdana"/>
            </a:endParaRPr>
          </a:p>
          <a:p>
            <a:pPr marL="914400" lvl="1" indent="-228600" algn="l" rtl="0">
              <a:lnSpc>
                <a:spcPct val="90000"/>
              </a:lnSpc>
              <a:spcBef>
                <a:spcPts val="1000"/>
              </a:spcBef>
              <a:spcAft>
                <a:spcPts val="0"/>
              </a:spcAft>
              <a:buSzPts val="2800"/>
              <a:buNone/>
            </a:pPr>
            <a:endParaRPr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50800" marR="0" lvl="0" indent="0" algn="l" rtl="0">
              <a:lnSpc>
                <a:spcPct val="90000"/>
              </a:lnSpc>
              <a:spcBef>
                <a:spcPts val="1000"/>
              </a:spcBef>
              <a:spcAft>
                <a:spcPts val="0"/>
              </a:spcAft>
              <a:buClr>
                <a:schemeClr val="dk1"/>
              </a:buClr>
              <a:buSzPts val="2800"/>
              <a:buNone/>
            </a:pPr>
            <a:endParaRPr sz="1800" dirty="0">
              <a:latin typeface="Verdana"/>
              <a:ea typeface="Verdana"/>
              <a:cs typeface="Verdana"/>
              <a:sym typeface="Verdana"/>
            </a:endParaRPr>
          </a:p>
          <a:p>
            <a:pPr marL="50800" marR="0" lvl="0" indent="0" algn="l" rtl="0">
              <a:lnSpc>
                <a:spcPct val="90000"/>
              </a:lnSpc>
              <a:spcBef>
                <a:spcPts val="1000"/>
              </a:spcBef>
              <a:spcAft>
                <a:spcPts val="0"/>
              </a:spcAft>
              <a:buClr>
                <a:schemeClr val="dk1"/>
              </a:buClr>
              <a:buSzPts val="2800"/>
              <a:buNone/>
            </a:pPr>
            <a:endParaRPr sz="1800" dirty="0">
              <a:latin typeface="Verdana"/>
              <a:ea typeface="Verdana"/>
              <a:cs typeface="Verdana"/>
              <a:sym typeface="Verdana"/>
            </a:endParaRPr>
          </a:p>
          <a:p>
            <a:pPr marL="914400" lvl="1" indent="-22860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000"/>
              <a:buNone/>
            </a:pPr>
            <a:endParaRPr dirty="0"/>
          </a:p>
          <a:p>
            <a:pPr marL="914400" lvl="0" indent="0" algn="l" rtl="0">
              <a:lnSpc>
                <a:spcPct val="90000"/>
              </a:lnSpc>
              <a:spcBef>
                <a:spcPts val="1000"/>
              </a:spcBef>
              <a:spcAft>
                <a:spcPts val="0"/>
              </a:spcAft>
              <a:buSzPts val="2000"/>
              <a:buNone/>
            </a:pPr>
            <a:endParaRPr dirty="0">
              <a:latin typeface="Verdana"/>
              <a:ea typeface="Verdana"/>
              <a:cs typeface="Verdana"/>
              <a:sym typeface="Verdana"/>
            </a:endParaRPr>
          </a:p>
        </p:txBody>
      </p:sp>
      <p:pic>
        <p:nvPicPr>
          <p:cNvPr id="147" name="Google Shape;147;g3c7aa4942e1_0_43"/>
          <p:cNvPicPr preferRelativeResize="0"/>
          <p:nvPr/>
        </p:nvPicPr>
        <p:blipFill rotWithShape="1">
          <a:blip r:embed="rId3">
            <a:alphaModFix/>
          </a:blip>
          <a:srcRect l="-161075" t="-161075" r="-161075" b="-161075"/>
          <a:stretch/>
        </p:blipFill>
        <p:spPr>
          <a:xfrm>
            <a:off x="10052304" y="4718304"/>
            <a:ext cx="2057400" cy="2057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4909</Words>
  <Application>Microsoft Office PowerPoint</Application>
  <PresentationFormat>Widescreen</PresentationFormat>
  <Paragraphs>535</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Verdana</vt:lpstr>
      <vt:lpstr>Office Theme</vt:lpstr>
      <vt:lpstr>  Movement, Mobilisation &amp; Ergonomic Considerations for People Living with Obesity (PwO)-Physiotherapy Perspective </vt:lpstr>
      <vt:lpstr>Overview</vt:lpstr>
      <vt:lpstr>Obesity – Movement &amp; Ergonomic Challenges </vt:lpstr>
      <vt:lpstr>PowerPoint Presentation</vt:lpstr>
      <vt:lpstr>Ergonomics as it relates to PwO</vt:lpstr>
      <vt:lpstr>Practice settings</vt:lpstr>
      <vt:lpstr>Ergonomics: physical environment </vt:lpstr>
      <vt:lpstr>PowerPoint Presentation</vt:lpstr>
      <vt:lpstr>Physiotherapist role as it relates to bariatric ergonomics</vt:lpstr>
      <vt:lpstr>Occupational Health - Ergonomic  Physiotherapist Role</vt:lpstr>
      <vt:lpstr>Physiotherapists - Providing Guidance &amp; Training </vt:lpstr>
      <vt:lpstr>Psychological Considerations</vt:lpstr>
      <vt:lpstr>Psychological Considerations</vt:lpstr>
      <vt:lpstr>Physiotherapy ethos</vt:lpstr>
      <vt:lpstr>Manual handling (MH) risk assessment as part of a clinical assessment</vt:lpstr>
      <vt:lpstr>Physiotherapy movement/mobility assessment</vt:lpstr>
      <vt:lpstr>Physiotherapy movement/mobility assessment</vt:lpstr>
      <vt:lpstr>Physiotherapy movement/mobility assessment</vt:lpstr>
      <vt:lpstr>Body shape - distribution  of weight  </vt:lpstr>
      <vt:lpstr> Body shape – distribution of weight  </vt:lpstr>
      <vt:lpstr>Developing a patient handling care plan</vt:lpstr>
      <vt:lpstr>Equipment - Safe Working Load (SWL)  </vt:lpstr>
      <vt:lpstr>Consider bed choices</vt:lpstr>
      <vt:lpstr>PowerPoint Presentation</vt:lpstr>
      <vt:lpstr>Barton reclining chair</vt:lpstr>
      <vt:lpstr>Hovermatt lateral transfer</vt:lpstr>
      <vt:lpstr>Hoists</vt:lpstr>
      <vt:lpstr>Case studies</vt:lpstr>
      <vt:lpstr>Case study 1</vt:lpstr>
      <vt:lpstr>Case study 2</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12</cp:revision>
  <dcterms:created xsi:type="dcterms:W3CDTF">2025-03-18T11:23:58Z</dcterms:created>
  <dcterms:modified xsi:type="dcterms:W3CDTF">2026-03-18T15:34:03Z</dcterms:modified>
</cp:coreProperties>
</file>