
<file path=[Content_Types].xml><?xml version="1.0" encoding="utf-8"?>
<Types xmlns="http://schemas.openxmlformats.org/package/2006/content-types">
  <Default Extension="jpeg" ContentType="image/jpeg"/>
  <Default Extension="jpg" ContentType="image/pn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eg"/>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media/image11.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2.jpg" ContentType="image/jpeg"/>
  <Override PartName="/ppt/notesSlides/notesSlide9.xml" ContentType="application/vnd.openxmlformats-officedocument.presentationml.notesSlide+xml"/>
  <Override PartName="/ppt/media/image13.jpg" ContentType="image/jpeg"/>
  <Override PartName="/ppt/notesSlides/notesSlide10.xml" ContentType="application/vnd.openxmlformats-officedocument.presentationml.notesSlide+xml"/>
  <Override PartName="/ppt/media/image14.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5.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95" r:id="rId4"/>
    <p:sldId id="258" r:id="rId5"/>
    <p:sldId id="259" r:id="rId6"/>
    <p:sldId id="287" r:id="rId7"/>
    <p:sldId id="288" r:id="rId8"/>
    <p:sldId id="286" r:id="rId9"/>
    <p:sldId id="289" r:id="rId10"/>
    <p:sldId id="290" r:id="rId11"/>
    <p:sldId id="291" r:id="rId12"/>
    <p:sldId id="285" r:id="rId13"/>
    <p:sldId id="292" r:id="rId14"/>
    <p:sldId id="293" r:id="rId15"/>
    <p:sldId id="294" r:id="rId16"/>
    <p:sldId id="296"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iE/R31M1hcW+0Y84o2EYO/vXe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F7924-7EE8-4546-8353-E50F4A82E71E}" v="134" dt="2025-09-12T10:49:54.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35" autoAdjust="0"/>
  </p:normalViewPr>
  <p:slideViewPr>
    <p:cSldViewPr snapToGrid="0">
      <p:cViewPr varScale="1">
        <p:scale>
          <a:sx n="56" d="100"/>
          <a:sy n="56" d="100"/>
        </p:scale>
        <p:origin x="168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36" Type="http://schemas.microsoft.com/office/2015/10/relationships/revisionInfo" Target="revisionInfo.xml"/><Relationship Id="rId10" Type="http://schemas.openxmlformats.org/officeDocument/2006/relationships/slide" Target="slides/slide9.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E7A5A-9DD8-4B02-BDDD-60012AFC81D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fi-FI"/>
        </a:p>
      </dgm:t>
    </dgm:pt>
    <dgm:pt modelId="{13CB5E12-A196-4572-A733-C10D867A1544}">
      <dgm:prSet phldrT="[Text]"/>
      <dgm:spPr>
        <a:solidFill>
          <a:srgbClr val="0070C0"/>
        </a:solidFill>
        <a:ln>
          <a:solidFill>
            <a:srgbClr val="0070C0"/>
          </a:solidFill>
        </a:ln>
      </dgm:spPr>
      <dgm:t>
        <a:bodyPr/>
        <a:lstStyle/>
        <a:p>
          <a:r>
            <a:rPr lang="en-US" b="1" dirty="0">
              <a:latin typeface="Verdana" panose="020B0604030504040204" pitchFamily="34" charset="0"/>
              <a:ea typeface="Verdana" panose="020B0604030504040204" pitchFamily="34" charset="0"/>
            </a:rPr>
            <a:t>Perceived susceptibility</a:t>
          </a:r>
        </a:p>
        <a:p>
          <a:r>
            <a:rPr lang="en-US" b="1" dirty="0">
              <a:latin typeface="Verdana" panose="020B0604030504040204" pitchFamily="34" charset="0"/>
              <a:ea typeface="Verdana" panose="020B0604030504040204" pitchFamily="34" charset="0"/>
            </a:rPr>
            <a:t>Perceived severity</a:t>
          </a:r>
          <a:r>
            <a:rPr lang="en-US" dirty="0">
              <a:latin typeface="Verdana" panose="020B0604030504040204" pitchFamily="34" charset="0"/>
              <a:ea typeface="Verdana" panose="020B0604030504040204" pitchFamily="34" charset="0"/>
            </a:rPr>
            <a:t> </a:t>
          </a:r>
        </a:p>
        <a:p>
          <a:r>
            <a:rPr lang="en-US" b="1" dirty="0">
              <a:latin typeface="Verdana" panose="020B0604030504040204" pitchFamily="34" charset="0"/>
              <a:ea typeface="Verdana" panose="020B0604030504040204" pitchFamily="34" charset="0"/>
            </a:rPr>
            <a:t>Perceived benefits</a:t>
          </a:r>
          <a:r>
            <a:rPr lang="en-US" dirty="0">
              <a:latin typeface="Verdana" panose="020B0604030504040204" pitchFamily="34" charset="0"/>
              <a:ea typeface="Verdana" panose="020B0604030504040204" pitchFamily="34" charset="0"/>
            </a:rPr>
            <a:t> </a:t>
          </a:r>
        </a:p>
        <a:p>
          <a:r>
            <a:rPr lang="en-US" b="1" dirty="0">
              <a:latin typeface="Verdana" panose="020B0604030504040204" pitchFamily="34" charset="0"/>
              <a:ea typeface="Verdana" panose="020B0604030504040204" pitchFamily="34" charset="0"/>
            </a:rPr>
            <a:t>Perceived barriers</a:t>
          </a:r>
          <a:endParaRPr lang="fi-FI" dirty="0">
            <a:latin typeface="Verdana" panose="020B0604030504040204" pitchFamily="34" charset="0"/>
            <a:ea typeface="Verdana" panose="020B0604030504040204" pitchFamily="34" charset="0"/>
          </a:endParaRPr>
        </a:p>
      </dgm:t>
    </dgm:pt>
    <dgm:pt modelId="{7EA35877-4348-45D9-9423-D8E398A31476}" type="parTrans" cxnId="{64613F32-FEA2-42A5-B4FE-A61F3390E650}">
      <dgm:prSet/>
      <dgm:spPr/>
      <dgm:t>
        <a:bodyPr/>
        <a:lstStyle/>
        <a:p>
          <a:endParaRPr lang="fi-FI"/>
        </a:p>
      </dgm:t>
    </dgm:pt>
    <dgm:pt modelId="{2FBDA523-6E63-4994-A517-42047A1EF695}" type="sibTrans" cxnId="{64613F32-FEA2-42A5-B4FE-A61F3390E650}">
      <dgm:prSet/>
      <dgm:spPr/>
      <dgm:t>
        <a:bodyPr/>
        <a:lstStyle/>
        <a:p>
          <a:endParaRPr lang="fi-FI"/>
        </a:p>
      </dgm:t>
    </dgm:pt>
    <dgm:pt modelId="{7B344497-59FF-4F8D-80F2-29614E32C4BC}">
      <dgm:prSet phldrT="[Text]"/>
      <dgm:spPr>
        <a:solidFill>
          <a:schemeClr val="accent6"/>
        </a:solidFill>
        <a:ln>
          <a:solidFill>
            <a:schemeClr val="accent6"/>
          </a:solidFill>
        </a:ln>
      </dgm:spPr>
      <dgm:t>
        <a:bodyPr/>
        <a:lstStyle/>
        <a:p>
          <a:r>
            <a:rPr lang="en-US" b="1" dirty="0">
              <a:latin typeface="Verdana" panose="020B0604030504040204" pitchFamily="34" charset="0"/>
              <a:ea typeface="Verdana" panose="020B0604030504040204" pitchFamily="34" charset="0"/>
            </a:rPr>
            <a:t>Cues to action</a:t>
          </a:r>
        </a:p>
        <a:p>
          <a:r>
            <a:rPr lang="en-US" b="1" dirty="0">
              <a:latin typeface="Verdana" panose="020B0604030504040204" pitchFamily="34" charset="0"/>
              <a:ea typeface="Verdana" panose="020B0604030504040204" pitchFamily="34" charset="0"/>
            </a:rPr>
            <a:t>Self-efficacy as confidence in one’s ability to act</a:t>
          </a:r>
          <a:r>
            <a:rPr lang="en-US" dirty="0">
              <a:latin typeface="Verdana" panose="020B0604030504040204" pitchFamily="34" charset="0"/>
              <a:ea typeface="Verdana" panose="020B0604030504040204" pitchFamily="34" charset="0"/>
            </a:rPr>
            <a:t> </a:t>
          </a:r>
          <a:endParaRPr lang="fi-FI" dirty="0">
            <a:latin typeface="Verdana" panose="020B0604030504040204" pitchFamily="34" charset="0"/>
            <a:ea typeface="Verdana" panose="020B0604030504040204" pitchFamily="34" charset="0"/>
          </a:endParaRPr>
        </a:p>
      </dgm:t>
    </dgm:pt>
    <dgm:pt modelId="{4ECB50E7-8C72-4F3F-B8FE-E3F17B65D87F}" type="parTrans" cxnId="{6719DAAB-9515-4DEC-B39E-2312BDA64305}">
      <dgm:prSet/>
      <dgm:spPr/>
      <dgm:t>
        <a:bodyPr/>
        <a:lstStyle/>
        <a:p>
          <a:endParaRPr lang="fi-FI"/>
        </a:p>
      </dgm:t>
    </dgm:pt>
    <dgm:pt modelId="{182A3512-1E65-49D2-89D8-E9A738BDE17E}" type="sibTrans" cxnId="{6719DAAB-9515-4DEC-B39E-2312BDA64305}">
      <dgm:prSet/>
      <dgm:spPr/>
      <dgm:t>
        <a:bodyPr/>
        <a:lstStyle/>
        <a:p>
          <a:endParaRPr lang="fi-FI"/>
        </a:p>
      </dgm:t>
    </dgm:pt>
    <dgm:pt modelId="{2911CBFA-11A4-465E-88FF-895A572DAB07}" type="pres">
      <dgm:prSet presAssocID="{C60E7A5A-9DD8-4B02-BDDD-60012AFC81DC}" presName="Name0" presStyleCnt="0">
        <dgm:presLayoutVars>
          <dgm:chPref val="1"/>
          <dgm:dir/>
          <dgm:animOne val="branch"/>
          <dgm:animLvl val="lvl"/>
          <dgm:resizeHandles/>
        </dgm:presLayoutVars>
      </dgm:prSet>
      <dgm:spPr/>
    </dgm:pt>
    <dgm:pt modelId="{B69290D2-642A-490C-BE9F-B995FEA64C19}" type="pres">
      <dgm:prSet presAssocID="{13CB5E12-A196-4572-A733-C10D867A1544}" presName="vertOne" presStyleCnt="0"/>
      <dgm:spPr/>
    </dgm:pt>
    <dgm:pt modelId="{BB16A16E-8836-4B39-86BF-C6A42E1D351A}" type="pres">
      <dgm:prSet presAssocID="{13CB5E12-A196-4572-A733-C10D867A1544}" presName="txOne" presStyleLbl="node0" presStyleIdx="0" presStyleCnt="1" custScaleX="68562" custScaleY="126797" custLinFactNeighborX="527" custLinFactNeighborY="6849">
        <dgm:presLayoutVars>
          <dgm:chPref val="3"/>
        </dgm:presLayoutVars>
      </dgm:prSet>
      <dgm:spPr/>
    </dgm:pt>
    <dgm:pt modelId="{81EF468F-E658-482E-A9B2-D8631A4E3966}" type="pres">
      <dgm:prSet presAssocID="{13CB5E12-A196-4572-A733-C10D867A1544}" presName="parTransOne" presStyleCnt="0"/>
      <dgm:spPr/>
    </dgm:pt>
    <dgm:pt modelId="{0B41B57E-BF57-4C6F-B977-5DF6863F59A8}" type="pres">
      <dgm:prSet presAssocID="{13CB5E12-A196-4572-A733-C10D867A1544}" presName="horzOne" presStyleCnt="0"/>
      <dgm:spPr/>
    </dgm:pt>
    <dgm:pt modelId="{B1E0C36A-5113-44B5-BCE8-D97C5B27C5E5}" type="pres">
      <dgm:prSet presAssocID="{7B344497-59FF-4F8D-80F2-29614E32C4BC}" presName="vertTwo" presStyleCnt="0"/>
      <dgm:spPr/>
    </dgm:pt>
    <dgm:pt modelId="{5592C654-7607-4948-81BC-B8A441B2E5E1}" type="pres">
      <dgm:prSet presAssocID="{7B344497-59FF-4F8D-80F2-29614E32C4BC}" presName="txTwo" presStyleLbl="node2" presStyleIdx="0" presStyleCnt="1" custScaleX="68232" custLinFactNeighborX="362" custLinFactNeighborY="-1688">
        <dgm:presLayoutVars>
          <dgm:chPref val="3"/>
        </dgm:presLayoutVars>
      </dgm:prSet>
      <dgm:spPr/>
    </dgm:pt>
    <dgm:pt modelId="{AC4433EC-415F-4E1E-BF75-3333A66B538E}" type="pres">
      <dgm:prSet presAssocID="{7B344497-59FF-4F8D-80F2-29614E32C4BC}" presName="horzTwo" presStyleCnt="0"/>
      <dgm:spPr/>
    </dgm:pt>
  </dgm:ptLst>
  <dgm:cxnLst>
    <dgm:cxn modelId="{A7421021-18BB-48D5-A724-70785AC05D86}" type="presOf" srcId="{C60E7A5A-9DD8-4B02-BDDD-60012AFC81DC}" destId="{2911CBFA-11A4-465E-88FF-895A572DAB07}" srcOrd="0" destOrd="0" presId="urn:microsoft.com/office/officeart/2005/8/layout/hierarchy4"/>
    <dgm:cxn modelId="{64613F32-FEA2-42A5-B4FE-A61F3390E650}" srcId="{C60E7A5A-9DD8-4B02-BDDD-60012AFC81DC}" destId="{13CB5E12-A196-4572-A733-C10D867A1544}" srcOrd="0" destOrd="0" parTransId="{7EA35877-4348-45D9-9423-D8E398A31476}" sibTransId="{2FBDA523-6E63-4994-A517-42047A1EF695}"/>
    <dgm:cxn modelId="{AFC78C43-2A5A-40E5-AB2F-BAEBC37C90AF}" type="presOf" srcId="{7B344497-59FF-4F8D-80F2-29614E32C4BC}" destId="{5592C654-7607-4948-81BC-B8A441B2E5E1}" srcOrd="0" destOrd="0" presId="urn:microsoft.com/office/officeart/2005/8/layout/hierarchy4"/>
    <dgm:cxn modelId="{40F4FBA4-2757-4822-B401-5168AF21BE97}" type="presOf" srcId="{13CB5E12-A196-4572-A733-C10D867A1544}" destId="{BB16A16E-8836-4B39-86BF-C6A42E1D351A}" srcOrd="0" destOrd="0" presId="urn:microsoft.com/office/officeart/2005/8/layout/hierarchy4"/>
    <dgm:cxn modelId="{6719DAAB-9515-4DEC-B39E-2312BDA64305}" srcId="{13CB5E12-A196-4572-A733-C10D867A1544}" destId="{7B344497-59FF-4F8D-80F2-29614E32C4BC}" srcOrd="0" destOrd="0" parTransId="{4ECB50E7-8C72-4F3F-B8FE-E3F17B65D87F}" sibTransId="{182A3512-1E65-49D2-89D8-E9A738BDE17E}"/>
    <dgm:cxn modelId="{8E6F9752-54E7-433F-96D0-7BA61CC3D660}" type="presParOf" srcId="{2911CBFA-11A4-465E-88FF-895A572DAB07}" destId="{B69290D2-642A-490C-BE9F-B995FEA64C19}" srcOrd="0" destOrd="0" presId="urn:microsoft.com/office/officeart/2005/8/layout/hierarchy4"/>
    <dgm:cxn modelId="{EC5DBBFD-FBE7-418C-8B80-8ED2C748D577}" type="presParOf" srcId="{B69290D2-642A-490C-BE9F-B995FEA64C19}" destId="{BB16A16E-8836-4B39-86BF-C6A42E1D351A}" srcOrd="0" destOrd="0" presId="urn:microsoft.com/office/officeart/2005/8/layout/hierarchy4"/>
    <dgm:cxn modelId="{0E348977-EAEF-4E95-81A1-8C3776A99B79}" type="presParOf" srcId="{B69290D2-642A-490C-BE9F-B995FEA64C19}" destId="{81EF468F-E658-482E-A9B2-D8631A4E3966}" srcOrd="1" destOrd="0" presId="urn:microsoft.com/office/officeart/2005/8/layout/hierarchy4"/>
    <dgm:cxn modelId="{8827CD54-17B5-4857-9627-BA0C244E669E}" type="presParOf" srcId="{B69290D2-642A-490C-BE9F-B995FEA64C19}" destId="{0B41B57E-BF57-4C6F-B977-5DF6863F59A8}" srcOrd="2" destOrd="0" presId="urn:microsoft.com/office/officeart/2005/8/layout/hierarchy4"/>
    <dgm:cxn modelId="{DF5A27E9-ADF5-41D0-AC3C-FE9A3FDCABB9}" type="presParOf" srcId="{0B41B57E-BF57-4C6F-B977-5DF6863F59A8}" destId="{B1E0C36A-5113-44B5-BCE8-D97C5B27C5E5}" srcOrd="0" destOrd="0" presId="urn:microsoft.com/office/officeart/2005/8/layout/hierarchy4"/>
    <dgm:cxn modelId="{F2193E7A-BA2C-4D29-9901-973DBB1C0645}" type="presParOf" srcId="{B1E0C36A-5113-44B5-BCE8-D97C5B27C5E5}" destId="{5592C654-7607-4948-81BC-B8A441B2E5E1}" srcOrd="0" destOrd="0" presId="urn:microsoft.com/office/officeart/2005/8/layout/hierarchy4"/>
    <dgm:cxn modelId="{77B7A6AC-4436-467E-8B02-B86443B5CF79}" type="presParOf" srcId="{B1E0C36A-5113-44B5-BCE8-D97C5B27C5E5}" destId="{AC4433EC-415F-4E1E-BF75-3333A66B538E}"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6A16E-8836-4B39-86BF-C6A42E1D351A}">
      <dsp:nvSpPr>
        <dsp:cNvPr id="0" name=""/>
        <dsp:cNvSpPr/>
      </dsp:nvSpPr>
      <dsp:spPr>
        <a:xfrm>
          <a:off x="979545" y="10952"/>
          <a:ext cx="4121516" cy="2214711"/>
        </a:xfrm>
        <a:prstGeom prst="roundRect">
          <a:avLst>
            <a:gd name="adj" fmla="val 1000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Perceived susceptibility</a:t>
          </a:r>
        </a:p>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Perceived severity</a:t>
          </a:r>
          <a:r>
            <a:rPr lang="en-US" sz="2200" kern="1200" dirty="0">
              <a:latin typeface="Verdana" panose="020B0604030504040204" pitchFamily="34" charset="0"/>
              <a:ea typeface="Verdana" panose="020B0604030504040204" pitchFamily="34" charset="0"/>
            </a:rPr>
            <a:t> </a:t>
          </a:r>
        </a:p>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Perceived benefits</a:t>
          </a:r>
          <a:r>
            <a:rPr lang="en-US" sz="2200" kern="1200" dirty="0">
              <a:latin typeface="Verdana" panose="020B0604030504040204" pitchFamily="34" charset="0"/>
              <a:ea typeface="Verdana" panose="020B0604030504040204" pitchFamily="34" charset="0"/>
            </a:rPr>
            <a:t> </a:t>
          </a:r>
        </a:p>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Perceived barriers</a:t>
          </a:r>
          <a:endParaRPr lang="fi-FI" sz="2200" kern="1200" dirty="0">
            <a:latin typeface="Verdana" panose="020B0604030504040204" pitchFamily="34" charset="0"/>
            <a:ea typeface="Verdana" panose="020B0604030504040204" pitchFamily="34" charset="0"/>
          </a:endParaRPr>
        </a:p>
      </dsp:txBody>
      <dsp:txXfrm>
        <a:off x="1044412" y="75819"/>
        <a:ext cx="3991782" cy="2084977"/>
      </dsp:txXfrm>
    </dsp:sp>
    <dsp:sp modelId="{5592C654-7607-4948-81BC-B8A441B2E5E1}">
      <dsp:nvSpPr>
        <dsp:cNvPr id="0" name=""/>
        <dsp:cNvSpPr/>
      </dsp:nvSpPr>
      <dsp:spPr>
        <a:xfrm>
          <a:off x="979545" y="2329674"/>
          <a:ext cx="4101679" cy="1746659"/>
        </a:xfrm>
        <a:prstGeom prst="roundRect">
          <a:avLst>
            <a:gd name="adj" fmla="val 10000"/>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Cues to action</a:t>
          </a:r>
        </a:p>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Self-efficacy as confidence in one’s ability to act</a:t>
          </a:r>
          <a:r>
            <a:rPr lang="en-US" sz="2200" kern="1200" dirty="0">
              <a:latin typeface="Verdana" panose="020B0604030504040204" pitchFamily="34" charset="0"/>
              <a:ea typeface="Verdana" panose="020B0604030504040204" pitchFamily="34" charset="0"/>
            </a:rPr>
            <a:t> </a:t>
          </a:r>
          <a:endParaRPr lang="fi-FI" sz="2200" kern="1200" dirty="0">
            <a:latin typeface="Verdana" panose="020B0604030504040204" pitchFamily="34" charset="0"/>
            <a:ea typeface="Verdana" panose="020B0604030504040204" pitchFamily="34" charset="0"/>
          </a:endParaRPr>
        </a:p>
      </dsp:txBody>
      <dsp:txXfrm>
        <a:off x="1030703" y="2380832"/>
        <a:ext cx="3999363" cy="16443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youtube.com/watch?v=DFn-IOcpd8A" TargetMode="External"/><Relationship Id="rId3" Type="http://schemas.openxmlformats.org/officeDocument/2006/relationships/hyperlink" Target="https://www.youtube.com/watch?v=8BmhtlmaO-4" TargetMode="External"/><Relationship Id="rId7" Type="http://schemas.openxmlformats.org/officeDocument/2006/relationships/hyperlink" Target="https://www.youtube.com/watch?v=CSXyQL3ZfdU"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youtube.com/watch?v=T2y2KaoItgE" TargetMode="External"/><Relationship Id="rId5" Type="http://schemas.openxmlformats.org/officeDocument/2006/relationships/hyperlink" Target="https://www.youtube.com/watch?v=oO80XyBDrl0" TargetMode="External"/><Relationship Id="rId4" Type="http://schemas.openxmlformats.org/officeDocument/2006/relationships/hyperlink" Target="https://www.youtube.com/watch?v=FFAf-134CHA" TargetMode="External"/><Relationship Id="rId9" Type="http://schemas.openxmlformats.org/officeDocument/2006/relationships/hyperlink" Target="https://www.youtube.com/watch?v=c99xgznTQQ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75A47A4D-FC36-15FC-A9FD-9308C300B885}"/>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24C35339-94AD-32A2-A236-A4B2EC8AC8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3E4D0183-7A03-AE9E-9D5B-E5E3A8D9AE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Matilda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effectLst/>
                <a:latin typeface="Arial"/>
                <a:ea typeface="Arial"/>
                <a:cs typeface="Arial"/>
                <a:sym typeface="Arial"/>
              </a:rPr>
              <a:t>The Behaviour Change Wheel, developed by Susan Michie and colleagues, is a newer model designed to guide the development of behaviour change interventions. At the centre of the framework is the COM-B model, which proposes that three interacting components must be present for a behaviour to occur. The first is Capability, which refers to both the physical and psychological ability to perform the behaviour. The second is Opportunity, which describes the external social and environmental factors that make the behaviour possible or provide the right conditions for it. The third is Motivation, which includes the internal processes — such as conscious decisions, habits, or emotional responses — that energise and direct behaviour. These three elements influence one another dynamically, meaning that a change in one can affect the others and ultimately shape whether a behaviour is carried out. Surrounding COM-B, the behaviour Change Wheel provides a systematic way to design interventions and policies, linking the understanding of behaviour to practical strategies such as education, persuasion, incentives, or regulation. By combining theory with applied tools, it offers a comprehensive and flexible approach to creating effective and sustainable behaviour change.</a:t>
            </a:r>
            <a:endParaRPr lang="en-US" dirty="0"/>
          </a:p>
        </p:txBody>
      </p:sp>
      <p:sp>
        <p:nvSpPr>
          <p:cNvPr id="122" name="Google Shape;122;p4:notes">
            <a:extLst>
              <a:ext uri="{FF2B5EF4-FFF2-40B4-BE49-F238E27FC236}">
                <a16:creationId xmlns:a16="http://schemas.microsoft.com/office/drawing/2014/main" id="{9C591548-A980-8E3F-905A-BDD2DA88FF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575711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Brian speaking:</a:t>
            </a:r>
          </a:p>
          <a:p>
            <a:pPr marL="0" lvl="0" indent="0" algn="l" rtl="0">
              <a:spcBef>
                <a:spcPts val="0"/>
              </a:spcBef>
              <a:spcAft>
                <a:spcPts val="0"/>
              </a:spcAft>
              <a:buNone/>
            </a:pPr>
            <a:r>
              <a:rPr lang="en-GB" sz="1200" b="0" i="0" u="none" strike="noStrike" cap="none" dirty="0">
                <a:solidFill>
                  <a:schemeClr val="dk1"/>
                </a:solidFill>
                <a:effectLst/>
                <a:latin typeface="Arial"/>
                <a:ea typeface="Arial"/>
                <a:cs typeface="Arial"/>
                <a:sym typeface="Arial"/>
              </a:rPr>
              <a:t>It is important to recognise the complexity and challenge of behaviour change. For physiotherapists, understanding this complexity is not only about applying exercise programs or giving advice, but about appreciating that change is shaped by the whole lived life of the client. Every individual brings their own experiences, habits, social context, and personal struggles into the therapeutic process. For people living with obesity, this means acknowledging that barriers may not be limited to physical health, but also include social stigma, emotional well-being, and environmental constraints. By keeping this in mind, physiotherapists can better support clients with empathy, realistic goal setting, and strategies that address both motivation and real-life challenges. The models and theories presented here are not recipes, but tools that help us reflect, plan, and adapt our work. Ultimately, the value lies in combining theoretical knowledge with compassionate practice to guide patients toward sustainable and meaningful change.</a:t>
            </a:r>
            <a:endParaRPr lang="fi-FI" sz="1200" b="0" i="0" u="none" strike="noStrike" cap="none" dirty="0">
              <a:solidFill>
                <a:schemeClr val="dk1"/>
              </a:solidFill>
              <a:effectLst/>
              <a:latin typeface="Arial"/>
              <a:ea typeface="Arial"/>
              <a:cs typeface="Arial"/>
              <a:sym typeface="Arial"/>
            </a:endParaRPr>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13905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F4DF0414-47DA-F11E-6F92-A88765870835}"/>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40F3BFD6-5F9E-A8AF-F5FF-C8F42E146B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08B27ED7-6E4B-ADF7-A544-5EADA72FBC6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Brian:</a:t>
            </a:r>
            <a:r>
              <a:rPr lang="en-US" dirty="0"/>
              <a:t> That brings us to the end of our session on </a:t>
            </a:r>
            <a:r>
              <a:rPr lang="en-US" dirty="0" err="1"/>
              <a:t>behaviour</a:t>
            </a:r>
            <a:r>
              <a:rPr lang="en-US" dirty="0"/>
              <a:t> change models.</a:t>
            </a:r>
          </a:p>
          <a:p>
            <a:r>
              <a:rPr lang="en-US" b="1" dirty="0"/>
              <a:t>Matilda:</a:t>
            </a:r>
            <a:r>
              <a:rPr lang="en-US" dirty="0"/>
              <a:t> We hope this overview has given you useful insights for supporting people living with obesity in physiotherapy practice.</a:t>
            </a:r>
          </a:p>
          <a:p>
            <a:r>
              <a:rPr lang="en-US" b="1" dirty="0"/>
              <a:t>Brian:</a:t>
            </a:r>
            <a:r>
              <a:rPr lang="en-US" dirty="0"/>
              <a:t> On this last slide, you’ll find additional links and resources if you’d like to explore the models in more depth.</a:t>
            </a:r>
          </a:p>
          <a:p>
            <a:r>
              <a:rPr lang="en-US" b="1" dirty="0"/>
              <a:t>Matilda:</a:t>
            </a:r>
            <a:r>
              <a:rPr lang="en-US" dirty="0"/>
              <a:t> We encourage you to keep learning and reflecting, because every patient’s journey is unique.</a:t>
            </a:r>
          </a:p>
          <a:p>
            <a:r>
              <a:rPr lang="en-US" b="1" dirty="0"/>
              <a:t>Brian:</a:t>
            </a:r>
            <a:r>
              <a:rPr lang="en-US" dirty="0"/>
              <a:t> Thank you for joining us — and best of luck in your continued practice and studies.</a:t>
            </a:r>
          </a:p>
          <a:p>
            <a:endParaRPr lang="en-US" dirty="0"/>
          </a:p>
          <a:p>
            <a:pPr indent="-396000">
              <a:lnSpc>
                <a:spcPct val="110000"/>
              </a:lnSpc>
              <a:spcBef>
                <a:spcPts val="0"/>
              </a:spcBef>
            </a:pPr>
            <a:endParaRPr lang="fi-FI" sz="1200" dirty="0">
              <a:latin typeface="Verdana" panose="020B0604030504040204" pitchFamily="34" charset="0"/>
              <a:ea typeface="Verdana" panose="020B0604030504040204" pitchFamily="34" charset="0"/>
              <a:hlinkClick r:id="rId3"/>
            </a:endParaRPr>
          </a:p>
          <a:p>
            <a:pPr indent="-396000">
              <a:lnSpc>
                <a:spcPct val="110000"/>
              </a:lnSpc>
              <a:spcBef>
                <a:spcPts val="0"/>
              </a:spcBef>
            </a:pPr>
            <a:r>
              <a:rPr lang="fi-FI" sz="1200" dirty="0" err="1">
                <a:latin typeface="Verdana" panose="020B0604030504040204" pitchFamily="34" charset="0"/>
                <a:ea typeface="Verdana" panose="020B0604030504040204" pitchFamily="34" charset="0"/>
                <a:hlinkClick r:id="rId3"/>
              </a:rPr>
              <a:t>Approaches</a:t>
            </a:r>
            <a:r>
              <a:rPr lang="fi-FI" sz="1200" dirty="0">
                <a:latin typeface="Verdana" panose="020B0604030504040204" pitchFamily="34" charset="0"/>
                <a:ea typeface="Verdana" panose="020B0604030504040204" pitchFamily="34" charset="0"/>
                <a:hlinkClick r:id="rId3"/>
              </a:rPr>
              <a:t> to </a:t>
            </a:r>
            <a:r>
              <a:rPr lang="fi-FI" sz="1200" dirty="0" err="1">
                <a:latin typeface="Verdana" panose="020B0604030504040204" pitchFamily="34" charset="0"/>
                <a:ea typeface="Verdana" panose="020B0604030504040204" pitchFamily="34" charset="0"/>
                <a:hlinkClick r:id="rId3"/>
              </a:rPr>
              <a:t>Behaviour</a:t>
            </a:r>
            <a:r>
              <a:rPr lang="fi-FI" sz="1200" dirty="0">
                <a:latin typeface="Verdana" panose="020B0604030504040204" pitchFamily="34" charset="0"/>
                <a:ea typeface="Verdana" panose="020B0604030504040204" pitchFamily="34" charset="0"/>
                <a:hlinkClick r:id="rId3"/>
              </a:rPr>
              <a:t> </a:t>
            </a:r>
            <a:r>
              <a:rPr lang="fi-FI" sz="1200" dirty="0" err="1">
                <a:latin typeface="Verdana" panose="020B0604030504040204" pitchFamily="34" charset="0"/>
                <a:ea typeface="Verdana" panose="020B0604030504040204" pitchFamily="34" charset="0"/>
                <a:hlinkClick r:id="rId3"/>
              </a:rPr>
              <a:t>Change</a:t>
            </a:r>
            <a:r>
              <a:rPr lang="fi-FI" sz="1200" dirty="0">
                <a:latin typeface="Verdana" panose="020B0604030504040204" pitchFamily="34" charset="0"/>
                <a:ea typeface="Verdana" panose="020B0604030504040204" pitchFamily="34" charset="0"/>
              </a:rPr>
              <a:t> (NHS England </a:t>
            </a:r>
            <a:r>
              <a:rPr lang="fi-FI" sz="1200" dirty="0" err="1">
                <a:latin typeface="Verdana" panose="020B0604030504040204" pitchFamily="34" charset="0"/>
                <a:ea typeface="Verdana" panose="020B0604030504040204" pitchFamily="34" charset="0"/>
              </a:rPr>
              <a:t>Workforce</a:t>
            </a:r>
            <a:r>
              <a:rPr lang="fi-FI" sz="1200" dirty="0">
                <a:latin typeface="Verdana" panose="020B0604030504040204" pitchFamily="34" charset="0"/>
                <a:ea typeface="Verdana" panose="020B0604030504040204" pitchFamily="34" charset="0"/>
              </a:rPr>
              <a:t>, Training and </a:t>
            </a:r>
            <a:r>
              <a:rPr lang="fi-FI" sz="1200" dirty="0" err="1">
                <a:latin typeface="Verdana" panose="020B0604030504040204" pitchFamily="34" charset="0"/>
                <a:ea typeface="Verdana" panose="020B0604030504040204" pitchFamily="34" charset="0"/>
              </a:rPr>
              <a:t>Education</a:t>
            </a:r>
            <a:r>
              <a:rPr lang="fi-FI" sz="1200" dirty="0">
                <a:latin typeface="Verdana" panose="020B0604030504040204" pitchFamily="34" charset="0"/>
                <a:ea typeface="Verdana" panose="020B0604030504040204" pitchFamily="34" charset="0"/>
              </a:rPr>
              <a:t>, 2019)</a:t>
            </a:r>
            <a:endParaRPr lang="fi-FI" sz="1200" dirty="0">
              <a:latin typeface="Verdana" panose="020B0604030504040204" pitchFamily="34" charset="0"/>
              <a:ea typeface="Verdana" panose="020B0604030504040204" pitchFamily="34" charset="0"/>
              <a:hlinkClick r:id="rId4"/>
            </a:endParaRPr>
          </a:p>
          <a:p>
            <a:pPr indent="-396000">
              <a:lnSpc>
                <a:spcPct val="110000"/>
              </a:lnSpc>
              <a:spcBef>
                <a:spcPts val="0"/>
              </a:spcBef>
            </a:pPr>
            <a:r>
              <a:rPr lang="fi-FI" sz="1200" dirty="0">
                <a:latin typeface="Verdana" panose="020B0604030504040204" pitchFamily="34" charset="0"/>
                <a:ea typeface="Verdana" panose="020B0604030504040204" pitchFamily="34" charset="0"/>
                <a:hlinkClick r:id="rId4"/>
              </a:rPr>
              <a:t>Health </a:t>
            </a:r>
            <a:r>
              <a:rPr lang="fi-FI" sz="1200" dirty="0" err="1">
                <a:latin typeface="Verdana" panose="020B0604030504040204" pitchFamily="34" charset="0"/>
                <a:ea typeface="Verdana" panose="020B0604030504040204" pitchFamily="34" charset="0"/>
                <a:hlinkClick r:id="rId4"/>
              </a:rPr>
              <a:t>Belief</a:t>
            </a:r>
            <a:r>
              <a:rPr lang="fi-FI" sz="1200" dirty="0">
                <a:latin typeface="Verdana" panose="020B0604030504040204" pitchFamily="34" charset="0"/>
                <a:ea typeface="Verdana" panose="020B0604030504040204" pitchFamily="34" charset="0"/>
                <a:hlinkClick r:id="rId4"/>
              </a:rPr>
              <a:t> </a:t>
            </a:r>
            <a:r>
              <a:rPr lang="fi-FI" sz="1200" dirty="0" err="1">
                <a:latin typeface="Verdana" panose="020B0604030504040204" pitchFamily="34" charset="0"/>
                <a:ea typeface="Verdana" panose="020B0604030504040204" pitchFamily="34" charset="0"/>
                <a:hlinkClick r:id="rId4"/>
              </a:rPr>
              <a:t>Model</a:t>
            </a:r>
            <a:r>
              <a:rPr lang="fi-FI" sz="1200" dirty="0">
                <a:latin typeface="Verdana" panose="020B0604030504040204" pitchFamily="34" charset="0"/>
                <a:ea typeface="Verdana" panose="020B0604030504040204" pitchFamily="34" charset="0"/>
                <a:hlinkClick r:id="rId4"/>
              </a:rPr>
              <a:t>: Definition &amp; </a:t>
            </a:r>
            <a:r>
              <a:rPr lang="fi-FI" sz="1200" dirty="0" err="1">
                <a:latin typeface="Verdana" panose="020B0604030504040204" pitchFamily="34" charset="0"/>
                <a:ea typeface="Verdana" panose="020B0604030504040204" pitchFamily="34" charset="0"/>
                <a:hlinkClick r:id="rId4"/>
              </a:rPr>
              <a:t>Examples</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Easy</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explanation</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Social</a:t>
            </a:r>
            <a:r>
              <a:rPr lang="fi-FI" sz="1200" dirty="0">
                <a:latin typeface="Verdana" panose="020B0604030504040204" pitchFamily="34" charset="0"/>
                <a:ea typeface="Verdana" panose="020B0604030504040204" pitchFamily="34" charset="0"/>
              </a:rPr>
              <a:t> Science </a:t>
            </a:r>
            <a:r>
              <a:rPr lang="fi-FI" sz="1200" dirty="0" err="1">
                <a:latin typeface="Verdana" panose="020B0604030504040204" pitchFamily="34" charset="0"/>
                <a:ea typeface="Verdana" panose="020B0604030504040204" pitchFamily="34" charset="0"/>
              </a:rPr>
              <a:t>Explainer</a:t>
            </a:r>
            <a:r>
              <a:rPr lang="fi-FI" sz="1200" dirty="0">
                <a:latin typeface="Verdana" panose="020B0604030504040204" pitchFamily="34" charset="0"/>
                <a:ea typeface="Verdana" panose="020B0604030504040204" pitchFamily="34" charset="0"/>
              </a:rPr>
              <a:t>, 2025)</a:t>
            </a:r>
          </a:p>
          <a:p>
            <a:pPr indent="-396000">
              <a:lnSpc>
                <a:spcPct val="110000"/>
              </a:lnSpc>
              <a:spcBef>
                <a:spcPts val="0"/>
              </a:spcBef>
            </a:pPr>
            <a:r>
              <a:rPr lang="fi-FI" sz="1200" dirty="0" err="1">
                <a:latin typeface="Verdana" panose="020B0604030504040204" pitchFamily="34" charset="0"/>
                <a:ea typeface="Verdana" panose="020B0604030504040204" pitchFamily="34" charset="0"/>
                <a:hlinkClick r:id="rId5"/>
              </a:rPr>
              <a:t>Transtheoretical</a:t>
            </a:r>
            <a:r>
              <a:rPr lang="fi-FI" sz="1200" dirty="0">
                <a:latin typeface="Verdana" panose="020B0604030504040204" pitchFamily="34" charset="0"/>
                <a:ea typeface="Verdana" panose="020B0604030504040204" pitchFamily="34" charset="0"/>
                <a:hlinkClick r:id="rId5"/>
              </a:rPr>
              <a:t> </a:t>
            </a:r>
            <a:r>
              <a:rPr lang="fi-FI" sz="1200" dirty="0" err="1">
                <a:latin typeface="Verdana" panose="020B0604030504040204" pitchFamily="34" charset="0"/>
                <a:ea typeface="Verdana" panose="020B0604030504040204" pitchFamily="34" charset="0"/>
                <a:hlinkClick r:id="rId5"/>
              </a:rPr>
              <a:t>Model</a:t>
            </a:r>
            <a:r>
              <a:rPr lang="fi-FI" sz="1200" dirty="0">
                <a:latin typeface="Verdana" panose="020B0604030504040204" pitchFamily="34" charset="0"/>
                <a:ea typeface="Verdana" panose="020B0604030504040204" pitchFamily="34" charset="0"/>
                <a:hlinkClick r:id="rId5"/>
              </a:rPr>
              <a:t> of </a:t>
            </a:r>
            <a:r>
              <a:rPr lang="fi-FI" sz="1200" dirty="0" err="1">
                <a:latin typeface="Verdana" panose="020B0604030504040204" pitchFamily="34" charset="0"/>
                <a:ea typeface="Verdana" panose="020B0604030504040204" pitchFamily="34" charset="0"/>
                <a:hlinkClick r:id="rId5"/>
              </a:rPr>
              <a:t>Behaviour</a:t>
            </a:r>
            <a:r>
              <a:rPr lang="fi-FI" sz="1200" dirty="0">
                <a:latin typeface="Verdana" panose="020B0604030504040204" pitchFamily="34" charset="0"/>
                <a:ea typeface="Verdana" panose="020B0604030504040204" pitchFamily="34" charset="0"/>
                <a:hlinkClick r:id="rId5"/>
              </a:rPr>
              <a:t> </a:t>
            </a:r>
            <a:r>
              <a:rPr lang="fi-FI" sz="1200" dirty="0" err="1">
                <a:latin typeface="Verdana" panose="020B0604030504040204" pitchFamily="34" charset="0"/>
                <a:ea typeface="Verdana" panose="020B0604030504040204" pitchFamily="34" charset="0"/>
                <a:hlinkClick r:id="rId5"/>
              </a:rPr>
              <a:t>Change</a:t>
            </a:r>
            <a:r>
              <a:rPr lang="fi-FI" sz="1200" dirty="0">
                <a:latin typeface="Verdana" panose="020B0604030504040204" pitchFamily="34" charset="0"/>
                <a:ea typeface="Verdana" panose="020B0604030504040204" pitchFamily="34" charset="0"/>
              </a:rPr>
              <a:t> (Nathan Smith, </a:t>
            </a:r>
            <a:r>
              <a:rPr lang="fi-FI" sz="1200" dirty="0" err="1">
                <a:latin typeface="Verdana" panose="020B0604030504040204" pitchFamily="34" charset="0"/>
                <a:ea typeface="Verdana" panose="020B0604030504040204" pitchFamily="34" charset="0"/>
              </a:rPr>
              <a:t>University</a:t>
            </a:r>
            <a:r>
              <a:rPr lang="fi-FI" sz="1200" dirty="0">
                <a:latin typeface="Verdana" panose="020B0604030504040204" pitchFamily="34" charset="0"/>
                <a:ea typeface="Verdana" panose="020B0604030504040204" pitchFamily="34" charset="0"/>
              </a:rPr>
              <a:t> of Birmingham, 2013)</a:t>
            </a:r>
          </a:p>
          <a:p>
            <a:pPr indent="-396000">
              <a:lnSpc>
                <a:spcPct val="110000"/>
              </a:lnSpc>
              <a:spcBef>
                <a:spcPts val="0"/>
              </a:spcBef>
            </a:pPr>
            <a:r>
              <a:rPr lang="fi-FI" sz="1200" dirty="0" err="1">
                <a:latin typeface="Verdana" panose="020B0604030504040204" pitchFamily="34" charset="0"/>
                <a:ea typeface="Verdana" panose="020B0604030504040204" pitchFamily="34" charset="0"/>
                <a:hlinkClick r:id="rId6"/>
              </a:rPr>
              <a:t>Self-Determination</a:t>
            </a:r>
            <a:r>
              <a:rPr lang="fi-FI" sz="1200" dirty="0">
                <a:latin typeface="Verdana" panose="020B0604030504040204" pitchFamily="34" charset="0"/>
                <a:ea typeface="Verdana" panose="020B0604030504040204" pitchFamily="34" charset="0"/>
                <a:hlinkClick r:id="rId6"/>
              </a:rPr>
              <a:t> </a:t>
            </a:r>
            <a:r>
              <a:rPr lang="fi-FI" sz="1200" dirty="0" err="1">
                <a:latin typeface="Verdana" panose="020B0604030504040204" pitchFamily="34" charset="0"/>
                <a:ea typeface="Verdana" panose="020B0604030504040204" pitchFamily="34" charset="0"/>
                <a:hlinkClick r:id="rId6"/>
              </a:rPr>
              <a:t>Theory</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Explained</a:t>
            </a:r>
            <a:r>
              <a:rPr lang="fi-FI" sz="1200" dirty="0">
                <a:latin typeface="Verdana" panose="020B0604030504040204" pitchFamily="34" charset="0"/>
                <a:ea typeface="Verdana" panose="020B0604030504040204" pitchFamily="34" charset="0"/>
              </a:rPr>
              <a:t> in 3 </a:t>
            </a:r>
            <a:r>
              <a:rPr lang="fi-FI" sz="1200" dirty="0" err="1">
                <a:latin typeface="Verdana" panose="020B0604030504040204" pitchFamily="34" charset="0"/>
                <a:ea typeface="Verdana" panose="020B0604030504040204" pitchFamily="34" charset="0"/>
              </a:rPr>
              <a:t>minutes</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Helpful</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Professor</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Explains</a:t>
            </a:r>
            <a:r>
              <a:rPr lang="fi-FI" sz="1200" dirty="0">
                <a:latin typeface="Verdana" panose="020B0604030504040204" pitchFamily="34" charset="0"/>
                <a:ea typeface="Verdana" panose="020B0604030504040204" pitchFamily="34" charset="0"/>
              </a:rPr>
              <a:t>!, 2024)</a:t>
            </a:r>
          </a:p>
          <a:p>
            <a:pPr indent="-396000">
              <a:lnSpc>
                <a:spcPct val="110000"/>
              </a:lnSpc>
              <a:spcBef>
                <a:spcPts val="0"/>
              </a:spcBef>
            </a:pPr>
            <a:r>
              <a:rPr lang="fi-FI" sz="1200" dirty="0" err="1">
                <a:latin typeface="Verdana" panose="020B0604030504040204" pitchFamily="34" charset="0"/>
                <a:ea typeface="Verdana" panose="020B0604030504040204" pitchFamily="34" charset="0"/>
                <a:hlinkClick r:id="rId7"/>
              </a:rPr>
              <a:t>Social</a:t>
            </a:r>
            <a:r>
              <a:rPr lang="fi-FI" sz="1200" dirty="0">
                <a:latin typeface="Verdana" panose="020B0604030504040204" pitchFamily="34" charset="0"/>
                <a:ea typeface="Verdana" panose="020B0604030504040204" pitchFamily="34" charset="0"/>
                <a:hlinkClick r:id="rId7"/>
              </a:rPr>
              <a:t> </a:t>
            </a:r>
            <a:r>
              <a:rPr lang="fi-FI" sz="1200" dirty="0" err="1">
                <a:latin typeface="Verdana" panose="020B0604030504040204" pitchFamily="34" charset="0"/>
                <a:ea typeface="Verdana" panose="020B0604030504040204" pitchFamily="34" charset="0"/>
                <a:hlinkClick r:id="rId7"/>
              </a:rPr>
              <a:t>Cognitive</a:t>
            </a:r>
            <a:r>
              <a:rPr lang="fi-FI" sz="1200" dirty="0">
                <a:latin typeface="Verdana" panose="020B0604030504040204" pitchFamily="34" charset="0"/>
                <a:ea typeface="Verdana" panose="020B0604030504040204" pitchFamily="34" charset="0"/>
                <a:hlinkClick r:id="rId7"/>
              </a:rPr>
              <a:t> </a:t>
            </a:r>
            <a:r>
              <a:rPr lang="fi-FI" sz="1200" dirty="0" err="1">
                <a:latin typeface="Verdana" panose="020B0604030504040204" pitchFamily="34" charset="0"/>
                <a:ea typeface="Verdana" panose="020B0604030504040204" pitchFamily="34" charset="0"/>
                <a:hlinkClick r:id="rId7"/>
              </a:rPr>
              <a:t>Theory</a:t>
            </a:r>
            <a:r>
              <a:rPr lang="fi-FI" sz="1200" dirty="0">
                <a:latin typeface="Verdana" panose="020B0604030504040204" pitchFamily="34" charset="0"/>
                <a:ea typeface="Verdana" panose="020B0604030504040204" pitchFamily="34" charset="0"/>
                <a:hlinkClick r:id="rId7"/>
              </a:rPr>
              <a:t> </a:t>
            </a:r>
            <a:r>
              <a:rPr lang="fi-FI" sz="1200" dirty="0">
                <a:latin typeface="Verdana" panose="020B0604030504040204" pitchFamily="34" charset="0"/>
                <a:ea typeface="Verdana" panose="020B0604030504040204" pitchFamily="34" charset="0"/>
              </a:rPr>
              <a:t>(</a:t>
            </a:r>
            <a:r>
              <a:rPr lang="fi-FI" sz="1200" dirty="0" err="1">
                <a:latin typeface="Verdana" panose="020B0604030504040204" pitchFamily="34" charset="0"/>
                <a:ea typeface="Verdana" panose="020B0604030504040204" pitchFamily="34" charset="0"/>
              </a:rPr>
              <a:t>Explained</a:t>
            </a:r>
            <a:r>
              <a:rPr lang="fi-FI" sz="1200" dirty="0">
                <a:latin typeface="Verdana" panose="020B0604030504040204" pitchFamily="34" charset="0"/>
                <a:ea typeface="Verdana" panose="020B0604030504040204" pitchFamily="34" charset="0"/>
              </a:rPr>
              <a:t> in 3 </a:t>
            </a:r>
            <a:r>
              <a:rPr lang="fi-FI" sz="1200" dirty="0" err="1">
                <a:latin typeface="Verdana" panose="020B0604030504040204" pitchFamily="34" charset="0"/>
                <a:ea typeface="Verdana" panose="020B0604030504040204" pitchFamily="34" charset="0"/>
              </a:rPr>
              <a:t>minutes</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Helpful</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Professor</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Explains</a:t>
            </a:r>
            <a:r>
              <a:rPr lang="fi-FI" sz="1200" dirty="0">
                <a:latin typeface="Verdana" panose="020B0604030504040204" pitchFamily="34" charset="0"/>
                <a:ea typeface="Verdana" panose="020B0604030504040204" pitchFamily="34" charset="0"/>
              </a:rPr>
              <a:t>!, 2024)</a:t>
            </a:r>
          </a:p>
          <a:p>
            <a:pPr indent="-396000">
              <a:lnSpc>
                <a:spcPct val="110000"/>
              </a:lnSpc>
              <a:spcBef>
                <a:spcPts val="0"/>
              </a:spcBef>
            </a:pPr>
            <a:r>
              <a:rPr lang="fi-FI" sz="1200" dirty="0" err="1">
                <a:latin typeface="Verdana" panose="020B0604030504040204" pitchFamily="34" charset="0"/>
                <a:ea typeface="Verdana" panose="020B0604030504040204" pitchFamily="34" charset="0"/>
                <a:hlinkClick r:id="rId8"/>
              </a:rPr>
              <a:t>Theory</a:t>
            </a:r>
            <a:r>
              <a:rPr lang="fi-FI" sz="1200" dirty="0">
                <a:latin typeface="Verdana" panose="020B0604030504040204" pitchFamily="34" charset="0"/>
                <a:ea typeface="Verdana" panose="020B0604030504040204" pitchFamily="34" charset="0"/>
                <a:hlinkClick r:id="rId8"/>
              </a:rPr>
              <a:t> of </a:t>
            </a:r>
            <a:r>
              <a:rPr lang="fi-FI" sz="1200" dirty="0" err="1">
                <a:latin typeface="Verdana" panose="020B0604030504040204" pitchFamily="34" charset="0"/>
                <a:ea typeface="Verdana" panose="020B0604030504040204" pitchFamily="34" charset="0"/>
                <a:hlinkClick r:id="rId8"/>
              </a:rPr>
              <a:t>Planned</a:t>
            </a:r>
            <a:r>
              <a:rPr lang="fi-FI" sz="1200" dirty="0">
                <a:latin typeface="Verdana" panose="020B0604030504040204" pitchFamily="34" charset="0"/>
                <a:ea typeface="Verdana" panose="020B0604030504040204" pitchFamily="34" charset="0"/>
                <a:hlinkClick r:id="rId8"/>
              </a:rPr>
              <a:t> </a:t>
            </a:r>
            <a:r>
              <a:rPr lang="fi-FI" sz="1200" dirty="0" err="1">
                <a:latin typeface="Verdana" panose="020B0604030504040204" pitchFamily="34" charset="0"/>
                <a:ea typeface="Verdana" panose="020B0604030504040204" pitchFamily="34" charset="0"/>
                <a:hlinkClick r:id="rId8"/>
              </a:rPr>
              <a:t>Behaviour</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Introduction</a:t>
            </a:r>
            <a:r>
              <a:rPr lang="fi-FI" sz="1200" dirty="0">
                <a:latin typeface="Verdana" panose="020B0604030504040204" pitchFamily="34" charset="0"/>
                <a:ea typeface="Verdana" panose="020B0604030504040204" pitchFamily="34" charset="0"/>
              </a:rPr>
              <a:t> (Nathan Smith, </a:t>
            </a:r>
            <a:r>
              <a:rPr lang="fi-FI" sz="1200" dirty="0" err="1">
                <a:latin typeface="Verdana" panose="020B0604030504040204" pitchFamily="34" charset="0"/>
                <a:ea typeface="Verdana" panose="020B0604030504040204" pitchFamily="34" charset="0"/>
              </a:rPr>
              <a:t>University</a:t>
            </a:r>
            <a:r>
              <a:rPr lang="fi-FI" sz="1200" dirty="0">
                <a:latin typeface="Verdana" panose="020B0604030504040204" pitchFamily="34" charset="0"/>
                <a:ea typeface="Verdana" panose="020B0604030504040204" pitchFamily="34" charset="0"/>
              </a:rPr>
              <a:t> of Birmingham, 2013)</a:t>
            </a:r>
          </a:p>
          <a:p>
            <a:pPr indent="-396000">
              <a:lnSpc>
                <a:spcPct val="110000"/>
              </a:lnSpc>
              <a:spcBef>
                <a:spcPts val="0"/>
              </a:spcBef>
            </a:pPr>
            <a:r>
              <a:rPr lang="fi-FI" sz="1200" dirty="0">
                <a:latin typeface="Verdana" panose="020B0604030504040204" pitchFamily="34" charset="0"/>
                <a:ea typeface="Verdana" panose="020B0604030504040204" pitchFamily="34" charset="0"/>
                <a:hlinkClick r:id="rId9"/>
              </a:rPr>
              <a:t>COM-B </a:t>
            </a:r>
            <a:r>
              <a:rPr lang="fi-FI" sz="1200" dirty="0" err="1">
                <a:latin typeface="Verdana" panose="020B0604030504040204" pitchFamily="34" charset="0"/>
                <a:ea typeface="Verdana" panose="020B0604030504040204" pitchFamily="34" charset="0"/>
                <a:hlinkClick r:id="rId9"/>
              </a:rPr>
              <a:t>Model</a:t>
            </a:r>
            <a:r>
              <a:rPr lang="fi-FI" sz="1200" dirty="0">
                <a:latin typeface="Verdana" panose="020B0604030504040204" pitchFamily="34" charset="0"/>
                <a:ea typeface="Verdana" panose="020B0604030504040204" pitchFamily="34" charset="0"/>
              </a:rPr>
              <a:t>: </a:t>
            </a:r>
            <a:r>
              <a:rPr lang="fi-FI" sz="1200" dirty="0" err="1">
                <a:latin typeface="Verdana" panose="020B0604030504040204" pitchFamily="34" charset="0"/>
                <a:ea typeface="Verdana" panose="020B0604030504040204" pitchFamily="34" charset="0"/>
              </a:rPr>
              <a:t>What</a:t>
            </a:r>
            <a:r>
              <a:rPr lang="fi-FI" sz="1200" dirty="0">
                <a:latin typeface="Verdana" panose="020B0604030504040204" pitchFamily="34" charset="0"/>
                <a:ea typeface="Verdana" panose="020B0604030504040204" pitchFamily="34" charset="0"/>
              </a:rPr>
              <a:t> is COM-B </a:t>
            </a:r>
            <a:r>
              <a:rPr lang="fi-FI" sz="1200" dirty="0" err="1">
                <a:latin typeface="Verdana" panose="020B0604030504040204" pitchFamily="34" charset="0"/>
                <a:ea typeface="Verdana" panose="020B0604030504040204" pitchFamily="34" charset="0"/>
              </a:rPr>
              <a:t>model</a:t>
            </a:r>
            <a:r>
              <a:rPr lang="fi-FI" sz="1200" dirty="0">
                <a:latin typeface="Verdana" panose="020B0604030504040204" pitchFamily="34" charset="0"/>
                <a:ea typeface="Verdana" panose="020B0604030504040204" pitchFamily="34" charset="0"/>
              </a:rPr>
              <a:t>? (Active </a:t>
            </a:r>
            <a:r>
              <a:rPr lang="fi-FI" sz="1200" dirty="0" err="1">
                <a:latin typeface="Verdana" panose="020B0604030504040204" pitchFamily="34" charset="0"/>
                <a:ea typeface="Verdana" panose="020B0604030504040204" pitchFamily="34" charset="0"/>
              </a:rPr>
              <a:t>Break</a:t>
            </a:r>
            <a:r>
              <a:rPr lang="fi-FI" sz="1200" dirty="0">
                <a:latin typeface="Verdana" panose="020B0604030504040204" pitchFamily="34" charset="0"/>
                <a:ea typeface="Verdana" panose="020B0604030504040204" pitchFamily="34" charset="0"/>
              </a:rPr>
              <a:t>, 2021)</a:t>
            </a:r>
            <a:endParaRPr lang="fi-FI" dirty="0"/>
          </a:p>
        </p:txBody>
      </p:sp>
      <p:sp>
        <p:nvSpPr>
          <p:cNvPr id="122" name="Google Shape;122;p4:notes">
            <a:extLst>
              <a:ext uri="{FF2B5EF4-FFF2-40B4-BE49-F238E27FC236}">
                <a16:creationId xmlns:a16="http://schemas.microsoft.com/office/drawing/2014/main" id="{54A848F6-4D92-F7C4-7D06-66C1F41937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2567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F4DF0414-47DA-F11E-6F92-A88765870835}"/>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40F3BFD6-5F9E-A8AF-F5FF-C8F42E146B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08B27ED7-6E4B-ADF7-A544-5EADA72FBC6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fi-FI" dirty="0"/>
          </a:p>
        </p:txBody>
      </p:sp>
      <p:sp>
        <p:nvSpPr>
          <p:cNvPr id="122" name="Google Shape;122;p4:notes">
            <a:extLst>
              <a:ext uri="{FF2B5EF4-FFF2-40B4-BE49-F238E27FC236}">
                <a16:creationId xmlns:a16="http://schemas.microsoft.com/office/drawing/2014/main" id="{54A848F6-4D92-F7C4-7D06-66C1F41937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29290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5742E19D-AB78-056A-A4D5-9578757FD1E9}"/>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93D18DFB-B1DC-DBFF-D37A-E95ED55860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F87FFC71-98C0-C556-A9AD-D2C43550B9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fi-FI" dirty="0"/>
          </a:p>
        </p:txBody>
      </p:sp>
      <p:sp>
        <p:nvSpPr>
          <p:cNvPr id="122" name="Google Shape;122;p4:notes">
            <a:extLst>
              <a:ext uri="{FF2B5EF4-FFF2-40B4-BE49-F238E27FC236}">
                <a16:creationId xmlns:a16="http://schemas.microsoft.com/office/drawing/2014/main" id="{4C1F0DCB-3A27-656C-728F-CB37C3F106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29858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650CD8F4-2C16-8BFA-A333-901E0BFAC85A}"/>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4F1ACDD5-2F87-11F7-9F64-0C64F40CDA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C7B7B126-EACB-6DB1-9F8D-8D5663CD82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fi-FI" dirty="0"/>
          </a:p>
        </p:txBody>
      </p:sp>
      <p:sp>
        <p:nvSpPr>
          <p:cNvPr id="122" name="Google Shape;122;p4:notes">
            <a:extLst>
              <a:ext uri="{FF2B5EF4-FFF2-40B4-BE49-F238E27FC236}">
                <a16:creationId xmlns:a16="http://schemas.microsoft.com/office/drawing/2014/main" id="{C95977D8-B916-CED5-CFD4-E77E3F54F8D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808066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27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Brian:</a:t>
            </a:r>
            <a:r>
              <a:rPr lang="en-US" dirty="0"/>
              <a:t> Hello, and welcome. My name is Brian.</a:t>
            </a:r>
            <a:br>
              <a:rPr lang="en-US" dirty="0"/>
            </a:br>
            <a:r>
              <a:rPr lang="en-US" b="1" dirty="0"/>
              <a:t>Matilda:</a:t>
            </a:r>
            <a:r>
              <a:rPr lang="en-US" dirty="0"/>
              <a:t> And I’m Matilda. We’re here together to introduce some of the key models of </a:t>
            </a:r>
            <a:r>
              <a:rPr lang="en-US" dirty="0" err="1"/>
              <a:t>behaviour</a:t>
            </a:r>
            <a:r>
              <a:rPr lang="en-US" dirty="0"/>
              <a:t> change.</a:t>
            </a:r>
            <a:br>
              <a:rPr lang="en-US" dirty="0"/>
            </a:br>
            <a:r>
              <a:rPr lang="en-US" b="1" dirty="0"/>
              <a:t>Brian:</a:t>
            </a:r>
            <a:r>
              <a:rPr lang="en-US" dirty="0"/>
              <a:t> These models can help us understand the challenges and opportunities in supporting people living with obesity.</a:t>
            </a:r>
            <a:br>
              <a:rPr lang="en-US" dirty="0"/>
            </a:br>
            <a:r>
              <a:rPr lang="en-US" b="1" dirty="0"/>
              <a:t>Matilda:</a:t>
            </a:r>
            <a:r>
              <a:rPr lang="en-US" dirty="0"/>
              <a:t> And they offer physiotherapists practical tools to guide patients toward healthier, more sustainable changes.</a:t>
            </a:r>
            <a:br>
              <a:rPr lang="en-US" dirty="0"/>
            </a:br>
            <a:r>
              <a:rPr lang="en-US" b="1" dirty="0"/>
              <a:t>Brian:</a:t>
            </a:r>
            <a:r>
              <a:rPr lang="en-US" dirty="0"/>
              <a:t> We’re excited to share these ideas with you. Let’s get started.</a:t>
            </a:r>
            <a:endParaRPr lang="fi-FI" dirty="0"/>
          </a:p>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067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Matilda speaking: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Arial"/>
                <a:ea typeface="Arial"/>
                <a:cs typeface="Arial"/>
                <a:sym typeface="Arial"/>
              </a:rPr>
              <a:t>Understanding behaviour change is essential in physiotherapy, because achieving positive health outcomes often depends on more than just treatment techniques. Patients may struggle with motivation, adherence to exercise programs, or making lifestyle adjustments that support recovery and long-term well-being. Behaviour change models and theories provide structured ways to understand why people act as they do, and what factors influence their decisions to adopt or maintain healthier habits. For physiotherapists, this knowledge is valuable in tailoring interventions, communicating effectively, and supporting patients in overcoming barriers. In this presentation, several well-established models and theories of behaviour change — including the Health Belief Model, the Transtheoretical Model, Self-Determination Theory, Social Cognitive Theory, the Theory of Planned Behaviour, and the COM-B model from the Behaviour Change Wheel — are introduced briefly. They serve as useful tools to strengthen clinical practice and improve patient outcomes.</a:t>
            </a:r>
            <a:endParaRPr lang="en-US" dirty="0"/>
          </a:p>
        </p:txBody>
      </p:sp>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Brian speaking: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Arial"/>
                <a:ea typeface="Arial"/>
                <a:cs typeface="Arial"/>
                <a:sym typeface="Arial"/>
              </a:rPr>
              <a:t>The Health Belief Model, originally developed by Rosenstock and later expanded by Becker and others, is a psychological framework that explains why people choose to engage in health-related behaviours. At its core, the model suggests that individuals first perceive a threat: they believe they are at risk of developing a health condition and that the consequences could be serious. At the same time, they evaluate whether taking a specific action will be effective, meaning they see clear benefits in following through. However, they also recognise barriers, such as costs, inconvenience, or side effects, that might discourage them from acting. Behaviour is further shaped by cues to action, which can be internal signals like symptoms or external prompts such as advice, media campaigns, or reminders from healthcare professionals. Finally, self-efficacy plays a crucial role: people are more likely to adopt and maintain a behaviour when they feel confident in their ability to successfully perform it. Together, these elements provide a useful framework for understanding and predicting how individuals make decisions about their health. The Health Belief Model is widely used in public health campaigns to encourage positive behaviour change.</a:t>
            </a:r>
            <a:endParaRPr dirty="0"/>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Matilda speaking:</a:t>
            </a:r>
          </a:p>
          <a:p>
            <a:pPr marL="0" lvl="0" indent="0" algn="l" rtl="0">
              <a:spcBef>
                <a:spcPts val="0"/>
              </a:spcBef>
              <a:spcAft>
                <a:spcPts val="0"/>
              </a:spcAft>
              <a:buNone/>
            </a:pPr>
            <a:r>
              <a:rPr lang="en-GB" sz="1200" b="0" i="0" u="none" strike="noStrike" cap="none" dirty="0">
                <a:solidFill>
                  <a:schemeClr val="dk1"/>
                </a:solidFill>
                <a:effectLst/>
                <a:latin typeface="Arial"/>
                <a:ea typeface="Arial"/>
                <a:cs typeface="Arial"/>
                <a:sym typeface="Arial"/>
              </a:rPr>
              <a:t>Transtheoretical Model of Behaviour Change was developed by Prochaska and DiClemente, and it outlines different stages of behaviour change. </a:t>
            </a:r>
            <a:endParaRPr lang="fi-FI" sz="1200" b="0" i="0" u="none" strike="noStrike" cap="none" dirty="0">
              <a:solidFill>
                <a:schemeClr val="dk1"/>
              </a:solidFill>
              <a:effectLst/>
              <a:latin typeface="Arial"/>
              <a:ea typeface="Arial"/>
              <a:cs typeface="Arial"/>
              <a:sym typeface="Arial"/>
            </a:endParaRPr>
          </a:p>
          <a:p>
            <a:pPr marL="0" lvl="0" indent="0" algn="l" rtl="0">
              <a:spcBef>
                <a:spcPts val="0"/>
              </a:spcBef>
              <a:spcAft>
                <a:spcPts val="0"/>
              </a:spcAft>
              <a:buNone/>
            </a:pPr>
            <a:r>
              <a:rPr lang="en-GB" sz="1200" b="0" i="0" u="none" strike="noStrike" cap="none" dirty="0">
                <a:solidFill>
                  <a:schemeClr val="dk1"/>
                </a:solidFill>
                <a:effectLst/>
                <a:latin typeface="Arial"/>
                <a:ea typeface="Arial"/>
                <a:cs typeface="Arial"/>
                <a:sym typeface="Arial"/>
              </a:rPr>
              <a:t>Behaviour change doesn’t happen all at once. It’s a journey through six stages.</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 – At Precontemplation stage, the person isn’t even thinking about change yet. They may not see the behaviour as a problem.</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 – Within Contemplation they’re starting to consider it, weighing pros and cons. They’re becoming more aware but still undecided.</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 – During Preparation phase they’re getting ready, making plans and setting goals. Small steps toward change may already be happening.</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 – Action is where change begins — they’re actively doing things differently. New behaviours are being practiced consistently.</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 – Within Maintenance they’ve made the change and are working to keep it going. The focus is on preventing relapse and staying motivated.</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 – Finally, in the Termination phase the change is complete. There’s no desire to go back. The new behaviour feels natural and permanent.</a:t>
            </a:r>
            <a:endParaRPr lang="fi-FI" sz="1200" b="0" i="0" u="none" strike="noStrike" cap="none" dirty="0">
              <a:solidFill>
                <a:schemeClr val="dk1"/>
              </a:solidFill>
              <a:effectLst/>
              <a:latin typeface="Arial"/>
              <a:ea typeface="Arial"/>
              <a:cs typeface="Arial"/>
              <a:sym typeface="Arial"/>
            </a:endParaRPr>
          </a:p>
          <a:p>
            <a:r>
              <a:rPr lang="en-GB" sz="1200" b="0" i="0" u="none" strike="noStrike" cap="none" dirty="0">
                <a:solidFill>
                  <a:schemeClr val="dk1"/>
                </a:solidFill>
                <a:effectLst/>
                <a:latin typeface="Arial"/>
                <a:ea typeface="Arial"/>
                <a:cs typeface="Arial"/>
                <a:sym typeface="Arial"/>
              </a:rPr>
              <a:t>The TTM emphasizes that change is a process, not a one-time event.</a:t>
            </a:r>
            <a:endParaRPr lang="fi-FI" sz="1200" b="0" i="0" u="none" strike="noStrike" cap="none" dirty="0">
              <a:solidFill>
                <a:schemeClr val="dk1"/>
              </a:solidFill>
              <a:effectLst/>
              <a:latin typeface="Arial"/>
              <a:ea typeface="Arial"/>
              <a:cs typeface="Arial"/>
              <a:sym typeface="Arial"/>
            </a:endParaRPr>
          </a:p>
          <a:p>
            <a:pPr marL="0" lvl="0" indent="0" algn="l" rtl="0">
              <a:spcBef>
                <a:spcPts val="0"/>
              </a:spcBef>
              <a:spcAft>
                <a:spcPts val="0"/>
              </a:spcAft>
              <a:buNone/>
            </a:pPr>
            <a:endParaRPr dirty="0"/>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25863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Brian speaking:</a:t>
            </a:r>
          </a:p>
          <a:p>
            <a:pPr marL="0" lvl="0" indent="0" algn="l" rtl="0">
              <a:spcBef>
                <a:spcPts val="0"/>
              </a:spcBef>
              <a:spcAft>
                <a:spcPts val="0"/>
              </a:spcAft>
              <a:buNone/>
            </a:pPr>
            <a:r>
              <a:rPr lang="en-GB" sz="1200" b="0" i="0" u="none" strike="noStrike" cap="none" dirty="0">
                <a:solidFill>
                  <a:schemeClr val="dk1"/>
                </a:solidFill>
                <a:effectLst/>
                <a:latin typeface="Arial"/>
                <a:ea typeface="Arial"/>
                <a:cs typeface="Arial"/>
                <a:sym typeface="Arial"/>
              </a:rPr>
              <a:t>Self-Determination Theory, developed by Deci and Ryan, is a broad framework for understanding human motivation and what drives people to engage in or avoid certain behaviours. The theory emphasises that the quality of motivation is more important than the quantity. At its heart are three basic psychological needs that must be satisfied for motivation and well-being to flourish. The first is autonomy, which means feeling that one’s actions are self-chosen and aligned with personal values, rather than controlled by external pressure. The second is competence, the need to feel capable, effective, and able to master challenges in everyday life. The third is relatedness, the desire to feel connected, cared for, and valued by other people. When these needs are met, individuals are more likely to experience intrinsic motivation — a natural, internal drive to act out of interest, enjoyment, or personal meaning. According to the theory, this kind of motivation is the most powerful and sustainable driver of behaviour change, because it fosters long-term engagement, resilience, and personal growth, rather than temporary compliance based on rewards or punishments.</a:t>
            </a:r>
            <a:endParaRPr dirty="0"/>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01906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75A47A4D-FC36-15FC-A9FD-9308C300B885}"/>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24C35339-94AD-32A2-A236-A4B2EC8AC8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3E4D0183-7A03-AE9E-9D5B-E5E3A8D9AE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Matilda speaking:</a:t>
            </a:r>
          </a:p>
          <a:p>
            <a:pPr marL="0" lvl="0" indent="0" algn="l" rtl="0">
              <a:spcBef>
                <a:spcPts val="0"/>
              </a:spcBef>
              <a:spcAft>
                <a:spcPts val="0"/>
              </a:spcAft>
              <a:buNone/>
            </a:pPr>
            <a:r>
              <a:rPr lang="en-GB" sz="1200" b="0" i="0" u="none" strike="noStrike" cap="none" dirty="0">
                <a:solidFill>
                  <a:schemeClr val="dk1"/>
                </a:solidFill>
                <a:effectLst/>
                <a:latin typeface="Arial"/>
                <a:ea typeface="Arial"/>
                <a:cs typeface="Arial"/>
                <a:sym typeface="Arial"/>
              </a:rPr>
              <a:t>Social Cognitive Theory, developed by Albert Bandura, explains how people learn and change behaviour through the dynamic interaction of personal, behavioural, and environmental influences, a principle known as reciprocal determinism. One of its central ideas is observational learning, meaning that people can acquire new skills or behaviours simply by watching others, without direct experience. Another key concept is self-efficacy, the belief in one’s ability to succeed in performing a specific behaviour. When individuals feel confident, they are more likely to initiate and persist in challenging tasks. The theory also emphasises that motivation is shaped not only by direct rewards or punishments but also by vicarious experiences and internal self-regulation. Taken together, these ideas show that behaviour is not determined solely by the environment or by personal traits, but by their constant interaction with each other.</a:t>
            </a:r>
            <a:endParaRPr lang="fi-FI" sz="1200" b="0" i="0" u="none" strike="noStrike" cap="none" dirty="0">
              <a:solidFill>
                <a:schemeClr val="dk1"/>
              </a:solidFill>
              <a:effectLst/>
              <a:latin typeface="Arial"/>
              <a:ea typeface="Arial"/>
              <a:cs typeface="Arial"/>
              <a:sym typeface="Arial"/>
            </a:endParaRPr>
          </a:p>
        </p:txBody>
      </p:sp>
      <p:sp>
        <p:nvSpPr>
          <p:cNvPr id="122" name="Google Shape;122;p4:notes">
            <a:extLst>
              <a:ext uri="{FF2B5EF4-FFF2-40B4-BE49-F238E27FC236}">
                <a16:creationId xmlns:a16="http://schemas.microsoft.com/office/drawing/2014/main" id="{9C591548-A980-8E3F-905A-BDD2DA88FF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50720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75A47A4D-FC36-15FC-A9FD-9308C300B885}"/>
            </a:ext>
          </a:extLst>
        </p:cNvPr>
        <p:cNvGrpSpPr/>
        <p:nvPr/>
      </p:nvGrpSpPr>
      <p:grpSpPr>
        <a:xfrm>
          <a:off x="0" y="0"/>
          <a:ext cx="0" cy="0"/>
          <a:chOff x="0" y="0"/>
          <a:chExt cx="0" cy="0"/>
        </a:xfrm>
      </p:grpSpPr>
      <p:sp>
        <p:nvSpPr>
          <p:cNvPr id="120" name="Google Shape;120;p4:notes">
            <a:extLst>
              <a:ext uri="{FF2B5EF4-FFF2-40B4-BE49-F238E27FC236}">
                <a16:creationId xmlns:a16="http://schemas.microsoft.com/office/drawing/2014/main" id="{24C35339-94AD-32A2-A236-A4B2EC8AC8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a:extLst>
              <a:ext uri="{FF2B5EF4-FFF2-40B4-BE49-F238E27FC236}">
                <a16:creationId xmlns:a16="http://schemas.microsoft.com/office/drawing/2014/main" id="{3E4D0183-7A03-AE9E-9D5B-E5E3A8D9AE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Brian speaking:</a:t>
            </a:r>
          </a:p>
          <a:p>
            <a:pPr marL="0" lvl="0" indent="0" algn="l" rtl="0">
              <a:spcBef>
                <a:spcPts val="0"/>
              </a:spcBef>
              <a:spcAft>
                <a:spcPts val="0"/>
              </a:spcAft>
              <a:buNone/>
            </a:pPr>
            <a:r>
              <a:rPr lang="en-GB" sz="1200" b="0" i="0" u="none" strike="noStrike" cap="none" dirty="0">
                <a:solidFill>
                  <a:schemeClr val="dk1"/>
                </a:solidFill>
                <a:effectLst/>
                <a:latin typeface="Arial"/>
                <a:ea typeface="Arial"/>
                <a:cs typeface="Arial"/>
                <a:sym typeface="Arial"/>
              </a:rPr>
              <a:t>The Theory of Planned behaviour, developed by Ajzen, is a widely used framework for understanding how attitudes, intentions, and control shape human behaviour. It begins with the idea that the most immediate predictor of behaviour is a person’s intention to act. Intention itself is influenced by three key factors. The first is attitude toward the behaviour, meaning whether an individual views the action as positive or negative. The second is subjective norms, which reflect the perceived social pressure from family, friends, or society to perform or avoid the behaviour. The third is perceived behavioural control, which is the belief in one’s own ability to successfully carry out the action, even when obstacles exist. This sense of control not only shapes intention but can also directly affect behaviour. Together, these elements explain why some people follow through on health-related actions while others do not. The theory is particularly valuable for designing interventions, since it highlights the importance of addressing attitudes, strengthening supportive social norms, and increasing confidence and skills to perform the desired behaviour. The TPB is often applied in contexts where we want to understand, predict, or influence intentional human behaviour.</a:t>
            </a:r>
            <a:endParaRPr lang="fi-FI" sz="1200" b="0" i="0" u="none" strike="noStrike" cap="none" dirty="0">
              <a:solidFill>
                <a:schemeClr val="dk1"/>
              </a:solidFill>
              <a:effectLst/>
              <a:latin typeface="Arial"/>
              <a:ea typeface="Arial"/>
              <a:cs typeface="Arial"/>
              <a:sym typeface="Arial"/>
            </a:endParaRPr>
          </a:p>
        </p:txBody>
      </p:sp>
      <p:sp>
        <p:nvSpPr>
          <p:cNvPr id="122" name="Google Shape;122;p4:notes">
            <a:extLst>
              <a:ext uri="{FF2B5EF4-FFF2-40B4-BE49-F238E27FC236}">
                <a16:creationId xmlns:a16="http://schemas.microsoft.com/office/drawing/2014/main" id="{9C591548-A980-8E3F-905A-BDD2DA88FF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551555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8"/>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703876"/>
              </a:buClr>
              <a:buSzPts val="2400"/>
              <a:buNone/>
              <a:defRPr sz="2400">
                <a:solidFill>
                  <a:srgbClr val="703876"/>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8"/>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85"/>
        <p:cNvGrpSpPr/>
        <p:nvPr/>
      </p:nvGrpSpPr>
      <p:grpSpPr>
        <a:xfrm>
          <a:off x="0" y="0"/>
          <a:ext cx="0" cy="0"/>
          <a:chOff x="0" y="0"/>
          <a:chExt cx="0" cy="0"/>
        </a:xfrm>
      </p:grpSpPr>
      <p:sp>
        <p:nvSpPr>
          <p:cNvPr id="86" name="Google Shape;86;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49"/>
          <p:cNvSpPr txBox="1">
            <a:spLocks noGrp="1"/>
          </p:cNvSpPr>
          <p:nvPr>
            <p:ph type="body" idx="2"/>
          </p:nvPr>
        </p:nvSpPr>
        <p:spPr>
          <a:xfrm>
            <a:off x="839788" y="1404257"/>
            <a:ext cx="3932237" cy="4464731"/>
          </a:xfrm>
          <a:prstGeom prst="rect">
            <a:avLst/>
          </a:prstGeom>
          <a:solidFill>
            <a:srgbClr val="3C8A96">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89"/>
        <p:cNvGrpSpPr/>
        <p:nvPr/>
      </p:nvGrpSpPr>
      <p:grpSpPr>
        <a:xfrm>
          <a:off x="0" y="0"/>
          <a:ext cx="0" cy="0"/>
          <a:chOff x="0" y="0"/>
          <a:chExt cx="0" cy="0"/>
        </a:xfrm>
      </p:grpSpPr>
      <p:sp>
        <p:nvSpPr>
          <p:cNvPr id="90" name="Google Shape;90;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0"/>
          <p:cNvSpPr>
            <a:spLocks noGrp="1"/>
          </p:cNvSpPr>
          <p:nvPr>
            <p:ph type="pic" idx="2"/>
          </p:nvPr>
        </p:nvSpPr>
        <p:spPr>
          <a:xfrm>
            <a:off x="5183188" y="987425"/>
            <a:ext cx="6172200" cy="4873625"/>
          </a:xfrm>
          <a:prstGeom prst="rect">
            <a:avLst/>
          </a:prstGeom>
          <a:noFill/>
          <a:ln>
            <a:noFill/>
          </a:ln>
        </p:spPr>
      </p:sp>
      <p:sp>
        <p:nvSpPr>
          <p:cNvPr id="92" name="Google Shape;92;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93"/>
        <p:cNvGrpSpPr/>
        <p:nvPr/>
      </p:nvGrpSpPr>
      <p:grpSpPr>
        <a:xfrm>
          <a:off x="0" y="0"/>
          <a:ext cx="0" cy="0"/>
          <a:chOff x="0" y="0"/>
          <a:chExt cx="0" cy="0"/>
        </a:xfrm>
      </p:grpSpPr>
      <p:sp>
        <p:nvSpPr>
          <p:cNvPr id="94" name="Google Shape;9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97"/>
        <p:cNvGrpSpPr/>
        <p:nvPr/>
      </p:nvGrpSpPr>
      <p:grpSpPr>
        <a:xfrm>
          <a:off x="0" y="0"/>
          <a:ext cx="0" cy="0"/>
          <a:chOff x="0" y="0"/>
          <a:chExt cx="0" cy="0"/>
        </a:xfrm>
      </p:grpSpPr>
      <p:sp>
        <p:nvSpPr>
          <p:cNvPr id="98" name="Google Shape;98;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4"/>
        <p:cNvGrpSpPr/>
        <p:nvPr/>
      </p:nvGrpSpPr>
      <p:grpSpPr>
        <a:xfrm>
          <a:off x="0" y="0"/>
          <a:ext cx="0" cy="0"/>
          <a:chOff x="0" y="0"/>
          <a:chExt cx="0" cy="0"/>
        </a:xfrm>
      </p:grpSpPr>
      <p:sp>
        <p:nvSpPr>
          <p:cNvPr id="65" name="Google Shape;6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oO80XyBDrl0" TargetMode="External"/><Relationship Id="rId3" Type="http://schemas.openxmlformats.org/officeDocument/2006/relationships/slideLayout" Target="../slideLayouts/slideLayout3.xml"/><Relationship Id="rId7" Type="http://schemas.openxmlformats.org/officeDocument/2006/relationships/hyperlink" Target="https://www.youtube.com/watch?v=FFAf-134CHA" TargetMode="External"/><Relationship Id="rId12" Type="http://schemas.openxmlformats.org/officeDocument/2006/relationships/hyperlink" Target="https://www.youtube.com/watch?v=c99xgznTQQ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youtube.com/watch?v=8BmhtlmaO-4" TargetMode="External"/><Relationship Id="rId11" Type="http://schemas.openxmlformats.org/officeDocument/2006/relationships/hyperlink" Target="https://www.youtube.com/watch?v=DFn-IOcpd8A" TargetMode="External"/><Relationship Id="rId5" Type="http://schemas.openxmlformats.org/officeDocument/2006/relationships/image" Target="../media/image9.png"/><Relationship Id="rId10" Type="http://schemas.openxmlformats.org/officeDocument/2006/relationships/hyperlink" Target="https://www.youtube.com/watch?v=CSXyQL3ZfdU" TargetMode="External"/><Relationship Id="rId4" Type="http://schemas.openxmlformats.org/officeDocument/2006/relationships/notesSlide" Target="../notesSlides/notesSlide12.xml"/><Relationship Id="rId9" Type="http://schemas.openxmlformats.org/officeDocument/2006/relationships/hyperlink" Target="https://www.youtube.com/watch?v=T2y2KaoItg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0749-5978(91)90020-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doi.org/10.1080/08870446.2011.61399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77/109019817400200407"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doi.org/10.1186/1748-5908-6-42" TargetMode="External"/><Relationship Id="rId4" Type="http://schemas.openxmlformats.org/officeDocument/2006/relationships/hyperlink" Target="https://doi.org/10.1007/978-1-4899-2271-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4278/0890-1171-12.1.38"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doi.org/10.1521/978.14625/28806" TargetMode="External"/><Relationship Id="rId4" Type="http://schemas.openxmlformats.org/officeDocument/2006/relationships/hyperlink" Target="https://doi.org/10.2307/334896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copilot.microsoft.com/" TargetMode="External"/><Relationship Id="rId4" Type="http://schemas.openxmlformats.org/officeDocument/2006/relationships/hyperlink" Target="https://elevenlabs.io/app/hom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ubTitle" idx="1"/>
          </p:nvPr>
        </p:nvSpPr>
        <p:spPr>
          <a:xfrm>
            <a:off x="838200" y="4938048"/>
            <a:ext cx="10770704" cy="1293787"/>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en-US" dirty="0">
                <a:latin typeface="Verdana" panose="020B0604030504040204" pitchFamily="34" charset="0"/>
                <a:ea typeface="Verdana" panose="020B0604030504040204" pitchFamily="34" charset="0"/>
              </a:rPr>
              <a:t>This lecture was developed by senior lecturers at Tampere University of Applied Sciences in Finland for the Prominence Project, September 2025. </a:t>
            </a:r>
            <a:endParaRPr dirty="0">
              <a:latin typeface="Verdana" panose="020B0604030504040204" pitchFamily="34" charset="0"/>
              <a:ea typeface="Verdana" panose="020B0604030504040204" pitchFamily="34" charset="0"/>
            </a:endParaRPr>
          </a:p>
        </p:txBody>
      </p:sp>
      <p:sp>
        <p:nvSpPr>
          <p:cNvPr id="106" name="Google Shape;106;p1"/>
          <p:cNvSpPr txBox="1">
            <a:spLocks noGrp="1"/>
          </p:cNvSpPr>
          <p:nvPr>
            <p:ph type="title"/>
          </p:nvPr>
        </p:nvSpPr>
        <p:spPr>
          <a:xfrm>
            <a:off x="496957" y="3765551"/>
            <a:ext cx="11509513" cy="885108"/>
          </a:xfrm>
          <a:prstGeom prst="rect">
            <a:avLst/>
          </a:prstGeom>
          <a:noFill/>
          <a:ln>
            <a:noFill/>
          </a:ln>
        </p:spPr>
        <p:txBody>
          <a:bodyPr spcFirstLastPara="1" wrap="square" lIns="91425" tIns="45700" rIns="91425" bIns="45700" anchor="ctr" anchorCtr="0">
            <a:noAutofit/>
          </a:bodyPr>
          <a:lstStyle/>
          <a:p>
            <a:pPr lvl="0"/>
            <a:r>
              <a:rPr lang="fi-FI" dirty="0" err="1">
                <a:latin typeface="Verdana" panose="020B0604030504040204" pitchFamily="34" charset="0"/>
                <a:ea typeface="Verdana" panose="020B0604030504040204" pitchFamily="34" charset="0"/>
              </a:rPr>
              <a:t>Behaviour</a:t>
            </a:r>
            <a:r>
              <a:rPr lang="fi-FI" dirty="0">
                <a:latin typeface="Verdana" panose="020B0604030504040204" pitchFamily="34" charset="0"/>
                <a:ea typeface="Verdana" panose="020B0604030504040204" pitchFamily="34" charset="0"/>
              </a:rPr>
              <a:t> </a:t>
            </a:r>
            <a:r>
              <a:rPr lang="fi-FI" dirty="0" err="1">
                <a:latin typeface="Verdana" panose="020B0604030504040204" pitchFamily="34" charset="0"/>
                <a:ea typeface="Verdana" panose="020B0604030504040204" pitchFamily="34" charset="0"/>
              </a:rPr>
              <a:t>Change</a:t>
            </a:r>
            <a:r>
              <a:rPr lang="fi-FI" dirty="0">
                <a:latin typeface="Verdana" panose="020B0604030504040204" pitchFamily="34" charset="0"/>
                <a:ea typeface="Verdana" panose="020B0604030504040204" pitchFamily="34" charset="0"/>
              </a:rPr>
              <a:t> </a:t>
            </a:r>
            <a:r>
              <a:rPr lang="fi-FI" dirty="0" err="1">
                <a:latin typeface="Verdana" panose="020B0604030504040204" pitchFamily="34" charset="0"/>
                <a:ea typeface="Verdana" panose="020B0604030504040204" pitchFamily="34" charset="0"/>
              </a:rPr>
              <a:t>Models</a:t>
            </a:r>
            <a:r>
              <a:rPr lang="fi-FI" dirty="0">
                <a:latin typeface="Verdana" panose="020B0604030504040204" pitchFamily="34" charset="0"/>
                <a:ea typeface="Verdana" panose="020B0604030504040204" pitchFamily="34" charset="0"/>
              </a:rPr>
              <a:t> and </a:t>
            </a:r>
            <a:r>
              <a:rPr lang="fi-FI" dirty="0" err="1">
                <a:latin typeface="Verdana" panose="020B0604030504040204" pitchFamily="34" charset="0"/>
                <a:ea typeface="Verdana" panose="020B0604030504040204" pitchFamily="34" charset="0"/>
              </a:rPr>
              <a:t>Theories</a:t>
            </a:r>
            <a:endParaRPr dirty="0">
              <a:latin typeface="Verdana" panose="020B0604030504040204" pitchFamily="34" charset="0"/>
              <a:ea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69771B73-2FA4-F125-8F0A-737229482790}"/>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956ACBB2-646A-CD2A-3EDB-4BB524B5E3A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fi-FI" dirty="0" err="1">
                <a:latin typeface="Verdana" panose="020B0604030504040204" pitchFamily="34" charset="0"/>
                <a:ea typeface="Verdana" panose="020B0604030504040204" pitchFamily="34" charset="0"/>
              </a:rPr>
              <a:t>Behaviour</a:t>
            </a:r>
            <a:r>
              <a:rPr lang="fi-FI" dirty="0">
                <a:latin typeface="Verdana" panose="020B0604030504040204" pitchFamily="34" charset="0"/>
                <a:ea typeface="Verdana" panose="020B0604030504040204" pitchFamily="34" charset="0"/>
              </a:rPr>
              <a:t> </a:t>
            </a:r>
            <a:r>
              <a:rPr lang="fi-FI" dirty="0" err="1">
                <a:latin typeface="Verdana" panose="020B0604030504040204" pitchFamily="34" charset="0"/>
                <a:ea typeface="Verdana" panose="020B0604030504040204" pitchFamily="34" charset="0"/>
              </a:rPr>
              <a:t>Change</a:t>
            </a:r>
            <a:r>
              <a:rPr lang="fi-FI" dirty="0">
                <a:latin typeface="Verdana" panose="020B0604030504040204" pitchFamily="34" charset="0"/>
                <a:ea typeface="Verdana" panose="020B0604030504040204" pitchFamily="34" charset="0"/>
              </a:rPr>
              <a:t> Wheel, </a:t>
            </a:r>
            <a:br>
              <a:rPr lang="fi-FI"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COM-B Model</a:t>
            </a:r>
            <a:endParaRPr dirty="0">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188BF7BD-4517-2145-75D7-52FB9D183F59}"/>
              </a:ext>
            </a:extLst>
          </p:cNvPr>
          <p:cNvSpPr>
            <a:spLocks noGrp="1"/>
          </p:cNvSpPr>
          <p:nvPr>
            <p:ph type="body" idx="1"/>
          </p:nvPr>
        </p:nvSpPr>
        <p:spPr>
          <a:xfrm>
            <a:off x="838199" y="1825625"/>
            <a:ext cx="5802443" cy="4351338"/>
          </a:xfrm>
        </p:spPr>
        <p:txBody>
          <a:bodyPr>
            <a:noAutofit/>
          </a:bodyPr>
          <a:lstStyle/>
          <a:p>
            <a:pPr marL="0" indent="0">
              <a:buNone/>
            </a:pPr>
            <a:r>
              <a:rPr lang="en-US" sz="2400" dirty="0">
                <a:latin typeface="Verdana" panose="020B0604030504040204" pitchFamily="34" charset="0"/>
                <a:ea typeface="Verdana" panose="020B0604030504040204" pitchFamily="34" charset="0"/>
              </a:rPr>
              <a:t>The COM-B is a newer model used in behavior change interventions. </a:t>
            </a:r>
            <a:r>
              <a:rPr lang="en-US" sz="2400" b="1" dirty="0">
                <a:latin typeface="Verdana" panose="020B0604030504040204" pitchFamily="34" charset="0"/>
                <a:ea typeface="Verdana" panose="020B0604030504040204" pitchFamily="34" charset="0"/>
              </a:rPr>
              <a:t>COM-B</a:t>
            </a:r>
            <a:r>
              <a:rPr lang="en-US" sz="2400" dirty="0">
                <a:latin typeface="Verdana" panose="020B0604030504040204" pitchFamily="34" charset="0"/>
                <a:ea typeface="Verdana" panose="020B0604030504040204" pitchFamily="34" charset="0"/>
              </a:rPr>
              <a:t> is part of the </a:t>
            </a:r>
            <a:r>
              <a:rPr lang="en-US" sz="2400" b="1" dirty="0">
                <a:latin typeface="Verdana" panose="020B0604030504040204" pitchFamily="34" charset="0"/>
                <a:ea typeface="Verdana" panose="020B0604030504040204" pitchFamily="34" charset="0"/>
              </a:rPr>
              <a:t>Behavior Change Wheel</a:t>
            </a:r>
            <a:r>
              <a:rPr lang="en-US" sz="2400" dirty="0">
                <a:latin typeface="Verdana" panose="020B0604030504040204" pitchFamily="34" charset="0"/>
                <a:ea typeface="Verdana" panose="020B0604030504040204" pitchFamily="34" charset="0"/>
              </a:rPr>
              <a:t>, a framework for designing interventions.</a:t>
            </a:r>
          </a:p>
          <a:p>
            <a:pPr marL="0" indent="0">
              <a:buNone/>
            </a:pPr>
            <a:r>
              <a:rPr lang="en-US" sz="2400" dirty="0">
                <a:latin typeface="Verdana" panose="020B0604030504040204" pitchFamily="34" charset="0"/>
                <a:ea typeface="Verdana" panose="020B0604030504040204" pitchFamily="34" charset="0"/>
              </a:rPr>
              <a:t>Susan Michie introduced the COM-B Model, and the Behavior Change Wheel in the early 2010s and has continued to refine and expand them in subsequent years.</a:t>
            </a:r>
            <a:endParaRPr lang="fi-FI" sz="2400" dirty="0">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0041E052-3520-969C-228A-D67537B63E94}"/>
              </a:ext>
            </a:extLst>
          </p:cNvPr>
          <p:cNvPicPr>
            <a:picLocks noChangeAspect="1"/>
          </p:cNvPicPr>
          <p:nvPr/>
        </p:nvPicPr>
        <p:blipFill>
          <a:blip r:embed="rId5"/>
          <a:srcRect/>
          <a:stretch/>
        </p:blipFill>
        <p:spPr>
          <a:xfrm>
            <a:off x="6836637" y="1690688"/>
            <a:ext cx="3753922" cy="3743581"/>
          </a:xfrm>
          <a:prstGeom prst="rect">
            <a:avLst/>
          </a:prstGeom>
        </p:spPr>
      </p:pic>
      <p:pic>
        <p:nvPicPr>
          <p:cNvPr id="5" name="COM-B ElevenLabs_2025-09-04T12_19_15_Matilda_pre_sp100_s50_sb75_v3">
            <a:hlinkClick r:id="" action="ppaction://media"/>
            <a:extLst>
              <a:ext uri="{FF2B5EF4-FFF2-40B4-BE49-F238E27FC236}">
                <a16:creationId xmlns:a16="http://schemas.microsoft.com/office/drawing/2014/main" id="{14D72BA7-6416-CC16-3EAF-EC951F5160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249193"/>
            <a:ext cx="487363" cy="487363"/>
          </a:xfrm>
          <a:prstGeom prst="rect">
            <a:avLst/>
          </a:prstGeom>
        </p:spPr>
      </p:pic>
    </p:spTree>
    <p:extLst>
      <p:ext uri="{BB962C8B-B14F-4D97-AF65-F5344CB8AC3E}">
        <p14:creationId xmlns:p14="http://schemas.microsoft.com/office/powerpoint/2010/main" val="34021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838200" y="365125"/>
            <a:ext cx="11065042"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Closing</a:t>
            </a:r>
            <a:endParaRPr dirty="0">
              <a:latin typeface="Verdana" panose="020B0604030504040204" pitchFamily="34" charset="0"/>
              <a:ea typeface="Verdana" panose="020B0604030504040204" pitchFamily="34" charset="0"/>
            </a:endParaRPr>
          </a:p>
        </p:txBody>
      </p:sp>
      <p:sp>
        <p:nvSpPr>
          <p:cNvPr id="15" name="Content Placeholder 2">
            <a:extLst>
              <a:ext uri="{FF2B5EF4-FFF2-40B4-BE49-F238E27FC236}">
                <a16:creationId xmlns:a16="http://schemas.microsoft.com/office/drawing/2014/main" id="{CD78E3ED-4573-963B-9141-1E8B706D02C0}"/>
              </a:ext>
            </a:extLst>
          </p:cNvPr>
          <p:cNvSpPr txBox="1">
            <a:spLocks/>
          </p:cNvSpPr>
          <p:nvPr/>
        </p:nvSpPr>
        <p:spPr>
          <a:xfrm>
            <a:off x="6179127" y="1253331"/>
            <a:ext cx="5063837"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01600" indent="0">
              <a:buNone/>
            </a:pPr>
            <a:r>
              <a:rPr lang="en-US" sz="2400" b="1" dirty="0">
                <a:latin typeface="Verdana" panose="020B0604030504040204" pitchFamily="34" charset="0"/>
                <a:ea typeface="Verdana" panose="020B0604030504040204" pitchFamily="34" charset="0"/>
              </a:rPr>
              <a:t>Take home messages:</a:t>
            </a:r>
            <a:endParaRPr lang="en-US" sz="2400" dirty="0">
              <a:latin typeface="Verdana" panose="020B0604030504040204" pitchFamily="34" charset="0"/>
              <a:ea typeface="Verdana" panose="020B0604030504040204" pitchFamily="34" charset="0"/>
            </a:endParaRPr>
          </a:p>
          <a:p>
            <a:pPr marL="101600" indent="0">
              <a:buNone/>
            </a:pPr>
            <a:r>
              <a:rPr lang="en-US" sz="2400" dirty="0">
                <a:latin typeface="Verdana" panose="020B0604030504040204" pitchFamily="34" charset="0"/>
                <a:ea typeface="Verdana" panose="020B0604030504040204" pitchFamily="34" charset="0"/>
              </a:rPr>
              <a:t>Recognize the </a:t>
            </a:r>
            <a:r>
              <a:rPr lang="en-US" sz="2400" b="1" dirty="0">
                <a:latin typeface="Verdana" panose="020B0604030504040204" pitchFamily="34" charset="0"/>
                <a:ea typeface="Verdana" panose="020B0604030504040204" pitchFamily="34" charset="0"/>
              </a:rPr>
              <a:t>complexity and challenge of behaviour change.</a:t>
            </a:r>
          </a:p>
          <a:p>
            <a:pPr marL="101600" indent="0">
              <a:buNone/>
            </a:pPr>
            <a:r>
              <a:rPr lang="en-US" sz="2400" dirty="0">
                <a:latin typeface="Verdana" panose="020B0604030504040204" pitchFamily="34" charset="0"/>
                <a:ea typeface="Verdana" panose="020B0604030504040204" pitchFamily="34" charset="0"/>
              </a:rPr>
              <a:t>Notice that change is </a:t>
            </a:r>
            <a:r>
              <a:rPr lang="en-US" sz="2400" b="1" dirty="0">
                <a:latin typeface="Verdana" panose="020B0604030504040204" pitchFamily="34" charset="0"/>
                <a:ea typeface="Verdana" panose="020B0604030504040204" pitchFamily="34" charset="0"/>
              </a:rPr>
              <a:t>shaped by the whole lived life of the client.</a:t>
            </a:r>
          </a:p>
          <a:p>
            <a:pPr marL="101600" indent="0">
              <a:buNone/>
            </a:pPr>
            <a:r>
              <a:rPr lang="en-US" sz="2400" b="1" dirty="0">
                <a:latin typeface="Verdana" panose="020B0604030504040204" pitchFamily="34" charset="0"/>
                <a:ea typeface="Verdana" panose="020B0604030504040204" pitchFamily="34" charset="0"/>
              </a:rPr>
              <a:t>The models and theories are tools that help us reflect, plan, and adapt our work </a:t>
            </a:r>
            <a:r>
              <a:rPr lang="en-US" sz="2400" dirty="0">
                <a:latin typeface="Verdana" panose="020B0604030504040204" pitchFamily="34" charset="0"/>
                <a:ea typeface="Verdana" panose="020B0604030504040204" pitchFamily="34" charset="0"/>
              </a:rPr>
              <a:t>as physiotherapists.</a:t>
            </a:r>
            <a:endParaRPr lang="fi-FI" sz="2400" dirty="0">
              <a:latin typeface="Verdana" panose="020B0604030504040204" pitchFamily="34" charset="0"/>
              <a:ea typeface="Verdana" panose="020B0604030504040204" pitchFamily="34" charset="0"/>
            </a:endParaRPr>
          </a:p>
        </p:txBody>
      </p:sp>
      <p:pic>
        <p:nvPicPr>
          <p:cNvPr id="7" name="Content Placeholder 22">
            <a:extLst>
              <a:ext uri="{FF2B5EF4-FFF2-40B4-BE49-F238E27FC236}">
                <a16:creationId xmlns:a16="http://schemas.microsoft.com/office/drawing/2014/main" id="{0517BBEB-A887-EC20-BEA7-7D975C98AB30}"/>
              </a:ext>
            </a:extLst>
          </p:cNvPr>
          <p:cNvPicPr>
            <a:picLocks noChangeAspect="1"/>
          </p:cNvPicPr>
          <p:nvPr/>
        </p:nvPicPr>
        <p:blipFill>
          <a:blip r:embed="rId5"/>
          <a:srcRect/>
          <a:stretch/>
        </p:blipFill>
        <p:spPr>
          <a:xfrm>
            <a:off x="949926" y="1969346"/>
            <a:ext cx="4838925" cy="3173427"/>
          </a:xfrm>
          <a:prstGeom prst="rect">
            <a:avLst/>
          </a:prstGeom>
        </p:spPr>
      </p:pic>
      <p:pic>
        <p:nvPicPr>
          <p:cNvPr id="8" name="Closing ElevenLabs_2025-09-05T06_59_11_Brian_pre_sp100_s50_sb75_v3">
            <a:hlinkClick r:id="" action="ppaction://media"/>
            <a:extLst>
              <a:ext uri="{FF2B5EF4-FFF2-40B4-BE49-F238E27FC236}">
                <a16:creationId xmlns:a16="http://schemas.microsoft.com/office/drawing/2014/main" id="{2137F75C-6BC3-C816-4F4D-D4462556B7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249194"/>
            <a:ext cx="487363" cy="487362"/>
          </a:xfrm>
          <a:prstGeom prst="rect">
            <a:avLst/>
          </a:prstGeom>
          <a:noFill/>
          <a:ln>
            <a:noFill/>
          </a:ln>
        </p:spPr>
      </p:pic>
    </p:spTree>
    <p:extLst>
      <p:ext uri="{BB962C8B-B14F-4D97-AF65-F5344CB8AC3E}">
        <p14:creationId xmlns:p14="http://schemas.microsoft.com/office/powerpoint/2010/main" val="304749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5B66B8C8-F607-6BB1-B72E-EE7A494982E5}"/>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24BC0A7D-6704-3463-FD58-6CB09A85A717}"/>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fi-FI" dirty="0" err="1">
                <a:latin typeface="Verdana" panose="020B0604030504040204" pitchFamily="34" charset="0"/>
                <a:ea typeface="Verdana" panose="020B0604030504040204" pitchFamily="34" charset="0"/>
              </a:rPr>
              <a:t>Additional</a:t>
            </a:r>
            <a:r>
              <a:rPr lang="fi-FI" dirty="0">
                <a:latin typeface="Verdana" panose="020B0604030504040204" pitchFamily="34" charset="0"/>
                <a:ea typeface="Verdana" panose="020B0604030504040204" pitchFamily="34" charset="0"/>
              </a:rPr>
              <a:t> </a:t>
            </a:r>
            <a:r>
              <a:rPr lang="fi-FI" dirty="0" err="1">
                <a:latin typeface="Verdana" panose="020B0604030504040204" pitchFamily="34" charset="0"/>
                <a:ea typeface="Verdana" panose="020B0604030504040204" pitchFamily="34" charset="0"/>
              </a:rPr>
              <a:t>material</a:t>
            </a:r>
            <a:r>
              <a:rPr lang="fi-FI" dirty="0">
                <a:latin typeface="Verdana" panose="020B0604030504040204" pitchFamily="34" charset="0"/>
                <a:ea typeface="Verdana" panose="020B0604030504040204" pitchFamily="34" charset="0"/>
              </a:rPr>
              <a:t> for </a:t>
            </a:r>
            <a:r>
              <a:rPr lang="fi-FI" dirty="0" err="1">
                <a:latin typeface="Verdana" panose="020B0604030504040204" pitchFamily="34" charset="0"/>
                <a:ea typeface="Verdana" panose="020B0604030504040204" pitchFamily="34" charset="0"/>
              </a:rPr>
              <a:t>learning</a:t>
            </a:r>
            <a:endParaRPr dirty="0">
              <a:latin typeface="Verdana" panose="020B0604030504040204" pitchFamily="34" charset="0"/>
              <a:ea typeface="Verdana" panose="020B0604030504040204" pitchFamily="34" charset="0"/>
            </a:endParaRPr>
          </a:p>
        </p:txBody>
      </p:sp>
      <p:pic>
        <p:nvPicPr>
          <p:cNvPr id="2" name="End ElevenLabs_2025-09-05T08_40_14_Matilda_pre_sp100_s50_sb75_v3">
            <a:hlinkClick r:id="" action="ppaction://media"/>
            <a:extLst>
              <a:ext uri="{FF2B5EF4-FFF2-40B4-BE49-F238E27FC236}">
                <a16:creationId xmlns:a16="http://schemas.microsoft.com/office/drawing/2014/main" id="{AEEAF38D-F227-9830-A4CD-42DAAEC14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249193"/>
            <a:ext cx="487363" cy="487363"/>
          </a:xfrm>
          <a:prstGeom prst="rect">
            <a:avLst/>
          </a:prstGeom>
        </p:spPr>
      </p:pic>
      <p:sp>
        <p:nvSpPr>
          <p:cNvPr id="4" name="Text Placeholder 3">
            <a:extLst>
              <a:ext uri="{FF2B5EF4-FFF2-40B4-BE49-F238E27FC236}">
                <a16:creationId xmlns:a16="http://schemas.microsoft.com/office/drawing/2014/main" id="{15E870D9-CD68-818C-8C14-DDD721915FB8}"/>
              </a:ext>
            </a:extLst>
          </p:cNvPr>
          <p:cNvSpPr>
            <a:spLocks noGrp="1"/>
          </p:cNvSpPr>
          <p:nvPr>
            <p:ph type="body" idx="1"/>
          </p:nvPr>
        </p:nvSpPr>
        <p:spPr>
          <a:xfrm>
            <a:off x="838200" y="1897039"/>
            <a:ext cx="10515600" cy="4068573"/>
          </a:xfrm>
        </p:spPr>
        <p:txBody>
          <a:bodyPr>
            <a:normAutofit/>
          </a:bodyPr>
          <a:lstStyle/>
          <a:p>
            <a:pPr indent="-396000">
              <a:lnSpc>
                <a:spcPct val="100000"/>
              </a:lnSpc>
              <a:spcBef>
                <a:spcPts val="0"/>
              </a:spcBef>
              <a:spcAft>
                <a:spcPts val="600"/>
              </a:spcAft>
            </a:pPr>
            <a:r>
              <a:rPr lang="fi-FI" sz="2400" dirty="0" err="1">
                <a:latin typeface="Verdana" panose="020B0604030504040204" pitchFamily="34" charset="0"/>
                <a:ea typeface="Verdana" panose="020B0604030504040204" pitchFamily="34" charset="0"/>
                <a:hlinkClick r:id="rId6"/>
              </a:rPr>
              <a:t>Approaches</a:t>
            </a:r>
            <a:r>
              <a:rPr lang="fi-FI" sz="2400" dirty="0">
                <a:latin typeface="Verdana" panose="020B0604030504040204" pitchFamily="34" charset="0"/>
                <a:ea typeface="Verdana" panose="020B0604030504040204" pitchFamily="34" charset="0"/>
                <a:hlinkClick r:id="rId6"/>
              </a:rPr>
              <a:t> to </a:t>
            </a:r>
            <a:r>
              <a:rPr lang="fi-FI" sz="2400" dirty="0" err="1">
                <a:latin typeface="Verdana" panose="020B0604030504040204" pitchFamily="34" charset="0"/>
                <a:ea typeface="Verdana" panose="020B0604030504040204" pitchFamily="34" charset="0"/>
                <a:hlinkClick r:id="rId6"/>
              </a:rPr>
              <a:t>Behaviour</a:t>
            </a:r>
            <a:r>
              <a:rPr lang="fi-FI" sz="2400" dirty="0">
                <a:latin typeface="Verdana" panose="020B0604030504040204" pitchFamily="34" charset="0"/>
                <a:ea typeface="Verdana" panose="020B0604030504040204" pitchFamily="34" charset="0"/>
                <a:hlinkClick r:id="rId6"/>
              </a:rPr>
              <a:t> </a:t>
            </a:r>
            <a:r>
              <a:rPr lang="fi-FI" sz="2400" dirty="0" err="1">
                <a:latin typeface="Verdana" panose="020B0604030504040204" pitchFamily="34" charset="0"/>
                <a:ea typeface="Verdana" panose="020B0604030504040204" pitchFamily="34" charset="0"/>
                <a:hlinkClick r:id="rId6"/>
              </a:rPr>
              <a:t>Change</a:t>
            </a:r>
            <a:r>
              <a:rPr lang="fi-FI" sz="2400" dirty="0">
                <a:latin typeface="Verdana" panose="020B0604030504040204" pitchFamily="34" charset="0"/>
                <a:ea typeface="Verdana" panose="020B0604030504040204" pitchFamily="34" charset="0"/>
              </a:rPr>
              <a:t> (2019)</a:t>
            </a:r>
            <a:endParaRPr lang="fi-FI" sz="2400" dirty="0">
              <a:latin typeface="Verdana" panose="020B0604030504040204" pitchFamily="34" charset="0"/>
              <a:ea typeface="Verdana" panose="020B0604030504040204" pitchFamily="34" charset="0"/>
              <a:hlinkClick r:id="rId7"/>
            </a:endParaRPr>
          </a:p>
          <a:p>
            <a:pPr indent="-396000">
              <a:lnSpc>
                <a:spcPct val="100000"/>
              </a:lnSpc>
              <a:spcBef>
                <a:spcPts val="0"/>
              </a:spcBef>
              <a:spcAft>
                <a:spcPts val="600"/>
              </a:spcAft>
            </a:pPr>
            <a:r>
              <a:rPr lang="fi-FI" sz="2400" dirty="0">
                <a:latin typeface="Verdana" panose="020B0604030504040204" pitchFamily="34" charset="0"/>
                <a:ea typeface="Verdana" panose="020B0604030504040204" pitchFamily="34" charset="0"/>
                <a:hlinkClick r:id="rId7"/>
              </a:rPr>
              <a:t>Health </a:t>
            </a:r>
            <a:r>
              <a:rPr lang="fi-FI" sz="2400" dirty="0" err="1">
                <a:latin typeface="Verdana" panose="020B0604030504040204" pitchFamily="34" charset="0"/>
                <a:ea typeface="Verdana" panose="020B0604030504040204" pitchFamily="34" charset="0"/>
                <a:hlinkClick r:id="rId7"/>
              </a:rPr>
              <a:t>Belief</a:t>
            </a:r>
            <a:r>
              <a:rPr lang="fi-FI" sz="2400" dirty="0">
                <a:latin typeface="Verdana" panose="020B0604030504040204" pitchFamily="34" charset="0"/>
                <a:ea typeface="Verdana" panose="020B0604030504040204" pitchFamily="34" charset="0"/>
                <a:hlinkClick r:id="rId7"/>
              </a:rPr>
              <a:t> </a:t>
            </a:r>
            <a:r>
              <a:rPr lang="fi-FI" sz="2400" dirty="0" err="1">
                <a:latin typeface="Verdana" panose="020B0604030504040204" pitchFamily="34" charset="0"/>
                <a:ea typeface="Verdana" panose="020B0604030504040204" pitchFamily="34" charset="0"/>
                <a:hlinkClick r:id="rId7"/>
              </a:rPr>
              <a:t>Model</a:t>
            </a:r>
            <a:r>
              <a:rPr lang="fi-FI" sz="2400" dirty="0">
                <a:latin typeface="Verdana" panose="020B0604030504040204" pitchFamily="34" charset="0"/>
                <a:ea typeface="Verdana" panose="020B0604030504040204" pitchFamily="34" charset="0"/>
                <a:hlinkClick r:id="rId7"/>
              </a:rPr>
              <a:t>: Definition &amp; </a:t>
            </a:r>
            <a:r>
              <a:rPr lang="fi-FI" sz="2400" dirty="0" err="1">
                <a:latin typeface="Verdana" panose="020B0604030504040204" pitchFamily="34" charset="0"/>
                <a:ea typeface="Verdana" panose="020B0604030504040204" pitchFamily="34" charset="0"/>
                <a:hlinkClick r:id="rId7"/>
              </a:rPr>
              <a:t>Examples</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Easy</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explanation</a:t>
            </a:r>
            <a:r>
              <a:rPr lang="fi-FI" sz="2400" dirty="0">
                <a:latin typeface="Verdana" panose="020B0604030504040204" pitchFamily="34" charset="0"/>
                <a:ea typeface="Verdana" panose="020B0604030504040204" pitchFamily="34" charset="0"/>
              </a:rPr>
              <a:t>, 2025)</a:t>
            </a:r>
          </a:p>
          <a:p>
            <a:pPr indent="-396000">
              <a:lnSpc>
                <a:spcPct val="100000"/>
              </a:lnSpc>
              <a:spcBef>
                <a:spcPts val="0"/>
              </a:spcBef>
              <a:spcAft>
                <a:spcPts val="600"/>
              </a:spcAft>
            </a:pPr>
            <a:r>
              <a:rPr lang="fi-FI" sz="2400" dirty="0" err="1">
                <a:latin typeface="Verdana" panose="020B0604030504040204" pitchFamily="34" charset="0"/>
                <a:ea typeface="Verdana" panose="020B0604030504040204" pitchFamily="34" charset="0"/>
                <a:hlinkClick r:id="rId8"/>
              </a:rPr>
              <a:t>Transtheoretical</a:t>
            </a:r>
            <a:r>
              <a:rPr lang="fi-FI" sz="2400" dirty="0">
                <a:latin typeface="Verdana" panose="020B0604030504040204" pitchFamily="34" charset="0"/>
                <a:ea typeface="Verdana" panose="020B0604030504040204" pitchFamily="34" charset="0"/>
                <a:hlinkClick r:id="rId8"/>
              </a:rPr>
              <a:t> </a:t>
            </a:r>
            <a:r>
              <a:rPr lang="fi-FI" sz="2400" dirty="0" err="1">
                <a:latin typeface="Verdana" panose="020B0604030504040204" pitchFamily="34" charset="0"/>
                <a:ea typeface="Verdana" panose="020B0604030504040204" pitchFamily="34" charset="0"/>
                <a:hlinkClick r:id="rId8"/>
              </a:rPr>
              <a:t>Model</a:t>
            </a:r>
            <a:r>
              <a:rPr lang="fi-FI" sz="2400" dirty="0">
                <a:latin typeface="Verdana" panose="020B0604030504040204" pitchFamily="34" charset="0"/>
                <a:ea typeface="Verdana" panose="020B0604030504040204" pitchFamily="34" charset="0"/>
                <a:hlinkClick r:id="rId8"/>
              </a:rPr>
              <a:t> of </a:t>
            </a:r>
            <a:r>
              <a:rPr lang="fi-FI" sz="2400" dirty="0" err="1">
                <a:latin typeface="Verdana" panose="020B0604030504040204" pitchFamily="34" charset="0"/>
                <a:ea typeface="Verdana" panose="020B0604030504040204" pitchFamily="34" charset="0"/>
                <a:hlinkClick r:id="rId8"/>
              </a:rPr>
              <a:t>Behaviour</a:t>
            </a:r>
            <a:r>
              <a:rPr lang="fi-FI" sz="2400" dirty="0">
                <a:latin typeface="Verdana" panose="020B0604030504040204" pitchFamily="34" charset="0"/>
                <a:ea typeface="Verdana" panose="020B0604030504040204" pitchFamily="34" charset="0"/>
                <a:hlinkClick r:id="rId8"/>
              </a:rPr>
              <a:t> </a:t>
            </a:r>
            <a:r>
              <a:rPr lang="fi-FI" sz="2400" dirty="0" err="1">
                <a:latin typeface="Verdana" panose="020B0604030504040204" pitchFamily="34" charset="0"/>
                <a:ea typeface="Verdana" panose="020B0604030504040204" pitchFamily="34" charset="0"/>
                <a:hlinkClick r:id="rId8"/>
              </a:rPr>
              <a:t>Change</a:t>
            </a:r>
            <a:r>
              <a:rPr lang="fi-FI" sz="2400" dirty="0">
                <a:latin typeface="Verdana" panose="020B0604030504040204" pitchFamily="34" charset="0"/>
                <a:ea typeface="Verdana" panose="020B0604030504040204" pitchFamily="34" charset="0"/>
              </a:rPr>
              <a:t> (2013)</a:t>
            </a:r>
          </a:p>
          <a:p>
            <a:pPr indent="-396000">
              <a:lnSpc>
                <a:spcPct val="100000"/>
              </a:lnSpc>
              <a:spcBef>
                <a:spcPts val="0"/>
              </a:spcBef>
              <a:spcAft>
                <a:spcPts val="600"/>
              </a:spcAft>
            </a:pPr>
            <a:r>
              <a:rPr lang="fi-FI" sz="2400" dirty="0" err="1">
                <a:latin typeface="Verdana" panose="020B0604030504040204" pitchFamily="34" charset="0"/>
                <a:ea typeface="Verdana" panose="020B0604030504040204" pitchFamily="34" charset="0"/>
                <a:hlinkClick r:id="rId9"/>
              </a:rPr>
              <a:t>Self-Determination</a:t>
            </a:r>
            <a:r>
              <a:rPr lang="fi-FI" sz="2400" dirty="0">
                <a:latin typeface="Verdana" panose="020B0604030504040204" pitchFamily="34" charset="0"/>
                <a:ea typeface="Verdana" panose="020B0604030504040204" pitchFamily="34" charset="0"/>
                <a:hlinkClick r:id="rId9"/>
              </a:rPr>
              <a:t> </a:t>
            </a:r>
            <a:r>
              <a:rPr lang="fi-FI" sz="2400" dirty="0" err="1">
                <a:latin typeface="Verdana" panose="020B0604030504040204" pitchFamily="34" charset="0"/>
                <a:ea typeface="Verdana" panose="020B0604030504040204" pitchFamily="34" charset="0"/>
                <a:hlinkClick r:id="rId9"/>
              </a:rPr>
              <a:t>Theory</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Explained</a:t>
            </a:r>
            <a:r>
              <a:rPr lang="fi-FI" sz="2400" dirty="0">
                <a:latin typeface="Verdana" panose="020B0604030504040204" pitchFamily="34" charset="0"/>
                <a:ea typeface="Verdana" panose="020B0604030504040204" pitchFamily="34" charset="0"/>
              </a:rPr>
              <a:t> in 3 </a:t>
            </a:r>
            <a:r>
              <a:rPr lang="fi-FI" sz="2400" dirty="0" err="1">
                <a:latin typeface="Verdana" panose="020B0604030504040204" pitchFamily="34" charset="0"/>
                <a:ea typeface="Verdana" panose="020B0604030504040204" pitchFamily="34" charset="0"/>
              </a:rPr>
              <a:t>minutes</a:t>
            </a:r>
            <a:r>
              <a:rPr lang="fi-FI" sz="2400" dirty="0">
                <a:latin typeface="Verdana" panose="020B0604030504040204" pitchFamily="34" charset="0"/>
                <a:ea typeface="Verdana" panose="020B0604030504040204" pitchFamily="34" charset="0"/>
              </a:rPr>
              <a:t>, 2024)</a:t>
            </a:r>
          </a:p>
          <a:p>
            <a:pPr indent="-396000">
              <a:lnSpc>
                <a:spcPct val="100000"/>
              </a:lnSpc>
              <a:spcBef>
                <a:spcPts val="0"/>
              </a:spcBef>
              <a:spcAft>
                <a:spcPts val="600"/>
              </a:spcAft>
            </a:pPr>
            <a:r>
              <a:rPr lang="fi-FI" sz="2400" dirty="0" err="1">
                <a:latin typeface="Verdana" panose="020B0604030504040204" pitchFamily="34" charset="0"/>
                <a:ea typeface="Verdana" panose="020B0604030504040204" pitchFamily="34" charset="0"/>
                <a:hlinkClick r:id="rId10"/>
              </a:rPr>
              <a:t>Social</a:t>
            </a:r>
            <a:r>
              <a:rPr lang="fi-FI" sz="2400" dirty="0">
                <a:latin typeface="Verdana" panose="020B0604030504040204" pitchFamily="34" charset="0"/>
                <a:ea typeface="Verdana" panose="020B0604030504040204" pitchFamily="34" charset="0"/>
                <a:hlinkClick r:id="rId10"/>
              </a:rPr>
              <a:t> </a:t>
            </a:r>
            <a:r>
              <a:rPr lang="fi-FI" sz="2400" dirty="0" err="1">
                <a:latin typeface="Verdana" panose="020B0604030504040204" pitchFamily="34" charset="0"/>
                <a:ea typeface="Verdana" panose="020B0604030504040204" pitchFamily="34" charset="0"/>
                <a:hlinkClick r:id="rId10"/>
              </a:rPr>
              <a:t>Cognitive</a:t>
            </a:r>
            <a:r>
              <a:rPr lang="fi-FI" sz="2400" dirty="0">
                <a:latin typeface="Verdana" panose="020B0604030504040204" pitchFamily="34" charset="0"/>
                <a:ea typeface="Verdana" panose="020B0604030504040204" pitchFamily="34" charset="0"/>
                <a:hlinkClick r:id="rId10"/>
              </a:rPr>
              <a:t> </a:t>
            </a:r>
            <a:r>
              <a:rPr lang="fi-FI" sz="2400" dirty="0" err="1">
                <a:latin typeface="Verdana" panose="020B0604030504040204" pitchFamily="34" charset="0"/>
                <a:ea typeface="Verdana" panose="020B0604030504040204" pitchFamily="34" charset="0"/>
                <a:hlinkClick r:id="rId10"/>
              </a:rPr>
              <a:t>Theory</a:t>
            </a:r>
            <a:r>
              <a:rPr lang="fi-FI" sz="2400" dirty="0">
                <a:latin typeface="Verdana" panose="020B0604030504040204" pitchFamily="34" charset="0"/>
                <a:ea typeface="Verdana" panose="020B0604030504040204" pitchFamily="34" charset="0"/>
                <a:hlinkClick r:id="rId10"/>
              </a:rPr>
              <a:t> </a:t>
            </a:r>
            <a:r>
              <a:rPr lang="fi-FI" sz="2400" dirty="0">
                <a:latin typeface="Verdana" panose="020B0604030504040204" pitchFamily="34" charset="0"/>
                <a:ea typeface="Verdana" panose="020B0604030504040204" pitchFamily="34" charset="0"/>
              </a:rPr>
              <a:t>(</a:t>
            </a:r>
            <a:r>
              <a:rPr lang="fi-FI" sz="2400" dirty="0" err="1">
                <a:latin typeface="Verdana" panose="020B0604030504040204" pitchFamily="34" charset="0"/>
                <a:ea typeface="Verdana" panose="020B0604030504040204" pitchFamily="34" charset="0"/>
              </a:rPr>
              <a:t>Explained</a:t>
            </a:r>
            <a:r>
              <a:rPr lang="fi-FI" sz="2400" dirty="0">
                <a:latin typeface="Verdana" panose="020B0604030504040204" pitchFamily="34" charset="0"/>
                <a:ea typeface="Verdana" panose="020B0604030504040204" pitchFamily="34" charset="0"/>
              </a:rPr>
              <a:t> in 3 </a:t>
            </a:r>
            <a:r>
              <a:rPr lang="fi-FI" sz="2400" dirty="0" err="1">
                <a:latin typeface="Verdana" panose="020B0604030504040204" pitchFamily="34" charset="0"/>
                <a:ea typeface="Verdana" panose="020B0604030504040204" pitchFamily="34" charset="0"/>
              </a:rPr>
              <a:t>minutes</a:t>
            </a:r>
            <a:r>
              <a:rPr lang="fi-FI" sz="2400" dirty="0">
                <a:latin typeface="Verdana" panose="020B0604030504040204" pitchFamily="34" charset="0"/>
                <a:ea typeface="Verdana" panose="020B0604030504040204" pitchFamily="34" charset="0"/>
              </a:rPr>
              <a:t>, 2024)</a:t>
            </a:r>
          </a:p>
          <a:p>
            <a:pPr indent="-396000">
              <a:lnSpc>
                <a:spcPct val="100000"/>
              </a:lnSpc>
              <a:spcBef>
                <a:spcPts val="0"/>
              </a:spcBef>
              <a:spcAft>
                <a:spcPts val="600"/>
              </a:spcAft>
            </a:pPr>
            <a:r>
              <a:rPr lang="fi-FI" sz="2400" dirty="0" err="1">
                <a:latin typeface="Verdana" panose="020B0604030504040204" pitchFamily="34" charset="0"/>
                <a:ea typeface="Verdana" panose="020B0604030504040204" pitchFamily="34" charset="0"/>
                <a:hlinkClick r:id="rId11"/>
              </a:rPr>
              <a:t>Theory</a:t>
            </a:r>
            <a:r>
              <a:rPr lang="fi-FI" sz="2400" dirty="0">
                <a:latin typeface="Verdana" panose="020B0604030504040204" pitchFamily="34" charset="0"/>
                <a:ea typeface="Verdana" panose="020B0604030504040204" pitchFamily="34" charset="0"/>
                <a:hlinkClick r:id="rId11"/>
              </a:rPr>
              <a:t> of </a:t>
            </a:r>
            <a:r>
              <a:rPr lang="fi-FI" sz="2400" dirty="0" err="1">
                <a:latin typeface="Verdana" panose="020B0604030504040204" pitchFamily="34" charset="0"/>
                <a:ea typeface="Verdana" panose="020B0604030504040204" pitchFamily="34" charset="0"/>
                <a:hlinkClick r:id="rId11"/>
              </a:rPr>
              <a:t>Planned</a:t>
            </a:r>
            <a:r>
              <a:rPr lang="fi-FI" sz="2400" dirty="0">
                <a:latin typeface="Verdana" panose="020B0604030504040204" pitchFamily="34" charset="0"/>
                <a:ea typeface="Verdana" panose="020B0604030504040204" pitchFamily="34" charset="0"/>
                <a:hlinkClick r:id="rId11"/>
              </a:rPr>
              <a:t> </a:t>
            </a:r>
            <a:r>
              <a:rPr lang="fi-FI" sz="2400" dirty="0" err="1">
                <a:latin typeface="Verdana" panose="020B0604030504040204" pitchFamily="34" charset="0"/>
                <a:ea typeface="Verdana" panose="020B0604030504040204" pitchFamily="34" charset="0"/>
                <a:hlinkClick r:id="rId11"/>
              </a:rPr>
              <a:t>Behaviour</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Introduction</a:t>
            </a:r>
            <a:r>
              <a:rPr lang="fi-FI" sz="2400" dirty="0">
                <a:latin typeface="Verdana" panose="020B0604030504040204" pitchFamily="34" charset="0"/>
                <a:ea typeface="Verdana" panose="020B0604030504040204" pitchFamily="34" charset="0"/>
              </a:rPr>
              <a:t> (2013)</a:t>
            </a:r>
          </a:p>
          <a:p>
            <a:pPr indent="-396000">
              <a:lnSpc>
                <a:spcPct val="100000"/>
              </a:lnSpc>
              <a:spcBef>
                <a:spcPts val="0"/>
              </a:spcBef>
              <a:spcAft>
                <a:spcPts val="600"/>
              </a:spcAft>
            </a:pPr>
            <a:r>
              <a:rPr lang="fi-FI" sz="2400" dirty="0">
                <a:latin typeface="Verdana" panose="020B0604030504040204" pitchFamily="34" charset="0"/>
                <a:ea typeface="Verdana" panose="020B0604030504040204" pitchFamily="34" charset="0"/>
                <a:hlinkClick r:id="rId12"/>
              </a:rPr>
              <a:t>COM-B </a:t>
            </a:r>
            <a:r>
              <a:rPr lang="fi-FI" sz="2400" dirty="0" err="1">
                <a:latin typeface="Verdana" panose="020B0604030504040204" pitchFamily="34" charset="0"/>
                <a:ea typeface="Verdana" panose="020B0604030504040204" pitchFamily="34" charset="0"/>
                <a:hlinkClick r:id="rId12"/>
              </a:rPr>
              <a:t>Model</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What</a:t>
            </a:r>
            <a:r>
              <a:rPr lang="fi-FI" sz="2400" dirty="0">
                <a:latin typeface="Verdana" panose="020B0604030504040204" pitchFamily="34" charset="0"/>
                <a:ea typeface="Verdana" panose="020B0604030504040204" pitchFamily="34" charset="0"/>
              </a:rPr>
              <a:t> is COM-B </a:t>
            </a:r>
            <a:r>
              <a:rPr lang="fi-FI" sz="2400" dirty="0" err="1">
                <a:latin typeface="Verdana" panose="020B0604030504040204" pitchFamily="34" charset="0"/>
                <a:ea typeface="Verdana" panose="020B0604030504040204" pitchFamily="34" charset="0"/>
              </a:rPr>
              <a:t>model</a:t>
            </a:r>
            <a:r>
              <a:rPr lang="fi-FI" sz="2400" dirty="0">
                <a:latin typeface="Verdana" panose="020B0604030504040204" pitchFamily="34" charset="0"/>
                <a:ea typeface="Verdana" panose="020B0604030504040204" pitchFamily="34" charset="0"/>
              </a:rPr>
              <a:t>? (2021)</a:t>
            </a:r>
          </a:p>
        </p:txBody>
      </p:sp>
    </p:spTree>
    <p:extLst>
      <p:ext uri="{BB962C8B-B14F-4D97-AF65-F5344CB8AC3E}">
        <p14:creationId xmlns:p14="http://schemas.microsoft.com/office/powerpoint/2010/main" val="385125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5B66B8C8-F607-6BB1-B72E-EE7A494982E5}"/>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24BC0A7D-6704-3463-FD58-6CB09A85A717}"/>
              </a:ext>
            </a:extLst>
          </p:cNvPr>
          <p:cNvSpPr txBox="1">
            <a:spLocks noGrp="1"/>
          </p:cNvSpPr>
          <p:nvPr>
            <p:ph type="title"/>
          </p:nvPr>
        </p:nvSpPr>
        <p:spPr>
          <a:xfrm>
            <a:off x="661737" y="365960"/>
            <a:ext cx="10515600"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References</a:t>
            </a:r>
            <a:endParaRPr dirty="0">
              <a:latin typeface="Verdana" panose="020B0604030504040204" pitchFamily="34" charset="0"/>
              <a:ea typeface="Verdana" panose="020B0604030504040204" pitchFamily="34" charset="0"/>
            </a:endParaRPr>
          </a:p>
        </p:txBody>
      </p:sp>
      <p:sp>
        <p:nvSpPr>
          <p:cNvPr id="4" name="Text Placeholder 3">
            <a:extLst>
              <a:ext uri="{FF2B5EF4-FFF2-40B4-BE49-F238E27FC236}">
                <a16:creationId xmlns:a16="http://schemas.microsoft.com/office/drawing/2014/main" id="{15E870D9-CD68-818C-8C14-DDD721915FB8}"/>
              </a:ext>
            </a:extLst>
          </p:cNvPr>
          <p:cNvSpPr>
            <a:spLocks noGrp="1"/>
          </p:cNvSpPr>
          <p:nvPr>
            <p:ph type="body" idx="1"/>
          </p:nvPr>
        </p:nvSpPr>
        <p:spPr>
          <a:xfrm>
            <a:off x="661737" y="1477920"/>
            <a:ext cx="11353800" cy="4351338"/>
          </a:xfrm>
        </p:spPr>
        <p:txBody>
          <a:bodyPr>
            <a:noAutofit/>
          </a:bodyPr>
          <a:lstStyle/>
          <a:p>
            <a:pPr marL="76200" indent="0">
              <a:buNone/>
            </a:pPr>
            <a:r>
              <a:rPr lang="en-US" sz="2400" dirty="0">
                <a:latin typeface="Verdana" panose="020B0604030504040204" pitchFamily="34" charset="0"/>
                <a:ea typeface="Verdana" panose="020B0604030504040204" pitchFamily="34" charset="0"/>
              </a:rPr>
              <a:t>Ajzen, I. (1991). </a:t>
            </a:r>
            <a:r>
              <a:rPr lang="en-US" sz="2400" i="1" dirty="0">
                <a:latin typeface="Verdana" panose="020B0604030504040204" pitchFamily="34" charset="0"/>
                <a:ea typeface="Verdana" panose="020B0604030504040204" pitchFamily="34" charset="0"/>
              </a:rPr>
              <a:t>The theory of planned behavior</a:t>
            </a:r>
            <a:r>
              <a:rPr lang="en-US" sz="2400" dirty="0">
                <a:latin typeface="Verdana" panose="020B0604030504040204" pitchFamily="34" charset="0"/>
                <a:ea typeface="Verdana" panose="020B0604030504040204" pitchFamily="34" charset="0"/>
              </a:rPr>
              <a:t>. </a:t>
            </a:r>
            <a:r>
              <a:rPr lang="en-US" sz="2400" i="1" dirty="0">
                <a:latin typeface="Verdana" panose="020B0604030504040204" pitchFamily="34" charset="0"/>
                <a:ea typeface="Verdana" panose="020B0604030504040204" pitchFamily="34" charset="0"/>
              </a:rPr>
              <a:t>Organizational Behavior and Human Decision Processes</a:t>
            </a:r>
            <a:r>
              <a:rPr lang="en-US" sz="2400" dirty="0">
                <a:latin typeface="Verdana" panose="020B0604030504040204" pitchFamily="34" charset="0"/>
                <a:ea typeface="Verdana" panose="020B0604030504040204" pitchFamily="34" charset="0"/>
              </a:rPr>
              <a:t>, 50(2), 179–211. </a:t>
            </a:r>
            <a:r>
              <a:rPr lang="fi-FI" sz="2400" dirty="0">
                <a:latin typeface="Verdana" panose="020B0604030504040204" pitchFamily="34" charset="0"/>
                <a:ea typeface="Verdana" panose="020B0604030504040204" pitchFamily="34" charset="0"/>
                <a:hlinkClick r:id="rId3" tooltip="Persistent link using digital object identifier"/>
              </a:rPr>
              <a:t>https://doi.org/10.1016/0749-5978(91)90020-T</a:t>
            </a:r>
            <a:endParaRPr lang="fi-FI" sz="2400" dirty="0">
              <a:latin typeface="Verdana" panose="020B0604030504040204" pitchFamily="34" charset="0"/>
              <a:ea typeface="Verdana" panose="020B0604030504040204" pitchFamily="34" charset="0"/>
            </a:endParaRPr>
          </a:p>
          <a:p>
            <a:pPr marL="76200" indent="0">
              <a:buNone/>
            </a:pPr>
            <a:r>
              <a:rPr lang="en-US" sz="2400" dirty="0">
                <a:latin typeface="Verdana" panose="020B0604030504040204" pitchFamily="34" charset="0"/>
                <a:ea typeface="Verdana" panose="020B0604030504040204" pitchFamily="34" charset="0"/>
              </a:rPr>
              <a:t>Ajzen, I. (2011). The theory of planned </a:t>
            </a:r>
            <a:r>
              <a:rPr lang="en-US" sz="2400" dirty="0" err="1">
                <a:latin typeface="Verdana" panose="020B0604030504040204" pitchFamily="34" charset="0"/>
                <a:ea typeface="Verdana" panose="020B0604030504040204" pitchFamily="34" charset="0"/>
              </a:rPr>
              <a:t>behaviour</a:t>
            </a:r>
            <a:r>
              <a:rPr lang="en-US" sz="2400" dirty="0">
                <a:latin typeface="Verdana" panose="020B0604030504040204" pitchFamily="34" charset="0"/>
                <a:ea typeface="Verdana" panose="020B0604030504040204" pitchFamily="34" charset="0"/>
              </a:rPr>
              <a:t>: Reactions and reflections. </a:t>
            </a:r>
            <a:r>
              <a:rPr lang="en-US" sz="2400" i="1" dirty="0">
                <a:latin typeface="Verdana" panose="020B0604030504040204" pitchFamily="34" charset="0"/>
                <a:ea typeface="Verdana" panose="020B0604030504040204" pitchFamily="34" charset="0"/>
              </a:rPr>
              <a:t>Psychology &amp; Health</a:t>
            </a:r>
            <a:r>
              <a:rPr lang="en-US" sz="2400" dirty="0">
                <a:latin typeface="Verdana" panose="020B0604030504040204" pitchFamily="34" charset="0"/>
                <a:ea typeface="Verdana" panose="020B0604030504040204" pitchFamily="34" charset="0"/>
              </a:rPr>
              <a:t>, </a:t>
            </a:r>
            <a:r>
              <a:rPr lang="en-US" sz="2400" i="1" dirty="0">
                <a:latin typeface="Verdana" panose="020B0604030504040204" pitchFamily="34" charset="0"/>
                <a:ea typeface="Verdana" panose="020B0604030504040204" pitchFamily="34" charset="0"/>
              </a:rPr>
              <a:t>26</a:t>
            </a:r>
            <a:r>
              <a:rPr lang="en-US" sz="2400" dirty="0">
                <a:latin typeface="Verdana" panose="020B0604030504040204" pitchFamily="34" charset="0"/>
                <a:ea typeface="Verdana" panose="020B0604030504040204" pitchFamily="34" charset="0"/>
              </a:rPr>
              <a:t>(9), 1113–1127. </a:t>
            </a:r>
            <a:r>
              <a:rPr lang="en-US" sz="2400" dirty="0">
                <a:latin typeface="Verdana" panose="020B0604030504040204" pitchFamily="34" charset="0"/>
                <a:ea typeface="Verdana" panose="020B0604030504040204" pitchFamily="34" charset="0"/>
                <a:hlinkClick r:id="rId4"/>
              </a:rPr>
              <a:t>https://doi.org/10.1080/08870446.2011.613995</a:t>
            </a:r>
            <a:r>
              <a:rPr lang="en-US" sz="2400" dirty="0">
                <a:latin typeface="Verdana" panose="020B0604030504040204" pitchFamily="34" charset="0"/>
                <a:ea typeface="Verdana" panose="020B0604030504040204" pitchFamily="34" charset="0"/>
              </a:rPr>
              <a:t> </a:t>
            </a:r>
            <a:endParaRPr lang="fi-FI" sz="2400" dirty="0">
              <a:latin typeface="Verdana" panose="020B0604030504040204" pitchFamily="34" charset="0"/>
              <a:ea typeface="Verdana" panose="020B0604030504040204" pitchFamily="34" charset="0"/>
            </a:endParaRPr>
          </a:p>
          <a:p>
            <a:pPr marL="76200" indent="0">
              <a:buNone/>
            </a:pPr>
            <a:r>
              <a:rPr lang="en-US" sz="2400" dirty="0">
                <a:latin typeface="Verdana" panose="020B0604030504040204" pitchFamily="34" charset="0"/>
                <a:ea typeface="Verdana" panose="020B0604030504040204" pitchFamily="34" charset="0"/>
              </a:rPr>
              <a:t>Bandura, A. (1977). </a:t>
            </a:r>
            <a:r>
              <a:rPr lang="en-US" sz="2400" i="1" dirty="0">
                <a:latin typeface="Verdana" panose="020B0604030504040204" pitchFamily="34" charset="0"/>
                <a:ea typeface="Verdana" panose="020B0604030504040204" pitchFamily="34" charset="0"/>
              </a:rPr>
              <a:t>Social learning theory</a:t>
            </a:r>
            <a:r>
              <a:rPr lang="en-US" sz="2400" dirty="0">
                <a:latin typeface="Verdana" panose="020B0604030504040204" pitchFamily="34" charset="0"/>
                <a:ea typeface="Verdana" panose="020B0604030504040204" pitchFamily="34" charset="0"/>
              </a:rPr>
              <a:t>. Englewood Cliffs, NJ: Prentice-Hall.</a:t>
            </a:r>
          </a:p>
          <a:p>
            <a:pPr marL="76200" indent="0">
              <a:buNone/>
            </a:pPr>
            <a:r>
              <a:rPr lang="en-US" sz="2400" dirty="0">
                <a:latin typeface="Verdana" panose="020B0604030504040204" pitchFamily="34" charset="0"/>
                <a:ea typeface="Verdana" panose="020B0604030504040204" pitchFamily="34" charset="0"/>
              </a:rPr>
              <a:t>Bandura, A., &amp; National Inst of Mental Health. (1986). </a:t>
            </a:r>
            <a:r>
              <a:rPr lang="en-US" sz="2400" i="1" dirty="0">
                <a:latin typeface="Verdana" panose="020B0604030504040204" pitchFamily="34" charset="0"/>
                <a:ea typeface="Verdana" panose="020B0604030504040204" pitchFamily="34" charset="0"/>
              </a:rPr>
              <a:t>Social foundations of thought and action: A social cognitive theory.</a:t>
            </a:r>
            <a:r>
              <a:rPr lang="en-US" sz="2400" dirty="0">
                <a:latin typeface="Verdana" panose="020B0604030504040204" pitchFamily="34" charset="0"/>
                <a:ea typeface="Verdana" panose="020B0604030504040204" pitchFamily="34" charset="0"/>
              </a:rPr>
              <a:t> Prentice-Hall, Inc.</a:t>
            </a:r>
            <a:endParaRPr lang="fi-FI"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8693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E28CF09B-69F8-4189-1F79-8A80A74490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4CF7460-3A38-AB1E-9806-E66685922CAF}"/>
              </a:ext>
            </a:extLst>
          </p:cNvPr>
          <p:cNvSpPr>
            <a:spLocks noGrp="1"/>
          </p:cNvSpPr>
          <p:nvPr>
            <p:ph type="body" idx="1"/>
          </p:nvPr>
        </p:nvSpPr>
        <p:spPr>
          <a:xfrm>
            <a:off x="661737" y="479685"/>
            <a:ext cx="11353800" cy="5349573"/>
          </a:xfrm>
        </p:spPr>
        <p:txBody>
          <a:bodyPr>
            <a:noAutofit/>
          </a:bodyPr>
          <a:lstStyle/>
          <a:p>
            <a:pPr marL="76200" indent="0">
              <a:buNone/>
            </a:pPr>
            <a:r>
              <a:rPr lang="en-US" sz="2400" dirty="0">
                <a:latin typeface="Verdana" panose="020B0604030504040204" pitchFamily="34" charset="0"/>
                <a:ea typeface="Verdana" panose="020B0604030504040204" pitchFamily="34" charset="0"/>
              </a:rPr>
              <a:t>Becker, M. H. (1974). The Health Belief Model and personal health behavior. </a:t>
            </a:r>
            <a:r>
              <a:rPr lang="en-US" sz="2400" i="1" dirty="0">
                <a:latin typeface="Verdana" panose="020B0604030504040204" pitchFamily="34" charset="0"/>
                <a:ea typeface="Verdana" panose="020B0604030504040204" pitchFamily="34" charset="0"/>
              </a:rPr>
              <a:t>Health Education Monographs</a:t>
            </a:r>
            <a:r>
              <a:rPr lang="en-US" sz="2400" dirty="0">
                <a:latin typeface="Verdana" panose="020B0604030504040204" pitchFamily="34" charset="0"/>
                <a:ea typeface="Verdana" panose="020B0604030504040204" pitchFamily="34" charset="0"/>
              </a:rPr>
              <a:t>, </a:t>
            </a:r>
            <a:r>
              <a:rPr lang="en-US" sz="2400" i="1" dirty="0">
                <a:latin typeface="Verdana" panose="020B0604030504040204" pitchFamily="34" charset="0"/>
                <a:ea typeface="Verdana" panose="020B0604030504040204" pitchFamily="34" charset="0"/>
              </a:rPr>
              <a:t>2</a:t>
            </a:r>
            <a:r>
              <a:rPr lang="en-US" sz="2400" dirty="0">
                <a:latin typeface="Verdana" panose="020B0604030504040204" pitchFamily="34" charset="0"/>
                <a:ea typeface="Verdana" panose="020B0604030504040204" pitchFamily="34" charset="0"/>
              </a:rPr>
              <a:t>(4), 324–508. </a:t>
            </a:r>
            <a:r>
              <a:rPr lang="en-US" sz="2400" dirty="0">
                <a:latin typeface="Verdana" panose="020B0604030504040204" pitchFamily="34" charset="0"/>
                <a:ea typeface="Verdana" panose="020B0604030504040204" pitchFamily="34" charset="0"/>
                <a:hlinkClick r:id="rId3"/>
              </a:rPr>
              <a:t>https://doi.org/10.1177/109019817400200407</a:t>
            </a:r>
            <a:r>
              <a:rPr lang="en-US" sz="2400" dirty="0">
                <a:latin typeface="Verdana" panose="020B0604030504040204" pitchFamily="34" charset="0"/>
                <a:ea typeface="Verdana" panose="020B0604030504040204" pitchFamily="34" charset="0"/>
              </a:rPr>
              <a:t> </a:t>
            </a:r>
            <a:endParaRPr lang="fi-FI" sz="2400" dirty="0">
              <a:latin typeface="Verdana" panose="020B0604030504040204" pitchFamily="34" charset="0"/>
              <a:ea typeface="Verdana" panose="020B0604030504040204" pitchFamily="34" charset="0"/>
            </a:endParaRPr>
          </a:p>
          <a:p>
            <a:pPr marL="76200" indent="0">
              <a:buNone/>
            </a:pPr>
            <a:r>
              <a:rPr lang="en-US" sz="2400" dirty="0">
                <a:latin typeface="Verdana" panose="020B0604030504040204" pitchFamily="34" charset="0"/>
                <a:ea typeface="Verdana" panose="020B0604030504040204" pitchFamily="34" charset="0"/>
              </a:rPr>
              <a:t>Deci, E. L., &amp; Ryan, R. M. (1985). </a:t>
            </a:r>
            <a:r>
              <a:rPr lang="en-US" sz="2400" i="1" dirty="0">
                <a:latin typeface="Verdana" panose="020B0604030504040204" pitchFamily="34" charset="0"/>
                <a:ea typeface="Verdana" panose="020B0604030504040204" pitchFamily="34" charset="0"/>
              </a:rPr>
              <a:t>Intrinsic motivation and self-determination in human behavior</a:t>
            </a:r>
            <a:r>
              <a:rPr lang="en-US" sz="2400" dirty="0">
                <a:latin typeface="Verdana" panose="020B0604030504040204" pitchFamily="34" charset="0"/>
                <a:ea typeface="Verdana" panose="020B0604030504040204" pitchFamily="34" charset="0"/>
              </a:rPr>
              <a:t>. New York, NY: Plenum. </a:t>
            </a:r>
            <a:r>
              <a:rPr lang="en-US" sz="2400" dirty="0">
                <a:latin typeface="Verdana" panose="020B0604030504040204" pitchFamily="34" charset="0"/>
                <a:ea typeface="Verdana" panose="020B0604030504040204" pitchFamily="34" charset="0"/>
                <a:hlinkClick r:id="rId4"/>
              </a:rPr>
              <a:t>https://doi.org/10.1007/978-1-4899-2271-7</a:t>
            </a:r>
            <a:r>
              <a:rPr lang="en-US" sz="2400" dirty="0">
                <a:latin typeface="Verdana" panose="020B0604030504040204" pitchFamily="34" charset="0"/>
                <a:ea typeface="Verdana" panose="020B0604030504040204" pitchFamily="34" charset="0"/>
              </a:rPr>
              <a:t>  </a:t>
            </a:r>
          </a:p>
          <a:p>
            <a:pPr marL="76200" indent="0">
              <a:buNone/>
            </a:pPr>
            <a:r>
              <a:rPr lang="en-US" sz="2400" dirty="0">
                <a:latin typeface="Verdana" panose="020B0604030504040204" pitchFamily="34" charset="0"/>
                <a:ea typeface="Verdana" panose="020B0604030504040204" pitchFamily="34" charset="0"/>
              </a:rPr>
              <a:t>Michie, S., van Stralen, M. M., &amp; West, R. (2011). </a:t>
            </a:r>
            <a:r>
              <a:rPr lang="en-US" sz="2400" i="1" dirty="0">
                <a:latin typeface="Verdana" panose="020B0604030504040204" pitchFamily="34" charset="0"/>
                <a:ea typeface="Verdana" panose="020B0604030504040204" pitchFamily="34" charset="0"/>
              </a:rPr>
              <a:t>The </a:t>
            </a:r>
            <a:r>
              <a:rPr lang="en-US" sz="2400" i="1" dirty="0" err="1">
                <a:latin typeface="Verdana" panose="020B0604030504040204" pitchFamily="34" charset="0"/>
                <a:ea typeface="Verdana" panose="020B0604030504040204" pitchFamily="34" charset="0"/>
              </a:rPr>
              <a:t>behaviour</a:t>
            </a:r>
            <a:r>
              <a:rPr lang="en-US" sz="2400" i="1" dirty="0">
                <a:latin typeface="Verdana" panose="020B0604030504040204" pitchFamily="34" charset="0"/>
                <a:ea typeface="Verdana" panose="020B0604030504040204" pitchFamily="34" charset="0"/>
              </a:rPr>
              <a:t> change wheel: A new method for </a:t>
            </a:r>
            <a:r>
              <a:rPr lang="en-US" sz="2400" i="1" dirty="0" err="1">
                <a:latin typeface="Verdana" panose="020B0604030504040204" pitchFamily="34" charset="0"/>
                <a:ea typeface="Verdana" panose="020B0604030504040204" pitchFamily="34" charset="0"/>
              </a:rPr>
              <a:t>characterising</a:t>
            </a:r>
            <a:r>
              <a:rPr lang="en-US" sz="2400" i="1" dirty="0">
                <a:latin typeface="Verdana" panose="020B0604030504040204" pitchFamily="34" charset="0"/>
                <a:ea typeface="Verdana" panose="020B0604030504040204" pitchFamily="34" charset="0"/>
              </a:rPr>
              <a:t> and designing </a:t>
            </a:r>
            <a:r>
              <a:rPr lang="en-US" sz="2400" i="1" dirty="0" err="1">
                <a:latin typeface="Verdana" panose="020B0604030504040204" pitchFamily="34" charset="0"/>
                <a:ea typeface="Verdana" panose="020B0604030504040204" pitchFamily="34" charset="0"/>
              </a:rPr>
              <a:t>behaviour</a:t>
            </a:r>
            <a:r>
              <a:rPr lang="en-US" sz="2400" i="1" dirty="0">
                <a:latin typeface="Verdana" panose="020B0604030504040204" pitchFamily="34" charset="0"/>
                <a:ea typeface="Verdana" panose="020B0604030504040204" pitchFamily="34" charset="0"/>
              </a:rPr>
              <a:t> change interventions</a:t>
            </a:r>
            <a:r>
              <a:rPr lang="en-US" sz="2400" dirty="0">
                <a:latin typeface="Verdana" panose="020B0604030504040204" pitchFamily="34" charset="0"/>
                <a:ea typeface="Verdana" panose="020B0604030504040204" pitchFamily="34" charset="0"/>
              </a:rPr>
              <a:t>. Implementation Science,  </a:t>
            </a:r>
            <a:r>
              <a:rPr lang="en-US" sz="2400" i="1" dirty="0">
                <a:latin typeface="Verdana" panose="020B0604030504040204" pitchFamily="34" charset="0"/>
                <a:ea typeface="Verdana" panose="020B0604030504040204" pitchFamily="34" charset="0"/>
              </a:rPr>
              <a:t>6</a:t>
            </a:r>
            <a:r>
              <a:rPr lang="en-US" sz="2400" dirty="0">
                <a:latin typeface="Verdana" panose="020B0604030504040204" pitchFamily="34" charset="0"/>
                <a:ea typeface="Verdana" panose="020B0604030504040204" pitchFamily="34" charset="0"/>
              </a:rPr>
              <a:t>(1), 42. </a:t>
            </a:r>
            <a:r>
              <a:rPr lang="en-US" sz="2400" dirty="0">
                <a:latin typeface="Verdana" panose="020B0604030504040204" pitchFamily="34" charset="0"/>
                <a:ea typeface="Verdana" panose="020B0604030504040204" pitchFamily="34" charset="0"/>
                <a:hlinkClick r:id="rId5"/>
              </a:rPr>
              <a:t>https://doi.org/10.1186/1748-5908-6-42</a:t>
            </a:r>
            <a:endParaRPr lang="en-US" sz="2400" dirty="0">
              <a:latin typeface="Verdana" panose="020B0604030504040204" pitchFamily="34" charset="0"/>
              <a:ea typeface="Verdana" panose="020B0604030504040204" pitchFamily="34" charset="0"/>
            </a:endParaRPr>
          </a:p>
          <a:p>
            <a:pPr marL="76200" indent="0">
              <a:buNone/>
            </a:pPr>
            <a:r>
              <a:rPr lang="en-US" sz="2400" dirty="0">
                <a:latin typeface="Verdana" panose="020B0604030504040204" pitchFamily="34" charset="0"/>
                <a:ea typeface="Verdana" panose="020B0604030504040204" pitchFamily="34" charset="0"/>
              </a:rPr>
              <a:t>Michie, S., Atkins, L., &amp; West, R. (2014). </a:t>
            </a:r>
            <a:r>
              <a:rPr lang="en-US" sz="2400" i="1" dirty="0">
                <a:latin typeface="Verdana" panose="020B0604030504040204" pitchFamily="34" charset="0"/>
                <a:ea typeface="Verdana" panose="020B0604030504040204" pitchFamily="34" charset="0"/>
              </a:rPr>
              <a:t>The </a:t>
            </a:r>
            <a:r>
              <a:rPr lang="en-US" sz="2400" i="1" dirty="0" err="1">
                <a:latin typeface="Verdana" panose="020B0604030504040204" pitchFamily="34" charset="0"/>
                <a:ea typeface="Verdana" panose="020B0604030504040204" pitchFamily="34" charset="0"/>
              </a:rPr>
              <a:t>behaviour</a:t>
            </a:r>
            <a:r>
              <a:rPr lang="en-US" sz="2400" i="1" dirty="0">
                <a:latin typeface="Verdana" panose="020B0604030504040204" pitchFamily="34" charset="0"/>
                <a:ea typeface="Verdana" panose="020B0604030504040204" pitchFamily="34" charset="0"/>
              </a:rPr>
              <a:t> change wheel: A guide to designing interventions</a:t>
            </a:r>
            <a:r>
              <a:rPr lang="en-US" sz="2400" dirty="0">
                <a:latin typeface="Verdana" panose="020B0604030504040204" pitchFamily="34" charset="0"/>
                <a:ea typeface="Verdana" panose="020B0604030504040204" pitchFamily="34" charset="0"/>
              </a:rPr>
              <a:t>. London: Silverback Publishing.</a:t>
            </a:r>
          </a:p>
          <a:p>
            <a:pPr marL="76200" indent="0">
              <a:buNone/>
            </a:pPr>
            <a:r>
              <a:rPr lang="en-US" sz="2400" dirty="0">
                <a:latin typeface="Verdana" panose="020B0604030504040204" pitchFamily="34" charset="0"/>
                <a:ea typeface="Verdana" panose="020B0604030504040204" pitchFamily="34" charset="0"/>
              </a:rPr>
              <a:t>Prochaska, J. O. (1979). Systems of psychotherapy: A transtheoretical analysis. Dorsey.</a:t>
            </a:r>
          </a:p>
        </p:txBody>
      </p:sp>
    </p:spTree>
    <p:extLst>
      <p:ext uri="{BB962C8B-B14F-4D97-AF65-F5344CB8AC3E}">
        <p14:creationId xmlns:p14="http://schemas.microsoft.com/office/powerpoint/2010/main" val="334308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2368DE24-05BB-D0D8-5AA1-EB78B1DF745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B7897FB-A0B0-FCCB-CB47-FF903EC51759}"/>
              </a:ext>
            </a:extLst>
          </p:cNvPr>
          <p:cNvSpPr>
            <a:spLocks noGrp="1"/>
          </p:cNvSpPr>
          <p:nvPr>
            <p:ph type="body" idx="1"/>
          </p:nvPr>
        </p:nvSpPr>
        <p:spPr>
          <a:xfrm>
            <a:off x="661737" y="479685"/>
            <a:ext cx="11353800" cy="5349573"/>
          </a:xfrm>
        </p:spPr>
        <p:txBody>
          <a:bodyPr>
            <a:noAutofit/>
          </a:bodyPr>
          <a:lstStyle/>
          <a:p>
            <a:pPr marL="76200" indent="0">
              <a:buNone/>
            </a:pPr>
            <a:r>
              <a:rPr lang="en-US" sz="2400" dirty="0">
                <a:latin typeface="Verdana" panose="020B0604030504040204" pitchFamily="34" charset="0"/>
                <a:ea typeface="Verdana" panose="020B0604030504040204" pitchFamily="34" charset="0"/>
              </a:rPr>
              <a:t>Prochaska, J. O., &amp; </a:t>
            </a:r>
            <a:r>
              <a:rPr lang="en-US" sz="2400" dirty="0" err="1">
                <a:latin typeface="Verdana" panose="020B0604030504040204" pitchFamily="34" charset="0"/>
                <a:ea typeface="Verdana" panose="020B0604030504040204" pitchFamily="34" charset="0"/>
              </a:rPr>
              <a:t>Velicer</a:t>
            </a:r>
            <a:r>
              <a:rPr lang="en-US" sz="2400" dirty="0">
                <a:latin typeface="Verdana" panose="020B0604030504040204" pitchFamily="34" charset="0"/>
                <a:ea typeface="Verdana" panose="020B0604030504040204" pitchFamily="34" charset="0"/>
              </a:rPr>
              <a:t>, W. F. (1997). The transtheoretical model of health behavior change. </a:t>
            </a:r>
            <a:r>
              <a:rPr lang="en-US" sz="2400" i="1" dirty="0">
                <a:latin typeface="Verdana" panose="020B0604030504040204" pitchFamily="34" charset="0"/>
                <a:ea typeface="Verdana" panose="020B0604030504040204" pitchFamily="34" charset="0"/>
              </a:rPr>
              <a:t>American journal of health promotion : AJHP</a:t>
            </a:r>
            <a:r>
              <a:rPr lang="en-US" sz="2400" dirty="0">
                <a:latin typeface="Verdana" panose="020B0604030504040204" pitchFamily="34" charset="0"/>
                <a:ea typeface="Verdana" panose="020B0604030504040204" pitchFamily="34" charset="0"/>
              </a:rPr>
              <a:t>, </a:t>
            </a:r>
            <a:r>
              <a:rPr lang="en-US" sz="2400" i="1" dirty="0">
                <a:latin typeface="Verdana" panose="020B0604030504040204" pitchFamily="34" charset="0"/>
                <a:ea typeface="Verdana" panose="020B0604030504040204" pitchFamily="34" charset="0"/>
              </a:rPr>
              <a:t>12</a:t>
            </a:r>
            <a:r>
              <a:rPr lang="en-US" sz="2400" dirty="0">
                <a:latin typeface="Verdana" panose="020B0604030504040204" pitchFamily="34" charset="0"/>
                <a:ea typeface="Verdana" panose="020B0604030504040204" pitchFamily="34" charset="0"/>
              </a:rPr>
              <a:t>(1), 38–48. </a:t>
            </a:r>
            <a:r>
              <a:rPr lang="en-US" sz="2400" dirty="0">
                <a:latin typeface="Verdana" panose="020B0604030504040204" pitchFamily="34" charset="0"/>
                <a:ea typeface="Verdana" panose="020B0604030504040204" pitchFamily="34" charset="0"/>
                <a:hlinkClick r:id="rId3"/>
              </a:rPr>
              <a:t>https://doi.org/10.4278/0890-1171-12.1.38</a:t>
            </a:r>
            <a:r>
              <a:rPr lang="en-US" sz="2400" dirty="0">
                <a:latin typeface="Verdana" panose="020B0604030504040204" pitchFamily="34" charset="0"/>
                <a:ea typeface="Verdana" panose="020B0604030504040204" pitchFamily="34" charset="0"/>
              </a:rPr>
              <a:t> </a:t>
            </a:r>
            <a:endParaRPr lang="fi-FI" sz="2400" dirty="0">
              <a:latin typeface="Verdana" panose="020B0604030504040204" pitchFamily="34" charset="0"/>
              <a:ea typeface="Verdana" panose="020B0604030504040204" pitchFamily="34" charset="0"/>
            </a:endParaRPr>
          </a:p>
          <a:p>
            <a:pPr marL="76200" indent="0">
              <a:buNone/>
            </a:pPr>
            <a:r>
              <a:rPr lang="en-US" sz="2400" dirty="0">
                <a:latin typeface="Verdana" panose="020B0604030504040204" pitchFamily="34" charset="0"/>
                <a:ea typeface="Verdana" panose="020B0604030504040204" pitchFamily="34" charset="0"/>
              </a:rPr>
              <a:t>Rosenstock, I. M. (1966). Why People Use Health Services. </a:t>
            </a:r>
            <a:r>
              <a:rPr lang="en-US" sz="2400" i="1" dirty="0">
                <a:latin typeface="Verdana" panose="020B0604030504040204" pitchFamily="34" charset="0"/>
                <a:ea typeface="Verdana" panose="020B0604030504040204" pitchFamily="34" charset="0"/>
              </a:rPr>
              <a:t>The Milbank Memorial Fund Quarterly</a:t>
            </a:r>
            <a:r>
              <a:rPr lang="en-US" sz="2400" dirty="0">
                <a:latin typeface="Verdana" panose="020B0604030504040204" pitchFamily="34" charset="0"/>
                <a:ea typeface="Verdana" panose="020B0604030504040204" pitchFamily="34" charset="0"/>
              </a:rPr>
              <a:t>, </a:t>
            </a:r>
            <a:r>
              <a:rPr lang="en-US" sz="2400" i="1" dirty="0">
                <a:latin typeface="Verdana" panose="020B0604030504040204" pitchFamily="34" charset="0"/>
                <a:ea typeface="Verdana" panose="020B0604030504040204" pitchFamily="34" charset="0"/>
              </a:rPr>
              <a:t>44</a:t>
            </a:r>
            <a:r>
              <a:rPr lang="en-US" sz="2400" dirty="0">
                <a:latin typeface="Verdana" panose="020B0604030504040204" pitchFamily="34" charset="0"/>
                <a:ea typeface="Verdana" panose="020B0604030504040204" pitchFamily="34" charset="0"/>
              </a:rPr>
              <a:t>(3), 94–127. </a:t>
            </a:r>
            <a:r>
              <a:rPr lang="en-US" sz="2400" dirty="0">
                <a:latin typeface="Verdana" panose="020B0604030504040204" pitchFamily="34" charset="0"/>
                <a:ea typeface="Verdana" panose="020B0604030504040204" pitchFamily="34" charset="0"/>
                <a:hlinkClick r:id="rId4"/>
              </a:rPr>
              <a:t>https://doi.org/10.2307/3348967</a:t>
            </a:r>
            <a:endParaRPr lang="en-US" sz="2400" dirty="0">
              <a:latin typeface="Verdana" panose="020B0604030504040204" pitchFamily="34" charset="0"/>
              <a:ea typeface="Verdana" panose="020B0604030504040204" pitchFamily="34" charset="0"/>
            </a:endParaRPr>
          </a:p>
          <a:p>
            <a:pPr marL="76200" indent="0">
              <a:buNone/>
            </a:pPr>
            <a:r>
              <a:rPr lang="en-US" sz="2400" dirty="0">
                <a:latin typeface="Verdana" panose="020B0604030504040204" pitchFamily="34" charset="0"/>
                <a:ea typeface="Verdana" panose="020B0604030504040204" pitchFamily="34" charset="0"/>
              </a:rPr>
              <a:t>Ryan, R. M., &amp; Deci, E. L. (2017). </a:t>
            </a:r>
            <a:r>
              <a:rPr lang="en-US" sz="2400" i="1" dirty="0">
                <a:latin typeface="Verdana" panose="020B0604030504040204" pitchFamily="34" charset="0"/>
                <a:ea typeface="Verdana" panose="020B0604030504040204" pitchFamily="34" charset="0"/>
              </a:rPr>
              <a:t>Self-determination theory: Basic psychological needs in motivation, development, and wellness</a:t>
            </a:r>
            <a:r>
              <a:rPr lang="en-US" sz="2400" dirty="0">
                <a:latin typeface="Verdana" panose="020B0604030504040204" pitchFamily="34" charset="0"/>
                <a:ea typeface="Verdana" panose="020B0604030504040204" pitchFamily="34" charset="0"/>
              </a:rPr>
              <a:t>. New York, NY: Guilford Press. </a:t>
            </a:r>
            <a:r>
              <a:rPr lang="en-US" sz="2400" dirty="0">
                <a:latin typeface="Verdana" panose="020B0604030504040204" pitchFamily="34" charset="0"/>
                <a:ea typeface="Verdana" panose="020B0604030504040204" pitchFamily="34" charset="0"/>
                <a:hlinkClick r:id="rId5"/>
              </a:rPr>
              <a:t>https://doi.org/10.1521/978.14625/28806</a:t>
            </a:r>
            <a:r>
              <a:rPr lang="en-US" sz="2400" dirty="0">
                <a:latin typeface="Verdana" panose="020B0604030504040204" pitchFamily="34" charset="0"/>
                <a:ea typeface="Verdana" panose="020B0604030504040204" pitchFamily="34" charset="0"/>
              </a:rPr>
              <a:t> </a:t>
            </a:r>
            <a:endParaRPr lang="fi-FI"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9118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105;p1">
            <a:extLst>
              <a:ext uri="{FF2B5EF4-FFF2-40B4-BE49-F238E27FC236}">
                <a16:creationId xmlns:a16="http://schemas.microsoft.com/office/drawing/2014/main" id="{897EFE93-8BA5-E27D-5F16-F60797F4ECE7}"/>
              </a:ext>
            </a:extLst>
          </p:cNvPr>
          <p:cNvSpPr txBox="1">
            <a:spLocks/>
          </p:cNvSpPr>
          <p:nvPr/>
        </p:nvSpPr>
        <p:spPr>
          <a:xfrm>
            <a:off x="6758608" y="2135213"/>
            <a:ext cx="5059017" cy="20682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None/>
            </a:pPr>
            <a:r>
              <a:rPr lang="en-US" sz="2400" dirty="0">
                <a:latin typeface="Verdana" panose="020B0604030504040204" pitchFamily="34" charset="0"/>
                <a:ea typeface="Verdana" panose="020B0604030504040204" pitchFamily="34" charset="0"/>
              </a:rPr>
              <a:t>This lecture was developed by physiotherapy senior lecturers at Tampere University of Applied Sciences in Finland for the Prominence Project, September 2025. </a:t>
            </a:r>
          </a:p>
        </p:txBody>
      </p:sp>
      <p:pic>
        <p:nvPicPr>
          <p:cNvPr id="8" name="Picture 7" descr="A close-up of a logo&#10;&#10;AI-generated content may be incorrect.">
            <a:extLst>
              <a:ext uri="{FF2B5EF4-FFF2-40B4-BE49-F238E27FC236}">
                <a16:creationId xmlns:a16="http://schemas.microsoft.com/office/drawing/2014/main" id="{B29B99DE-517B-4574-7116-836BA9FD79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58608" y="0"/>
            <a:ext cx="4841549" cy="1909572"/>
          </a:xfrm>
          <a:prstGeom prst="rect">
            <a:avLst/>
          </a:prstGeom>
        </p:spPr>
      </p:pic>
      <p:sp>
        <p:nvSpPr>
          <p:cNvPr id="9" name="Google Shape;105;p1">
            <a:extLst>
              <a:ext uri="{FF2B5EF4-FFF2-40B4-BE49-F238E27FC236}">
                <a16:creationId xmlns:a16="http://schemas.microsoft.com/office/drawing/2014/main" id="{0180656C-A4AD-C788-B3EB-A563E9071FF3}"/>
              </a:ext>
            </a:extLst>
          </p:cNvPr>
          <p:cNvSpPr txBox="1">
            <a:spLocks/>
          </p:cNvSpPr>
          <p:nvPr/>
        </p:nvSpPr>
        <p:spPr>
          <a:xfrm>
            <a:off x="6758608" y="4464450"/>
            <a:ext cx="5059017" cy="20682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None/>
            </a:pPr>
            <a:r>
              <a:rPr lang="en-US" dirty="0">
                <a:latin typeface="Verdana" panose="020B0604030504040204" pitchFamily="34" charset="0"/>
                <a:ea typeface="Verdana" panose="020B0604030504040204" pitchFamily="34" charset="0"/>
              </a:rPr>
              <a:t>Voices of Matilda and Brian are developed by using elevenlabs.io text-to-speech generator (</a:t>
            </a:r>
            <a:r>
              <a:rPr lang="en-US" dirty="0">
                <a:latin typeface="Verdana" panose="020B0604030504040204" pitchFamily="34" charset="0"/>
                <a:ea typeface="Verdana" panose="020B0604030504040204" pitchFamily="34" charset="0"/>
                <a:hlinkClick r:id="rId4"/>
              </a:rPr>
              <a:t>https://elevenlabs.io/app/home</a:t>
            </a:r>
            <a:r>
              <a:rPr lang="en-US" dirty="0">
                <a:latin typeface="Verdana" panose="020B0604030504040204" pitchFamily="34" charset="0"/>
                <a:ea typeface="Verdana" panose="020B0604030504040204" pitchFamily="34" charset="0"/>
              </a:rPr>
              <a:t>) </a:t>
            </a:r>
          </a:p>
          <a:p>
            <a:pPr marL="0" indent="0">
              <a:spcBef>
                <a:spcPts val="0"/>
              </a:spcBef>
              <a:buNone/>
            </a:pPr>
            <a:r>
              <a:rPr lang="en-US" dirty="0">
                <a:latin typeface="Verdana" panose="020B0604030504040204" pitchFamily="34" charset="0"/>
                <a:ea typeface="Verdana" panose="020B0604030504040204" pitchFamily="34" charset="0"/>
              </a:rPr>
              <a:t>and picture of them by using Microsoft Copilot AI (</a:t>
            </a:r>
            <a:r>
              <a:rPr lang="en-US" dirty="0">
                <a:latin typeface="Verdana" panose="020B0604030504040204" pitchFamily="34" charset="0"/>
                <a:ea typeface="Verdana" panose="020B0604030504040204" pitchFamily="34" charset="0"/>
                <a:hlinkClick r:id="rId5"/>
              </a:rPr>
              <a:t>https://copilot.Microsoft.com</a:t>
            </a:r>
            <a:r>
              <a:rPr lang="en-US"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78990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6B64C7F3-6BBF-2BD7-FE34-48F0EA4554C3}"/>
              </a:ext>
            </a:extLst>
          </p:cNvPr>
          <p:cNvPicPr>
            <a:picLocks noChangeAspect="1"/>
          </p:cNvPicPr>
          <p:nvPr/>
        </p:nvPicPr>
        <p:blipFill>
          <a:blip r:embed="rId5"/>
          <a:srcRect/>
          <a:stretch/>
        </p:blipFill>
        <p:spPr>
          <a:xfrm>
            <a:off x="6669248" y="1581802"/>
            <a:ext cx="4887969" cy="3258646"/>
          </a:xfrm>
          <a:prstGeom prst="rect">
            <a:avLst/>
          </a:prstGeom>
        </p:spPr>
      </p:pic>
      <p:pic>
        <p:nvPicPr>
          <p:cNvPr id="6" name="CoverPage ElevenLabs_2025-09-05T07_10_25_Matilda_pre_sp100_s50_sb75_v3">
            <a:hlinkClick r:id="" action="ppaction://media"/>
            <a:extLst>
              <a:ext uri="{FF2B5EF4-FFF2-40B4-BE49-F238E27FC236}">
                <a16:creationId xmlns:a16="http://schemas.microsoft.com/office/drawing/2014/main" id="{7D9C2854-E018-0473-D821-924908614B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174" y="605935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A630-8418-C594-CBE4-F71B9092F315}"/>
              </a:ext>
            </a:extLst>
          </p:cNvPr>
          <p:cNvSpPr>
            <a:spLocks noGrp="1"/>
          </p:cNvSpPr>
          <p:nvPr>
            <p:ph type="title"/>
          </p:nvPr>
        </p:nvSpPr>
        <p:spPr/>
        <p:txBody>
          <a:bodyPr/>
          <a:lstStyle/>
          <a:p>
            <a:r>
              <a:rPr lang="fi-FI" dirty="0" err="1">
                <a:latin typeface="Verdana" panose="020B0604030504040204" pitchFamily="34" charset="0"/>
                <a:ea typeface="Verdana" panose="020B0604030504040204" pitchFamily="34" charset="0"/>
              </a:rPr>
              <a:t>Table</a:t>
            </a:r>
            <a:r>
              <a:rPr lang="fi-FI" dirty="0">
                <a:latin typeface="Verdana" panose="020B0604030504040204" pitchFamily="34" charset="0"/>
                <a:ea typeface="Verdana" panose="020B0604030504040204" pitchFamily="34" charset="0"/>
              </a:rPr>
              <a:t> of </a:t>
            </a:r>
            <a:r>
              <a:rPr lang="fi-FI" dirty="0" err="1">
                <a:latin typeface="Verdana" panose="020B0604030504040204" pitchFamily="34" charset="0"/>
                <a:ea typeface="Verdana" panose="020B0604030504040204" pitchFamily="34" charset="0"/>
              </a:rPr>
              <a:t>Contents</a:t>
            </a:r>
            <a:endParaRPr lang="fi-FI" dirty="0">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A0C7747A-A233-4B2C-E0E6-3B06AE5ABAB2}"/>
              </a:ext>
            </a:extLst>
          </p:cNvPr>
          <p:cNvSpPr>
            <a:spLocks noGrp="1"/>
          </p:cNvSpPr>
          <p:nvPr>
            <p:ph type="body" idx="1"/>
          </p:nvPr>
        </p:nvSpPr>
        <p:spPr>
          <a:xfrm>
            <a:off x="838200" y="1510831"/>
            <a:ext cx="10515600" cy="4351338"/>
          </a:xfrm>
        </p:spPr>
        <p:txBody>
          <a:bodyPr>
            <a:normAutofit lnSpcReduction="10000"/>
          </a:bodyPr>
          <a:lstStyle/>
          <a:p>
            <a:r>
              <a:rPr lang="en-US" sz="2400" dirty="0">
                <a:latin typeface="Verdana" panose="020B0604030504040204" pitchFamily="34" charset="0"/>
                <a:ea typeface="Verdana" panose="020B0604030504040204" pitchFamily="34" charset="0"/>
              </a:rPr>
              <a:t>Introduction</a:t>
            </a:r>
          </a:p>
          <a:p>
            <a:r>
              <a:rPr lang="en-US" sz="2400" dirty="0">
                <a:latin typeface="Verdana" panose="020B0604030504040204" pitchFamily="34" charset="0"/>
                <a:ea typeface="Verdana" panose="020B0604030504040204" pitchFamily="34" charset="0"/>
              </a:rPr>
              <a:t>Health Belief Model</a:t>
            </a:r>
          </a:p>
          <a:p>
            <a:r>
              <a:rPr lang="en-US" sz="2400" dirty="0">
                <a:latin typeface="Verdana" panose="020B0604030504040204" pitchFamily="34" charset="0"/>
                <a:ea typeface="Verdana" panose="020B0604030504040204" pitchFamily="34" charset="0"/>
              </a:rPr>
              <a:t>Transtheoretical Model</a:t>
            </a:r>
          </a:p>
          <a:p>
            <a:r>
              <a:rPr lang="en-US" sz="2400" dirty="0">
                <a:latin typeface="Verdana" panose="020B0604030504040204" pitchFamily="34" charset="0"/>
                <a:ea typeface="Verdana" panose="020B0604030504040204" pitchFamily="34" charset="0"/>
              </a:rPr>
              <a:t>Self-Determination Theory</a:t>
            </a:r>
          </a:p>
          <a:p>
            <a:r>
              <a:rPr lang="en-US" sz="2400" dirty="0">
                <a:latin typeface="Verdana" panose="020B0604030504040204" pitchFamily="34" charset="0"/>
                <a:ea typeface="Verdana" panose="020B0604030504040204" pitchFamily="34" charset="0"/>
              </a:rPr>
              <a:t>Social Cognitive Theory</a:t>
            </a:r>
          </a:p>
          <a:p>
            <a:r>
              <a:rPr lang="en-US" sz="2400" dirty="0">
                <a:latin typeface="Verdana" panose="020B0604030504040204" pitchFamily="34" charset="0"/>
                <a:ea typeface="Verdana" panose="020B0604030504040204" pitchFamily="34" charset="0"/>
              </a:rPr>
              <a:t>Theory of Planned </a:t>
            </a:r>
            <a:r>
              <a:rPr lang="en-US" sz="2400" dirty="0" err="1">
                <a:latin typeface="Verdana" panose="020B0604030504040204" pitchFamily="34" charset="0"/>
                <a:ea typeface="Verdana" panose="020B0604030504040204" pitchFamily="34" charset="0"/>
              </a:rPr>
              <a:t>Behaviour</a:t>
            </a:r>
            <a:endParaRPr lang="en-US" sz="2400" dirty="0">
              <a:latin typeface="Verdana" panose="020B0604030504040204" pitchFamily="34" charset="0"/>
              <a:ea typeface="Verdana" panose="020B0604030504040204" pitchFamily="34" charset="0"/>
            </a:endParaRPr>
          </a:p>
          <a:p>
            <a:r>
              <a:rPr lang="fi-FI" sz="2400" dirty="0" err="1">
                <a:latin typeface="Verdana" panose="020B0604030504040204" pitchFamily="34" charset="0"/>
                <a:ea typeface="Verdana" panose="020B0604030504040204" pitchFamily="34" charset="0"/>
              </a:rPr>
              <a:t>Behaviour</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Change</a:t>
            </a:r>
            <a:r>
              <a:rPr lang="fi-FI" sz="2400" dirty="0">
                <a:latin typeface="Verdana" panose="020B0604030504040204" pitchFamily="34" charset="0"/>
                <a:ea typeface="Verdana" panose="020B0604030504040204" pitchFamily="34" charset="0"/>
              </a:rPr>
              <a:t> Wheel, </a:t>
            </a:r>
            <a:r>
              <a:rPr lang="en-US" sz="2400" dirty="0">
                <a:latin typeface="Verdana" panose="020B0604030504040204" pitchFamily="34" charset="0"/>
                <a:ea typeface="Verdana" panose="020B0604030504040204" pitchFamily="34" charset="0"/>
              </a:rPr>
              <a:t>COM-B Model</a:t>
            </a:r>
          </a:p>
          <a:p>
            <a:r>
              <a:rPr lang="en-US" sz="2400" dirty="0">
                <a:latin typeface="Verdana" panose="020B0604030504040204" pitchFamily="34" charset="0"/>
                <a:ea typeface="Verdana" panose="020B0604030504040204" pitchFamily="34" charset="0"/>
              </a:rPr>
              <a:t>Closing</a:t>
            </a:r>
          </a:p>
          <a:p>
            <a:r>
              <a:rPr lang="fi-FI" sz="2400" dirty="0" err="1">
                <a:latin typeface="Verdana" panose="020B0604030504040204" pitchFamily="34" charset="0"/>
                <a:ea typeface="Verdana" panose="020B0604030504040204" pitchFamily="34" charset="0"/>
              </a:rPr>
              <a:t>Additional</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material</a:t>
            </a:r>
            <a:r>
              <a:rPr lang="fi-FI" sz="2400" dirty="0">
                <a:latin typeface="Verdana" panose="020B0604030504040204" pitchFamily="34" charset="0"/>
                <a:ea typeface="Verdana" panose="020B0604030504040204" pitchFamily="34" charset="0"/>
              </a:rPr>
              <a:t> for </a:t>
            </a:r>
            <a:r>
              <a:rPr lang="fi-FI" sz="2400" dirty="0" err="1">
                <a:latin typeface="Verdana" panose="020B0604030504040204" pitchFamily="34" charset="0"/>
                <a:ea typeface="Verdana" panose="020B0604030504040204" pitchFamily="34" charset="0"/>
              </a:rPr>
              <a:t>learning</a:t>
            </a:r>
            <a:endParaRPr lang="fi-FI"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References</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fi-FI"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3639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fi-FI" dirty="0" err="1">
                <a:latin typeface="Verdana" panose="020B0604030504040204" pitchFamily="34" charset="0"/>
                <a:ea typeface="Verdana" panose="020B0604030504040204" pitchFamily="34" charset="0"/>
              </a:rPr>
              <a:t>Introduction</a:t>
            </a:r>
            <a:endParaRPr dirty="0">
              <a:latin typeface="Verdana" panose="020B0604030504040204" pitchFamily="34" charset="0"/>
              <a:ea typeface="Verdana" panose="020B0604030504040204" pitchFamily="34" charset="0"/>
            </a:endParaRPr>
          </a:p>
        </p:txBody>
      </p:sp>
      <p:pic>
        <p:nvPicPr>
          <p:cNvPr id="2" name="Content Placeholder 22">
            <a:extLst>
              <a:ext uri="{FF2B5EF4-FFF2-40B4-BE49-F238E27FC236}">
                <a16:creationId xmlns:a16="http://schemas.microsoft.com/office/drawing/2014/main" id="{7EF58364-EBDD-8BCD-8C29-227BBFF8FD8D}"/>
              </a:ext>
            </a:extLst>
          </p:cNvPr>
          <p:cNvPicPr>
            <a:picLocks noChangeAspect="1"/>
          </p:cNvPicPr>
          <p:nvPr/>
        </p:nvPicPr>
        <p:blipFill>
          <a:blip r:embed="rId5"/>
          <a:srcRect/>
          <a:stretch/>
        </p:blipFill>
        <p:spPr>
          <a:xfrm>
            <a:off x="2778483" y="1459865"/>
            <a:ext cx="6635034" cy="4351338"/>
          </a:xfrm>
          <a:prstGeom prst="rect">
            <a:avLst/>
          </a:prstGeom>
          <a:noFill/>
          <a:ln>
            <a:noFill/>
          </a:ln>
        </p:spPr>
      </p:pic>
      <p:pic>
        <p:nvPicPr>
          <p:cNvPr id="5" name="Intro ElevenLabs_2025-09-05T06_51_15_Matilda_pre_sp100_s50_sb75_v3">
            <a:hlinkClick r:id="" action="ppaction://media"/>
            <a:extLst>
              <a:ext uri="{FF2B5EF4-FFF2-40B4-BE49-F238E27FC236}">
                <a16:creationId xmlns:a16="http://schemas.microsoft.com/office/drawing/2014/main" id="{1903E1BB-7058-03DE-C4F0-24D1A0A93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518" y="62491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Health Belief Model (HBM)</a:t>
            </a:r>
            <a:endParaRPr dirty="0">
              <a:latin typeface="Verdana" panose="020B0604030504040204" pitchFamily="34" charset="0"/>
              <a:ea typeface="Verdana" panose="020B0604030504040204" pitchFamily="34" charset="0"/>
            </a:endParaRPr>
          </a:p>
        </p:txBody>
      </p:sp>
      <p:sp>
        <p:nvSpPr>
          <p:cNvPr id="125" name="Google Shape;125;p4"/>
          <p:cNvSpPr txBox="1">
            <a:spLocks noGrp="1"/>
          </p:cNvSpPr>
          <p:nvPr>
            <p:ph type="body" idx="1"/>
          </p:nvPr>
        </p:nvSpPr>
        <p:spPr>
          <a:xfrm>
            <a:off x="6096000" y="1620077"/>
            <a:ext cx="5257800" cy="4351338"/>
          </a:xfrm>
          <a:prstGeom prst="rect">
            <a:avLst/>
          </a:prstGeom>
          <a:noFill/>
          <a:ln>
            <a:noFill/>
          </a:ln>
        </p:spPr>
        <p:txBody>
          <a:bodyPr spcFirstLastPara="1" wrap="square" lIns="91425" tIns="45700" rIns="91425" bIns="45700" anchor="t" anchorCtr="0">
            <a:normAutofit/>
          </a:bodyPr>
          <a:lstStyle/>
          <a:p>
            <a:pPr marL="0" indent="0">
              <a:buNone/>
            </a:pPr>
            <a:r>
              <a:rPr lang="en-US" sz="2400" dirty="0">
                <a:latin typeface="Verdana" panose="020B0604030504040204" pitchFamily="34" charset="0"/>
                <a:ea typeface="Verdana" panose="020B0604030504040204" pitchFamily="34" charset="0"/>
              </a:rPr>
              <a:t>Health Belief Model explains health behaviors based on individual beliefs.</a:t>
            </a:r>
          </a:p>
          <a:p>
            <a:pPr marL="0" indent="0">
              <a:buNone/>
            </a:pPr>
            <a:r>
              <a:rPr lang="en-US" sz="2400" dirty="0">
                <a:latin typeface="Verdana" panose="020B0604030504040204" pitchFamily="34" charset="0"/>
                <a:ea typeface="Verdana" panose="020B0604030504040204" pitchFamily="34" charset="0"/>
              </a:rPr>
              <a:t>The HBM is often used in public health campaigns.</a:t>
            </a:r>
          </a:p>
          <a:p>
            <a:pPr marL="0" indent="0">
              <a:buNone/>
            </a:pPr>
            <a:endParaRPr lang="fi-FI" sz="2400" dirty="0">
              <a:latin typeface="Verdana" panose="020B0604030504040204" pitchFamily="34" charset="0"/>
              <a:ea typeface="Verdana" panose="020B0604030504040204" pitchFamily="34" charset="0"/>
            </a:endParaRPr>
          </a:p>
          <a:p>
            <a:pPr marL="0" indent="0">
              <a:buNone/>
            </a:pPr>
            <a:r>
              <a:rPr lang="fi-FI" sz="2400" dirty="0">
                <a:latin typeface="Verdana" panose="020B0604030504040204" pitchFamily="34" charset="0"/>
                <a:ea typeface="Verdana" panose="020B0604030504040204" pitchFamily="34" charset="0"/>
              </a:rPr>
              <a:t>Irwin M. </a:t>
            </a:r>
            <a:r>
              <a:rPr lang="fi-FI" sz="2400" dirty="0" err="1">
                <a:latin typeface="Verdana" panose="020B0604030504040204" pitchFamily="34" charset="0"/>
                <a:ea typeface="Verdana" panose="020B0604030504040204" pitchFamily="34" charset="0"/>
              </a:rPr>
              <a:t>Rosenstock</a:t>
            </a:r>
            <a:r>
              <a:rPr lang="fi-FI" sz="2400" dirty="0">
                <a:latin typeface="Verdana" panose="020B0604030504040204" pitchFamily="34" charset="0"/>
                <a:ea typeface="Verdana" panose="020B0604030504040204" pitchFamily="34" charset="0"/>
              </a:rPr>
              <a:t> and Marshall H. Becker </a:t>
            </a:r>
            <a:r>
              <a:rPr lang="en-US" sz="2400" dirty="0">
                <a:latin typeface="Verdana" panose="020B0604030504040204" pitchFamily="34" charset="0"/>
                <a:ea typeface="Verdana" panose="020B0604030504040204" pitchFamily="34" charset="0"/>
              </a:rPr>
              <a:t>developed the Health Belief Model during the 1960s and 1970s</a:t>
            </a:r>
            <a:r>
              <a:rPr lang="fi-FI" sz="2400" dirty="0">
                <a:latin typeface="Verdana" panose="020B0604030504040204" pitchFamily="34" charset="0"/>
                <a:ea typeface="Verdana" panose="020B0604030504040204" pitchFamily="34" charset="0"/>
              </a:rPr>
              <a:t>.</a:t>
            </a:r>
          </a:p>
        </p:txBody>
      </p:sp>
      <p:graphicFrame>
        <p:nvGraphicFramePr>
          <p:cNvPr id="2" name="Diagram 1">
            <a:extLst>
              <a:ext uri="{FF2B5EF4-FFF2-40B4-BE49-F238E27FC236}">
                <a16:creationId xmlns:a16="http://schemas.microsoft.com/office/drawing/2014/main" id="{65BE5394-427E-9B86-0E43-FEFB02212A98}"/>
              </a:ext>
            </a:extLst>
          </p:cNvPr>
          <p:cNvGraphicFramePr/>
          <p:nvPr>
            <p:extLst>
              <p:ext uri="{D42A27DB-BD31-4B8C-83A1-F6EECF244321}">
                <p14:modId xmlns:p14="http://schemas.microsoft.com/office/powerpoint/2010/main" val="902153822"/>
              </p:ext>
            </p:extLst>
          </p:nvPr>
        </p:nvGraphicFramePr>
        <p:xfrm>
          <a:off x="319930" y="1620077"/>
          <a:ext cx="6017248" cy="41069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Arrow: Down 4">
            <a:extLst>
              <a:ext uri="{FF2B5EF4-FFF2-40B4-BE49-F238E27FC236}">
                <a16:creationId xmlns:a16="http://schemas.microsoft.com/office/drawing/2014/main" id="{E39046C6-2622-AC7F-0E5F-0C7540A1A4CE}"/>
              </a:ext>
            </a:extLst>
          </p:cNvPr>
          <p:cNvSpPr/>
          <p:nvPr/>
        </p:nvSpPr>
        <p:spPr>
          <a:xfrm>
            <a:off x="3157103" y="3673554"/>
            <a:ext cx="372159" cy="417183"/>
          </a:xfrm>
          <a:prstGeom prst="downArrow">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HBM ElevenLabs_2025-09-03">
            <a:hlinkClick r:id="" action="ppaction://media"/>
            <a:extLst>
              <a:ext uri="{FF2B5EF4-FFF2-40B4-BE49-F238E27FC236}">
                <a16:creationId xmlns:a16="http://schemas.microsoft.com/office/drawing/2014/main" id="{DA409148-58AE-EB7A-95F7-E0D58615DF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94518" y="62491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838200" y="365125"/>
            <a:ext cx="11065042"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Transtheoretical Model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(Stages of Change)</a:t>
            </a:r>
            <a:endParaRPr dirty="0">
              <a:latin typeface="Verdana" panose="020B0604030504040204" pitchFamily="34" charset="0"/>
              <a:ea typeface="Verdana" panose="020B0604030504040204" pitchFamily="34" charset="0"/>
            </a:endParaRPr>
          </a:p>
        </p:txBody>
      </p:sp>
      <p:pic>
        <p:nvPicPr>
          <p:cNvPr id="7" name="Picture 6" descr="A circular chart with different colors&#10;&#10;AI-generated content may be incorrect.">
            <a:extLst>
              <a:ext uri="{FF2B5EF4-FFF2-40B4-BE49-F238E27FC236}">
                <a16:creationId xmlns:a16="http://schemas.microsoft.com/office/drawing/2014/main" id="{C80BE0E2-DEB0-A8A2-48F4-9E4B76A9326E}"/>
              </a:ext>
            </a:extLst>
          </p:cNvPr>
          <p:cNvPicPr>
            <a:picLocks noChangeAspect="1"/>
          </p:cNvPicPr>
          <p:nvPr/>
        </p:nvPicPr>
        <p:blipFill>
          <a:blip r:embed="rId5">
            <a:extLst>
              <a:ext uri="{28A0092B-C50C-407E-A947-70E740481C1C}">
                <a14:useLocalDpi xmlns:a14="http://schemas.microsoft.com/office/drawing/2010/main" val="0"/>
              </a:ext>
            </a:extLst>
          </a:blip>
          <a:srcRect l="12786" r="7707"/>
          <a:stretch>
            <a:fillRect/>
          </a:stretch>
        </p:blipFill>
        <p:spPr>
          <a:xfrm>
            <a:off x="832853" y="1690688"/>
            <a:ext cx="5406737" cy="3893652"/>
          </a:xfrm>
          <a:prstGeom prst="rect">
            <a:avLst/>
          </a:prstGeom>
        </p:spPr>
      </p:pic>
      <p:pic>
        <p:nvPicPr>
          <p:cNvPr id="8" name="TTM ElevenLabs_2025-09-03T11_05_41_Matilda_pre_sp100_s50_sb75_v3">
            <a:hlinkClick r:id="" action="ppaction://media"/>
            <a:extLst>
              <a:ext uri="{FF2B5EF4-FFF2-40B4-BE49-F238E27FC236}">
                <a16:creationId xmlns:a16="http://schemas.microsoft.com/office/drawing/2014/main" id="{2E4C60FE-522B-18B0-F903-F09F3F4BD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227372"/>
            <a:ext cx="487363" cy="487363"/>
          </a:xfrm>
          <a:prstGeom prst="rect">
            <a:avLst/>
          </a:prstGeom>
        </p:spPr>
      </p:pic>
      <p:sp>
        <p:nvSpPr>
          <p:cNvPr id="9" name="Content Placeholder 2">
            <a:extLst>
              <a:ext uri="{FF2B5EF4-FFF2-40B4-BE49-F238E27FC236}">
                <a16:creationId xmlns:a16="http://schemas.microsoft.com/office/drawing/2014/main" id="{1D2BE70D-4BF2-F4E8-3C36-130877B4B163}"/>
              </a:ext>
            </a:extLst>
          </p:cNvPr>
          <p:cNvSpPr txBox="1">
            <a:spLocks/>
          </p:cNvSpPr>
          <p:nvPr/>
        </p:nvSpPr>
        <p:spPr>
          <a:xfrm>
            <a:off x="6716295" y="1706043"/>
            <a:ext cx="5186947" cy="38782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Font typeface="Arial"/>
              <a:buNone/>
            </a:pPr>
            <a:r>
              <a:rPr lang="en-US" sz="2400" dirty="0">
                <a:latin typeface="Verdana" panose="020B0604030504040204" pitchFamily="34" charset="0"/>
                <a:ea typeface="Verdana" panose="020B0604030504040204" pitchFamily="34" charset="0"/>
              </a:rPr>
              <a:t>The TTM outlines </a:t>
            </a:r>
            <a:r>
              <a:rPr lang="en-US" sz="2400" b="1" dirty="0">
                <a:latin typeface="Verdana" panose="020B0604030504040204" pitchFamily="34" charset="0"/>
                <a:ea typeface="Verdana" panose="020B0604030504040204" pitchFamily="34" charset="0"/>
              </a:rPr>
              <a:t>six stages</a:t>
            </a:r>
            <a:r>
              <a:rPr lang="en-US" sz="2400" dirty="0">
                <a:latin typeface="Verdana" panose="020B0604030504040204" pitchFamily="34" charset="0"/>
                <a:ea typeface="Verdana" panose="020B0604030504040204" pitchFamily="34" charset="0"/>
              </a:rPr>
              <a:t> of change.</a:t>
            </a:r>
          </a:p>
          <a:p>
            <a:pPr marL="0" indent="0">
              <a:buFont typeface="Arial"/>
              <a:buNone/>
            </a:pPr>
            <a:r>
              <a:rPr lang="en-US" sz="2400" dirty="0">
                <a:latin typeface="Verdana" panose="020B0604030504040204" pitchFamily="34" charset="0"/>
                <a:ea typeface="Verdana" panose="020B0604030504040204" pitchFamily="34" charset="0"/>
              </a:rPr>
              <a:t>The TTM emphasises that change is a </a:t>
            </a:r>
            <a:r>
              <a:rPr lang="en-US" sz="2400" b="1" dirty="0">
                <a:latin typeface="Verdana" panose="020B0604030504040204" pitchFamily="34" charset="0"/>
                <a:ea typeface="Verdana" panose="020B0604030504040204" pitchFamily="34" charset="0"/>
              </a:rPr>
              <a:t>process</a:t>
            </a:r>
            <a:r>
              <a:rPr lang="en-US" sz="2400" dirty="0">
                <a:latin typeface="Verdana" panose="020B0604030504040204" pitchFamily="34" charset="0"/>
                <a:ea typeface="Verdana" panose="020B0604030504040204" pitchFamily="34" charset="0"/>
              </a:rPr>
              <a:t>, not a one-time event.</a:t>
            </a:r>
          </a:p>
          <a:p>
            <a:pPr marL="0" indent="0">
              <a:buFont typeface="Arial"/>
              <a:buNone/>
            </a:pPr>
            <a:endParaRPr lang="en-US" sz="2400" dirty="0">
              <a:latin typeface="Verdana" panose="020B0604030504040204" pitchFamily="34" charset="0"/>
              <a:ea typeface="Verdana" panose="020B0604030504040204" pitchFamily="34" charset="0"/>
            </a:endParaRPr>
          </a:p>
          <a:p>
            <a:pPr marL="0" indent="0">
              <a:buFont typeface="Arial"/>
              <a:buNone/>
            </a:pPr>
            <a:r>
              <a:rPr lang="en-US" sz="2400" dirty="0">
                <a:latin typeface="Verdana" panose="020B0604030504040204" pitchFamily="34" charset="0"/>
                <a:ea typeface="Verdana" panose="020B0604030504040204" pitchFamily="34" charset="0"/>
              </a:rPr>
              <a:t>James O. Prochaska and Carlo DiClemente developed TTM in 1970s – 1990s.</a:t>
            </a:r>
          </a:p>
        </p:txBody>
      </p:sp>
    </p:spTree>
    <p:extLst>
      <p:ext uri="{BB962C8B-B14F-4D97-AF65-F5344CB8AC3E}">
        <p14:creationId xmlns:p14="http://schemas.microsoft.com/office/powerpoint/2010/main" val="15622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838200" y="365125"/>
            <a:ext cx="11065042"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Self-Determination Theory (SDT)</a:t>
            </a:r>
            <a:endParaRPr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755FED8E-7393-DA5C-1A12-DFF59BD0FD5C}"/>
              </a:ext>
            </a:extLst>
          </p:cNvPr>
          <p:cNvGrpSpPr/>
          <p:nvPr/>
        </p:nvGrpSpPr>
        <p:grpSpPr>
          <a:xfrm>
            <a:off x="1081881" y="1894974"/>
            <a:ext cx="4272900" cy="3730336"/>
            <a:chOff x="1081881" y="1943100"/>
            <a:chExt cx="4272900" cy="3730336"/>
          </a:xfrm>
        </p:grpSpPr>
        <p:sp>
          <p:nvSpPr>
            <p:cNvPr id="3" name="Rectangle 2">
              <a:extLst>
                <a:ext uri="{FF2B5EF4-FFF2-40B4-BE49-F238E27FC236}">
                  <a16:creationId xmlns:a16="http://schemas.microsoft.com/office/drawing/2014/main" id="{3C3A0882-3501-63F6-03F7-3868C6A43CA2}"/>
                </a:ext>
              </a:extLst>
            </p:cNvPr>
            <p:cNvSpPr/>
            <p:nvPr/>
          </p:nvSpPr>
          <p:spPr>
            <a:xfrm>
              <a:off x="1081881" y="2088571"/>
              <a:ext cx="2658846" cy="95942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dirty="0" err="1">
                  <a:latin typeface="Verdana" panose="020B0604030504040204" pitchFamily="34" charset="0"/>
                  <a:ea typeface="Verdana" panose="020B0604030504040204" pitchFamily="34" charset="0"/>
                </a:rPr>
                <a:t>Autonomy</a:t>
              </a:r>
              <a:endParaRPr lang="fi-FI" sz="2000" b="1" dirty="0">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4DC3CCB2-D35A-E2C8-54D5-DF1885516F04}"/>
                </a:ext>
              </a:extLst>
            </p:cNvPr>
            <p:cNvSpPr/>
            <p:nvPr/>
          </p:nvSpPr>
          <p:spPr>
            <a:xfrm>
              <a:off x="1081881" y="3338945"/>
              <a:ext cx="2658846" cy="95942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dirty="0">
                  <a:latin typeface="Verdana" panose="020B0604030504040204" pitchFamily="34" charset="0"/>
                  <a:ea typeface="Verdana" panose="020B0604030504040204" pitchFamily="34" charset="0"/>
                </a:rPr>
                <a:t>Competence</a:t>
              </a:r>
            </a:p>
          </p:txBody>
        </p:sp>
        <p:sp>
          <p:nvSpPr>
            <p:cNvPr id="5" name="Rectangle 4">
              <a:extLst>
                <a:ext uri="{FF2B5EF4-FFF2-40B4-BE49-F238E27FC236}">
                  <a16:creationId xmlns:a16="http://schemas.microsoft.com/office/drawing/2014/main" id="{D4D81984-C482-2454-C693-A4445D45EA3E}"/>
                </a:ext>
              </a:extLst>
            </p:cNvPr>
            <p:cNvSpPr/>
            <p:nvPr/>
          </p:nvSpPr>
          <p:spPr>
            <a:xfrm>
              <a:off x="1081881" y="4589319"/>
              <a:ext cx="2658846" cy="95942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dirty="0" err="1">
                  <a:latin typeface="Verdana" panose="020B0604030504040204" pitchFamily="34" charset="0"/>
                  <a:ea typeface="Verdana" panose="020B0604030504040204" pitchFamily="34" charset="0"/>
                </a:rPr>
                <a:t>Relatedness</a:t>
              </a:r>
              <a:endParaRPr lang="fi-FI" sz="2000" b="1" dirty="0">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33A7ED45-7E38-19CC-99EE-8EC5E1E8A1E4}"/>
                </a:ext>
              </a:extLst>
            </p:cNvPr>
            <p:cNvSpPr/>
            <p:nvPr/>
          </p:nvSpPr>
          <p:spPr>
            <a:xfrm>
              <a:off x="4565072" y="1943100"/>
              <a:ext cx="789709" cy="3730336"/>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i-FI" sz="2400" b="1" dirty="0" err="1">
                  <a:latin typeface="Verdana" panose="020B0604030504040204" pitchFamily="34" charset="0"/>
                  <a:ea typeface="Verdana" panose="020B0604030504040204" pitchFamily="34" charset="0"/>
                </a:rPr>
                <a:t>Intrinsic</a:t>
              </a:r>
              <a:r>
                <a:rPr lang="fi-FI" sz="2400" b="1" dirty="0">
                  <a:latin typeface="Verdana" panose="020B0604030504040204" pitchFamily="34" charset="0"/>
                  <a:ea typeface="Verdana" panose="020B0604030504040204" pitchFamily="34" charset="0"/>
                </a:rPr>
                <a:t> </a:t>
              </a:r>
              <a:r>
                <a:rPr lang="fi-FI" sz="2400" b="1" dirty="0" err="1">
                  <a:latin typeface="Verdana" panose="020B0604030504040204" pitchFamily="34" charset="0"/>
                  <a:ea typeface="Verdana" panose="020B0604030504040204" pitchFamily="34" charset="0"/>
                </a:rPr>
                <a:t>motivation</a:t>
              </a:r>
              <a:endParaRPr lang="fi-FI" sz="2400" b="1" dirty="0">
                <a:latin typeface="Verdana" panose="020B0604030504040204" pitchFamily="34" charset="0"/>
                <a:ea typeface="Verdana" panose="020B0604030504040204" pitchFamily="34" charset="0"/>
              </a:endParaRPr>
            </a:p>
          </p:txBody>
        </p:sp>
        <p:cxnSp>
          <p:nvCxnSpPr>
            <p:cNvPr id="10" name="Straight Connector 9">
              <a:extLst>
                <a:ext uri="{FF2B5EF4-FFF2-40B4-BE49-F238E27FC236}">
                  <a16:creationId xmlns:a16="http://schemas.microsoft.com/office/drawing/2014/main" id="{D91C3123-C852-DBC9-DB60-67C6CE06531D}"/>
                </a:ext>
              </a:extLst>
            </p:cNvPr>
            <p:cNvCxnSpPr>
              <a:stCxn id="3" idx="3"/>
            </p:cNvCxnSpPr>
            <p:nvPr/>
          </p:nvCxnSpPr>
          <p:spPr>
            <a:xfrm>
              <a:off x="3740727" y="2568285"/>
              <a:ext cx="3325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3EE9F5C-F3B5-85D6-0C98-89D0814C5F54}"/>
                </a:ext>
              </a:extLst>
            </p:cNvPr>
            <p:cNvCxnSpPr>
              <a:cxnSpLocks/>
              <a:stCxn id="4" idx="3"/>
              <a:endCxn id="6" idx="1"/>
            </p:cNvCxnSpPr>
            <p:nvPr/>
          </p:nvCxnSpPr>
          <p:spPr>
            <a:xfrm flipV="1">
              <a:off x="3740727" y="3808268"/>
              <a:ext cx="824345" cy="103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4C22BD4-330B-210E-0BB0-831E5D724DA6}"/>
                </a:ext>
              </a:extLst>
            </p:cNvPr>
            <p:cNvCxnSpPr/>
            <p:nvPr/>
          </p:nvCxnSpPr>
          <p:spPr>
            <a:xfrm>
              <a:off x="3740726" y="5081156"/>
              <a:ext cx="3325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7A6994A-3546-B39A-AAAD-B4F28CD58A8D}"/>
                </a:ext>
              </a:extLst>
            </p:cNvPr>
            <p:cNvCxnSpPr/>
            <p:nvPr/>
          </p:nvCxnSpPr>
          <p:spPr>
            <a:xfrm>
              <a:off x="4073235" y="2568285"/>
              <a:ext cx="0" cy="2512871"/>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4" name="SDT ElevenLabs_2025-09-04T11_56_18_Brian_pre_sp100_s50_sb75_v3">
            <a:hlinkClick r:id="" action="ppaction://media"/>
            <a:extLst>
              <a:ext uri="{FF2B5EF4-FFF2-40B4-BE49-F238E27FC236}">
                <a16:creationId xmlns:a16="http://schemas.microsoft.com/office/drawing/2014/main" id="{39A8A3A8-0031-4B5B-288E-5250F2BDF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199" y="6249193"/>
            <a:ext cx="487363" cy="487363"/>
          </a:xfrm>
          <a:prstGeom prst="rect">
            <a:avLst/>
          </a:prstGeom>
        </p:spPr>
      </p:pic>
      <p:sp>
        <p:nvSpPr>
          <p:cNvPr id="15" name="Content Placeholder 2">
            <a:extLst>
              <a:ext uri="{FF2B5EF4-FFF2-40B4-BE49-F238E27FC236}">
                <a16:creationId xmlns:a16="http://schemas.microsoft.com/office/drawing/2014/main" id="{CD78E3ED-4573-963B-9141-1E8B706D02C0}"/>
              </a:ext>
            </a:extLst>
          </p:cNvPr>
          <p:cNvSpPr txBox="1">
            <a:spLocks/>
          </p:cNvSpPr>
          <p:nvPr/>
        </p:nvSpPr>
        <p:spPr>
          <a:xfrm>
            <a:off x="6179127" y="1825625"/>
            <a:ext cx="5063837"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Font typeface="Arial"/>
              <a:buNone/>
            </a:pPr>
            <a:r>
              <a:rPr lang="en-US" sz="2400" dirty="0">
                <a:latin typeface="Verdana" panose="020B0604030504040204" pitchFamily="34" charset="0"/>
                <a:ea typeface="Verdana" panose="020B0604030504040204" pitchFamily="34" charset="0"/>
              </a:rPr>
              <a:t>Self-Determination Theory focuses on motivation.</a:t>
            </a:r>
          </a:p>
          <a:p>
            <a:pPr marL="0" indent="0">
              <a:buFont typeface="Arial"/>
              <a:buNone/>
            </a:pPr>
            <a:r>
              <a:rPr lang="en-US" sz="2400" dirty="0">
                <a:latin typeface="Verdana" panose="020B0604030504040204" pitchFamily="34" charset="0"/>
                <a:ea typeface="Verdana" panose="020B0604030504040204" pitchFamily="34" charset="0"/>
              </a:rPr>
              <a:t>It emphasises intrinsic motivation as key to sustainable behaviour change.</a:t>
            </a:r>
          </a:p>
          <a:p>
            <a:pPr marL="0" indent="0">
              <a:buFont typeface="Arial"/>
              <a:buNone/>
            </a:pPr>
            <a:endParaRPr lang="en-US" sz="2400" dirty="0">
              <a:latin typeface="Verdana" panose="020B0604030504040204" pitchFamily="34" charset="0"/>
              <a:ea typeface="Verdana" panose="020B0604030504040204" pitchFamily="34" charset="0"/>
            </a:endParaRPr>
          </a:p>
          <a:p>
            <a:pPr marL="0" indent="0">
              <a:buFont typeface="Arial"/>
              <a:buNone/>
            </a:pPr>
            <a:r>
              <a:rPr lang="en-US" sz="2400" dirty="0">
                <a:latin typeface="Verdana" panose="020B0604030504040204" pitchFamily="34" charset="0"/>
                <a:ea typeface="Verdana" panose="020B0604030504040204" pitchFamily="34" charset="0"/>
              </a:rPr>
              <a:t>Edward L. Deci and Richard M. Ryan developed SDT in 1985s, and later versions in 2010s</a:t>
            </a:r>
            <a:endParaRPr lang="fi-FI"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03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4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69771B73-2FA4-F125-8F0A-737229482790}"/>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956ACBB2-646A-CD2A-3EDB-4BB524B5E3A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Social Cognitive Theory (SCT)</a:t>
            </a:r>
            <a:endParaRPr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4D6C9126-6956-CED7-690E-FF0277B3AE3F}"/>
              </a:ext>
            </a:extLst>
          </p:cNvPr>
          <p:cNvPicPr>
            <a:picLocks noChangeAspect="1"/>
          </p:cNvPicPr>
          <p:nvPr/>
        </p:nvPicPr>
        <p:blipFill>
          <a:blip r:embed="rId5"/>
          <a:srcRect t="2594" b="2594"/>
          <a:stretch/>
        </p:blipFill>
        <p:spPr>
          <a:xfrm>
            <a:off x="6240851" y="1376553"/>
            <a:ext cx="5112949" cy="4351338"/>
          </a:xfrm>
          <a:prstGeom prst="rect">
            <a:avLst/>
          </a:prstGeom>
        </p:spPr>
      </p:pic>
      <p:pic>
        <p:nvPicPr>
          <p:cNvPr id="7" name="SCT ElevenLabs_2025-09-04T11_39_17_Matilda_pre_sp100_s50_sb75_v3">
            <a:hlinkClick r:id="" action="ppaction://media"/>
            <a:extLst>
              <a:ext uri="{FF2B5EF4-FFF2-40B4-BE49-F238E27FC236}">
                <a16:creationId xmlns:a16="http://schemas.microsoft.com/office/drawing/2014/main" id="{AA239725-E896-340C-EE55-644F5CD4DF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81" y="6273800"/>
            <a:ext cx="487363" cy="487363"/>
          </a:xfrm>
          <a:prstGeom prst="rect">
            <a:avLst/>
          </a:prstGeom>
        </p:spPr>
      </p:pic>
      <p:sp>
        <p:nvSpPr>
          <p:cNvPr id="3" name="Text Placeholder 2">
            <a:extLst>
              <a:ext uri="{FF2B5EF4-FFF2-40B4-BE49-F238E27FC236}">
                <a16:creationId xmlns:a16="http://schemas.microsoft.com/office/drawing/2014/main" id="{188BF7BD-4517-2145-75D7-52FB9D183F59}"/>
              </a:ext>
            </a:extLst>
          </p:cNvPr>
          <p:cNvSpPr>
            <a:spLocks noGrp="1"/>
          </p:cNvSpPr>
          <p:nvPr>
            <p:ph type="body" idx="1"/>
          </p:nvPr>
        </p:nvSpPr>
        <p:spPr>
          <a:xfrm>
            <a:off x="838200" y="1806575"/>
            <a:ext cx="5835555" cy="4351338"/>
          </a:xfrm>
        </p:spPr>
        <p:txBody>
          <a:bodyPr>
            <a:normAutofit/>
          </a:bodyPr>
          <a:lstStyle/>
          <a:p>
            <a:pPr marL="0" indent="0">
              <a:buNone/>
            </a:pPr>
            <a:r>
              <a:rPr lang="en-US" sz="2400" dirty="0">
                <a:latin typeface="Verdana" panose="020B0604030504040204" pitchFamily="34" charset="0"/>
                <a:ea typeface="Verdana" panose="020B0604030504040204" pitchFamily="34" charset="0"/>
              </a:rPr>
              <a:t>Social Cognitive Theory emphasises reciprocal determinism which means interaction between person, behaviour, and environment.</a:t>
            </a:r>
          </a:p>
          <a:p>
            <a:pPr marL="0" indent="0">
              <a:buNone/>
            </a:pPr>
            <a:r>
              <a:rPr lang="en-US" sz="2400" dirty="0">
                <a:latin typeface="Verdana" panose="020B0604030504040204" pitchFamily="34" charset="0"/>
                <a:ea typeface="Verdana" panose="020B0604030504040204" pitchFamily="34" charset="0"/>
              </a:rPr>
              <a:t>SCT is useful in understanding how social environments influence behaviour.</a:t>
            </a:r>
          </a:p>
          <a:p>
            <a:pPr marL="0" indent="0">
              <a:buNone/>
            </a:pPr>
            <a:endParaRPr lang="en-US" sz="2400" dirty="0">
              <a:latin typeface="Verdana" panose="020B0604030504040204" pitchFamily="34" charset="0"/>
              <a:ea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rPr>
              <a:t>Albert Bandura developed SCT in 1970s and 1980s.</a:t>
            </a:r>
          </a:p>
          <a:p>
            <a:pPr marL="101600" indent="0">
              <a:buNone/>
            </a:pPr>
            <a:endParaRPr lang="fi-FI"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8705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69771B73-2FA4-F125-8F0A-737229482790}"/>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956ACBB2-646A-CD2A-3EDB-4BB524B5E3A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en-US" dirty="0">
                <a:latin typeface="Verdana" panose="020B0604030504040204" pitchFamily="34" charset="0"/>
                <a:ea typeface="Verdana" panose="020B0604030504040204" pitchFamily="34" charset="0"/>
              </a:rPr>
              <a:t>Theory of Planned Behavior (TPB)</a:t>
            </a:r>
            <a:endParaRPr dirty="0">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188BF7BD-4517-2145-75D7-52FB9D183F59}"/>
              </a:ext>
            </a:extLst>
          </p:cNvPr>
          <p:cNvSpPr>
            <a:spLocks noGrp="1"/>
          </p:cNvSpPr>
          <p:nvPr>
            <p:ph type="body" idx="1"/>
          </p:nvPr>
        </p:nvSpPr>
        <p:spPr>
          <a:xfrm>
            <a:off x="838200" y="1747474"/>
            <a:ext cx="4712368" cy="4351338"/>
          </a:xfrm>
        </p:spPr>
        <p:txBody>
          <a:bodyPr>
            <a:normAutofit/>
          </a:bodyPr>
          <a:lstStyle/>
          <a:p>
            <a:pPr marL="0" indent="0">
              <a:buNone/>
            </a:pPr>
            <a:r>
              <a:rPr lang="en-US" sz="2400" dirty="0">
                <a:latin typeface="Verdana" panose="020B0604030504040204" pitchFamily="34" charset="0"/>
                <a:ea typeface="Verdana" panose="020B0604030504040204" pitchFamily="34" charset="0"/>
              </a:rPr>
              <a:t>Theory of Planned </a:t>
            </a:r>
            <a:r>
              <a:rPr lang="en-US" sz="2400" dirty="0" err="1">
                <a:latin typeface="Verdana" panose="020B0604030504040204" pitchFamily="34" charset="0"/>
                <a:ea typeface="Verdana" panose="020B0604030504040204" pitchFamily="34" charset="0"/>
              </a:rPr>
              <a:t>Behaviour</a:t>
            </a:r>
            <a:r>
              <a:rPr lang="en-US" sz="2400" dirty="0">
                <a:latin typeface="Verdana" panose="020B0604030504040204" pitchFamily="34" charset="0"/>
                <a:ea typeface="Verdana" panose="020B0604030504040204" pitchFamily="34" charset="0"/>
              </a:rPr>
              <a:t> links beliefs and behavior. </a:t>
            </a:r>
          </a:p>
          <a:p>
            <a:pPr marL="0" indent="0">
              <a:buNone/>
            </a:pPr>
            <a:r>
              <a:rPr lang="en-US" sz="2400" dirty="0">
                <a:latin typeface="Verdana" panose="020B0604030504040204" pitchFamily="34" charset="0"/>
                <a:ea typeface="Verdana" panose="020B0604030504040204" pitchFamily="34" charset="0"/>
              </a:rPr>
              <a:t>The TPB is often applied in contexts where we want to understand, predict, or influence intentional human behavior.</a:t>
            </a:r>
          </a:p>
          <a:p>
            <a:pPr marL="0" indent="0">
              <a:buNone/>
            </a:pPr>
            <a:endParaRPr lang="fi-FI" sz="2400" dirty="0">
              <a:latin typeface="Verdana" panose="020B0604030504040204" pitchFamily="34" charset="0"/>
              <a:ea typeface="Verdana" panose="020B0604030504040204" pitchFamily="34" charset="0"/>
            </a:endParaRPr>
          </a:p>
          <a:p>
            <a:pPr marL="0" indent="0">
              <a:buNone/>
            </a:pPr>
            <a:r>
              <a:rPr lang="fi-FI" sz="2400" dirty="0" err="1">
                <a:latin typeface="Verdana" panose="020B0604030504040204" pitchFamily="34" charset="0"/>
                <a:ea typeface="Verdana" panose="020B0604030504040204" pitchFamily="34" charset="0"/>
              </a:rPr>
              <a:t>Icek</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Ajzen</a:t>
            </a:r>
            <a:r>
              <a:rPr lang="fi-FI" sz="2400" dirty="0">
                <a:latin typeface="Verdana" panose="020B0604030504040204" pitchFamily="34" charset="0"/>
                <a:ea typeface="Verdana" panose="020B0604030504040204" pitchFamily="34" charset="0"/>
              </a:rPr>
              <a:t> </a:t>
            </a:r>
            <a:r>
              <a:rPr lang="fi-FI" sz="2400" dirty="0" err="1">
                <a:latin typeface="Verdana" panose="020B0604030504040204" pitchFamily="34" charset="0"/>
                <a:ea typeface="Verdana" panose="020B0604030504040204" pitchFamily="34" charset="0"/>
              </a:rPr>
              <a:t>developed</a:t>
            </a:r>
            <a:r>
              <a:rPr lang="fi-FI" sz="2400" dirty="0">
                <a:latin typeface="Verdana" panose="020B0604030504040204" pitchFamily="34" charset="0"/>
                <a:ea typeface="Verdana" panose="020B0604030504040204" pitchFamily="34" charset="0"/>
              </a:rPr>
              <a:t> TPB in 1990s – 2010s.</a:t>
            </a:r>
          </a:p>
        </p:txBody>
      </p:sp>
      <p:pic>
        <p:nvPicPr>
          <p:cNvPr id="2" name="Picture 1">
            <a:extLst>
              <a:ext uri="{FF2B5EF4-FFF2-40B4-BE49-F238E27FC236}">
                <a16:creationId xmlns:a16="http://schemas.microsoft.com/office/drawing/2014/main" id="{B9DA9DEE-88A8-0593-4731-C5EA2E965ED5}"/>
              </a:ext>
            </a:extLst>
          </p:cNvPr>
          <p:cNvPicPr>
            <a:picLocks noChangeAspect="1"/>
          </p:cNvPicPr>
          <p:nvPr/>
        </p:nvPicPr>
        <p:blipFill>
          <a:blip r:embed="rId5"/>
          <a:srcRect/>
          <a:stretch/>
        </p:blipFill>
        <p:spPr>
          <a:xfrm>
            <a:off x="5682417" y="1825625"/>
            <a:ext cx="5670857" cy="3546475"/>
          </a:xfrm>
          <a:prstGeom prst="rect">
            <a:avLst/>
          </a:prstGeom>
        </p:spPr>
      </p:pic>
      <p:pic>
        <p:nvPicPr>
          <p:cNvPr id="8" name="TPB ElevenLabs_2025-09-04T11_32_12_Brian_pre_sp100_s50_sb75_v3">
            <a:hlinkClick r:id="" action="ppaction://media"/>
            <a:extLst>
              <a:ext uri="{FF2B5EF4-FFF2-40B4-BE49-F238E27FC236}">
                <a16:creationId xmlns:a16="http://schemas.microsoft.com/office/drawing/2014/main" id="{EAB7102C-16FE-C8C4-C082-A4F2E1122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827" y="6259249"/>
            <a:ext cx="487363" cy="487363"/>
          </a:xfrm>
          <a:prstGeom prst="rect">
            <a:avLst/>
          </a:prstGeom>
        </p:spPr>
      </p:pic>
    </p:spTree>
    <p:extLst>
      <p:ext uri="{BB962C8B-B14F-4D97-AF65-F5344CB8AC3E}">
        <p14:creationId xmlns:p14="http://schemas.microsoft.com/office/powerpoint/2010/main" val="23915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dc41d9b-b010-4340-bce3-e554a9fc2bef}" enabled="1" method="Privileged" siteId="{fa6944af-cc7c-4cd8-9154-c01132798910}" removed="0"/>
</clbl:labelList>
</file>

<file path=docProps/app.xml><?xml version="1.0" encoding="utf-8"?>
<Properties xmlns="http://schemas.openxmlformats.org/officeDocument/2006/extended-properties" xmlns:vt="http://schemas.openxmlformats.org/officeDocument/2006/docPropsVTypes">
  <TotalTime>0</TotalTime>
  <Words>2810</Words>
  <Application>Microsoft Office PowerPoint</Application>
  <PresentationFormat>Widescreen</PresentationFormat>
  <Paragraphs>133</Paragraphs>
  <Slides>16</Slides>
  <Notes>16</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Verdana</vt:lpstr>
      <vt:lpstr>Office Theme</vt:lpstr>
      <vt:lpstr>Behaviour Change Models and Theories</vt:lpstr>
      <vt:lpstr>PowerPoint Presentation</vt:lpstr>
      <vt:lpstr>Table of Contents</vt:lpstr>
      <vt:lpstr>Introduction</vt:lpstr>
      <vt:lpstr>Health Belief Model (HBM)</vt:lpstr>
      <vt:lpstr>Transtheoretical Model  (Stages of Change)</vt:lpstr>
      <vt:lpstr>Self-Determination Theory (SDT)</vt:lpstr>
      <vt:lpstr>Social Cognitive Theory (SCT)</vt:lpstr>
      <vt:lpstr>Theory of Planned Behavior (TPB)</vt:lpstr>
      <vt:lpstr>Behaviour Change Wheel,  COM-B Model</vt:lpstr>
      <vt:lpstr>Closing</vt:lpstr>
      <vt:lpstr>Additional material for learning</vt:lpstr>
      <vt:lpstr>References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pipsa.tuominen@tuni.fi;tiina.pystynen@tuni.fi</dc:creator>
  <cp:lastModifiedBy>Emilia Kosińska</cp:lastModifiedBy>
  <cp:revision>4</cp:revision>
  <dcterms:created xsi:type="dcterms:W3CDTF">2025-03-18T11:23:58Z</dcterms:created>
  <dcterms:modified xsi:type="dcterms:W3CDTF">2025-09-16T11:26:09Z</dcterms:modified>
</cp:coreProperties>
</file>