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QahGlHR+B5PV8t2KYcj8Wq4ad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73" y="53"/>
      </p:cViewPr>
      <p:guideLst/>
    </p:cSldViewPr>
  </p:slideViewPr>
  <p:notesTextViewPr>
    <p:cViewPr>
      <p:scale>
        <a:sx n="1" d="1"/>
        <a:sy n="1" d="1"/>
      </p:scale>
      <p:origin x="0" y="-163"/>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BE"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Obesity implications in cardiorespiratory physiotherapy – a presentation developed by Dr Julie Broderick and Eilis Fitzgerald from the School </a:t>
            </a:r>
            <a:br>
              <a:rPr lang="en-BE"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br>
            <a:r>
              <a:rPr lang="en-BE"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of Public Health, Physiotherapy and Sports Science, University College Dublin in Ireland.</a:t>
            </a:r>
            <a:endParaRPr dirty="0"/>
          </a:p>
        </p:txBody>
      </p:sp>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b8be5e02b3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3b8be5e02b3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Proposed mechanisms for this paradox are BMI measurement issues which do not distinguish between fat and muscle, higher fat or muscle storage may buffer catabolic stress and offer energy reserves during illness.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Different inflammatory profiles, different cytokine and lipid profiles can modestly improve short-term survival.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Note, clinical guidelines still emphasise preventing and treating obesity while acknowledging aggressive weight loss in frail and chronically ill patients has the potential to be harmful.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400"/>
              <a:buFont typeface="Arial"/>
              <a:buNone/>
            </a:pPr>
            <a:endParaRPr dirty="0"/>
          </a:p>
        </p:txBody>
      </p:sp>
      <p:sp>
        <p:nvSpPr>
          <p:cNvPr id="138" name="Google Shape;138;g3b8be5e02b3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Obesity and asthma. Obesity is a known risk factor for asthma in adults. People living with obesity are more likely to develop asthma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and experience more severe symptoms.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Obesity is associated with increased asthma severity and decreased response to pharmacological treatment. Possible mechanisms are increased systemic inflammation, altered immune responses,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and mechanical effects on lung function due to excess body weight.</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400"/>
              <a:buFont typeface="Arial"/>
              <a:buNone/>
            </a:pPr>
            <a:endParaRPr dirty="0"/>
          </a:p>
        </p:txBody>
      </p:sp>
      <p:sp>
        <p:nvSpPr>
          <p:cNvPr id="146" name="Google Shape;14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b8be5e02b3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3b8be5e02b3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There is evidence to support that weight loss improves asthma symptoms and lung function in PwO.</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Weight</a:t>
            </a:r>
            <a:r>
              <a:rPr lang="en-BE" sz="1200" kern="100" dirty="0">
                <a:effectLst/>
                <a:latin typeface="Cambria Math" panose="02040503050406030204" pitchFamily="18" charset="0"/>
                <a:ea typeface="Calibri" panose="020F0502020204030204" pitchFamily="34" charset="0"/>
                <a:cs typeface="Cambria Math" panose="02040503050406030204" pitchFamily="18" charset="0"/>
              </a:rPr>
              <a:t>‑</a:t>
            </a: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loss in older adults with asthma must address age</a:t>
            </a:r>
            <a:r>
              <a:rPr lang="en-BE" sz="1200" kern="100" dirty="0">
                <a:effectLst/>
                <a:latin typeface="Cambria Math" panose="02040503050406030204" pitchFamily="18" charset="0"/>
                <a:ea typeface="Calibri" panose="020F0502020204030204" pitchFamily="34" charset="0"/>
                <a:cs typeface="Cambria Math" panose="02040503050406030204" pitchFamily="18" charset="0"/>
              </a:rPr>
              <a:t>‑</a:t>
            </a: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specific nutrition and include strength training to prevent functional decline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and muscle loss.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35000"/>
              </a:lnSpc>
              <a:spcBef>
                <a:spcPts val="0"/>
              </a:spcBef>
              <a:spcAft>
                <a:spcPts val="0"/>
              </a:spcAft>
              <a:buClr>
                <a:schemeClr val="dk1"/>
              </a:buClr>
              <a:buSzPts val="1100"/>
              <a:buFont typeface="Arial"/>
              <a:buNone/>
            </a:pPr>
            <a:endParaRPr dirty="0"/>
          </a:p>
        </p:txBody>
      </p:sp>
      <p:sp>
        <p:nvSpPr>
          <p:cNvPr id="154" name="Google Shape;154;g3b8be5e02b3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Obesity and obstructive sleep apnoea. OSA is characterised by repetitive episodes of airway obstruction during sleep, leading to disrupted sleep and various health issues.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Obesity is linked to the development of OSA.</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Obesity significantly increases the risk of developing OSA, and raises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the clinical suspicion of OSA and the need for formal sleep studies.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OSA can exacerbate existing comorbidities, including cardiovascular disease and metabolic syndrome.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400"/>
              <a:buFont typeface="Arial"/>
              <a:buNone/>
            </a:pPr>
            <a:endParaRPr dirty="0"/>
          </a:p>
        </p:txBody>
      </p:sp>
      <p:sp>
        <p:nvSpPr>
          <p:cNvPr id="163" name="Google Shape;16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b8be5e02b3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3b8be5e02b3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Proposed mechanisms are that fat deposits and decreased muscle activity in the upper respiratory tract can lead to airway narrowing.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This can lead to hypoxic and apnoeic episodes which can result in OSA.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71" name="Google Shape;171;g3b8be5e02b3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Assessment considerations. COPD GOLD guidelines (2025) recommend assessing BMI at all patient visits and monitor changes to this over time.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Many patients living with obesity will present with breathlessness.</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Auscultation – breath sounds can sound diminished because they’re transmitted through a layer of adipose tissue.</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Consider patient position during assessment - more upright positions have a positive effect on lung function in PwO.</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400"/>
              <a:buFont typeface="Arial"/>
              <a:buNone/>
            </a:pPr>
            <a:endParaRPr dirty="0"/>
          </a:p>
        </p:txBody>
      </p:sp>
      <p:sp>
        <p:nvSpPr>
          <p:cNvPr id="180" name="Google Shape;18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General physiotherapy treatment points. Generally, obesity is undertreated in people with chronic respiratory disease.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Tailor treatment plans to account for obesity.</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Adjust exercise and rehabilitation programmes.</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It is important to manage obesity related complications in PwO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with respiratory disease, e.g., sleep apnoea or cardiovascular disease.</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Consider referral to the multidisciplinary (MDT) members, such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as psychologists and dieticians as required.</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Continual reassessment and review of new obesity medications may change treatments, e.g., reduce need for continuous positive airway pressure (CPAP) in patients with OSA.</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400"/>
              <a:buFont typeface="Arial"/>
              <a:buNone/>
            </a:pPr>
            <a:endParaRPr dirty="0"/>
          </a:p>
        </p:txBody>
      </p:sp>
      <p:sp>
        <p:nvSpPr>
          <p:cNvPr id="189" name="Google Shape;18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Obesity as a ‘treatable trait’ in COPD. Obesity is an extrapulmonary ‘treatable trait’ in COPD, which is often overlooked. ‘Treatable traits’ approach involves assessing each patient for specific, modifiable problems and creating a personalised treatment plan based on this comprehensive evaluation.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400"/>
              <a:buFont typeface="Arial"/>
              <a:buNone/>
            </a:pPr>
            <a:endParaRPr dirty="0"/>
          </a:p>
        </p:txBody>
      </p:sp>
      <p:sp>
        <p:nvSpPr>
          <p:cNvPr id="197" name="Google Shape;19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b8be5e02b3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3b8be5e02b3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Targeting obesity via weight loss and resistance training in people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with COPD can: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reduce body weight,</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improve skeletal muscle strength &amp; exercise tolerance,</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decrease depression, cardiovascular and metabolic risk markers,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improve quality of life (HRQOL and Bode Index).</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400"/>
              <a:buFont typeface="Arial"/>
              <a:buNone/>
            </a:pPr>
            <a:endParaRPr dirty="0"/>
          </a:p>
        </p:txBody>
      </p:sp>
      <p:sp>
        <p:nvSpPr>
          <p:cNvPr id="205" name="Google Shape;205;g3b8be5e02b3_0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Tailoring physiotherapy approach. Consider experience of stigma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and discrimination, commonly experienced by people living with obesity, which can adversely affect their mental health and adherence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to treatment.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Use a sensitive and non-judgemental approach when working with PwO.</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Educate patients about the relationship between obesity and respiratory health.</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13" name="Google Shape;21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Please note this is not an exhaustive presentation. This presentation aims to give an overview of the key considerations around obesity and cardiorespiratory physiotherapy.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79" name="Google Shape;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Part 2 - Obesity and the Acute Hospital Environment.</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221" name="Google Shape;2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Obesity and the surgical patient. There is a higher risk for surgical complications peri- and post-operatively for PwO.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PwO are also at a higher risk for postoperative pulmonary complications (PPCs). There are certain treatment implications due to this higher risk.</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Provide pre-operative physiotherapy where possible. Prioritise patients post-operatively, and prioritise early mobilisation.</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35000"/>
              </a:lnSpc>
              <a:spcBef>
                <a:spcPts val="0"/>
              </a:spcBef>
              <a:spcAft>
                <a:spcPts val="0"/>
              </a:spcAft>
              <a:buClr>
                <a:schemeClr val="dk1"/>
              </a:buClr>
              <a:buSzPts val="1100"/>
              <a:buFont typeface="Arial"/>
              <a:buNone/>
            </a:pPr>
            <a:endParaRPr dirty="0">
              <a:solidFill>
                <a:srgbClr val="222222"/>
              </a:solidFill>
              <a:highlight>
                <a:srgbClr val="FFFFFF"/>
              </a:highlight>
            </a:endParaRPr>
          </a:p>
        </p:txBody>
      </p:sp>
      <p:sp>
        <p:nvSpPr>
          <p:cNvPr id="227" name="Google Shape;22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Post-operative pulmonary complications (PPCs). PwO are at a higher risk for PPC’s due to several factors.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Firstly, altered respiratory mechanics. There’s reduced FRC, which leads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to predisposing to atelectasis. There’s increased work of breathing, there’s diaphragmatic splinting, so abdominal contents press on diaphragm,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and there’s also reduced lung volumes.</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Comorbidities:</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There’s an increased risk of OSA in this cohort, which increases the risk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of upper airway obstruction and hypercapnic respiratory failure post-</a:t>
            </a:r>
            <a:r>
              <a:rPr lang="en-BE" sz="1200" kern="100" dirty="0" err="1">
                <a:effectLst/>
                <a:latin typeface="Verdana" panose="020B0604030504040204" pitchFamily="34" charset="0"/>
                <a:ea typeface="Calibri" panose="020F0502020204030204" pitchFamily="34" charset="0"/>
                <a:cs typeface="Times New Roman" panose="02020603050405020304" pitchFamily="18" charset="0"/>
              </a:rPr>
              <a:t>extubation</a:t>
            </a: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There are also gas exchange abnormalities, so therefore there’s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 predisposition to atelectasis can lead to shunting and hypoxia.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35000"/>
              </a:lnSpc>
              <a:spcBef>
                <a:spcPts val="0"/>
              </a:spcBef>
              <a:spcAft>
                <a:spcPts val="0"/>
              </a:spcAft>
              <a:buClr>
                <a:schemeClr val="dk1"/>
              </a:buClr>
              <a:buSzPts val="1100"/>
              <a:buFont typeface="Arial"/>
              <a:buNone/>
            </a:pPr>
            <a:endParaRPr dirty="0"/>
          </a:p>
        </p:txBody>
      </p:sp>
      <p:sp>
        <p:nvSpPr>
          <p:cNvPr id="236" name="Google Shape;23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b8be5e02b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3b8be5e02b3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Obesity and the Intensive Care Unit (ICU) environment. PwO account </a:t>
            </a:r>
            <a:br>
              <a:rPr lang="en-BE" sz="1100" kern="100" dirty="0">
                <a:effectLst/>
                <a:latin typeface="Verdana" panose="020B0604030504040204" pitchFamily="34" charset="0"/>
                <a:ea typeface="Calibri" panose="020F0502020204030204" pitchFamily="34" charset="0"/>
                <a:cs typeface="Times New Roman" panose="02020603050405020304" pitchFamily="18" charset="0"/>
              </a:rPr>
            </a:b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for up to 20% of ICU admissions worldwide.</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Obesity drives multimorbidity through disruption of hormonal balances and metabolic dysfunction, increasing risk for obesity-related complications across multiple systems, e.g., type 2 diabetes (T2DM), hypertension, cardiovascular disease (CVD), chronic kidney disease (CKD), OSA, non-alcoholic fatty liver disease, osteoarthritis, and certain cancers. </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There is a higher morbidity associated with PwO in the ICU environment.</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Evidence demonstrates a relationship between obesity and lower short- and long-term mortality rates in critical care when compared to critical care patients with a normal BMI.</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35000"/>
              </a:lnSpc>
              <a:spcBef>
                <a:spcPts val="0"/>
              </a:spcBef>
              <a:spcAft>
                <a:spcPts val="0"/>
              </a:spcAft>
              <a:buSzPts val="1400"/>
              <a:buNone/>
            </a:pPr>
            <a:endParaRPr sz="1100" dirty="0"/>
          </a:p>
        </p:txBody>
      </p:sp>
      <p:sp>
        <p:nvSpPr>
          <p:cNvPr id="244" name="Google Shape;244;g3b8be5e02b3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b8be5e02b3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3b8be5e02b3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Treating PwO in the ICU environment. Knowledge of obesity-related differences in respiratory anatomy and physiology is necessary </a:t>
            </a:r>
            <a:br>
              <a:rPr lang="en-BE" sz="1100" kern="100" dirty="0">
                <a:effectLst/>
                <a:latin typeface="Verdana" panose="020B0604030504040204" pitchFamily="34" charset="0"/>
                <a:ea typeface="Calibri" panose="020F0502020204030204" pitchFamily="34" charset="0"/>
                <a:cs typeface="Times New Roman" panose="02020603050405020304" pitchFamily="18" charset="0"/>
              </a:rPr>
            </a:b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to optimise respiratory management strategies </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PwO with a background of COPD are more likely to need non</a:t>
            </a:r>
            <a:r>
              <a:rPr lang="en-BE" sz="1100" kern="100" dirty="0">
                <a:effectLst/>
                <a:latin typeface="Cambria Math" panose="02040503050406030204" pitchFamily="18" charset="0"/>
                <a:ea typeface="Calibri" panose="020F0502020204030204" pitchFamily="34" charset="0"/>
                <a:cs typeface="Cambria Math" panose="02040503050406030204" pitchFamily="18" charset="0"/>
              </a:rPr>
              <a:t>‑</a:t>
            </a: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invasive </a:t>
            </a:r>
            <a:br>
              <a:rPr lang="en-BE" sz="1100" kern="100" dirty="0">
                <a:effectLst/>
                <a:latin typeface="Verdana" panose="020B0604030504040204" pitchFamily="34" charset="0"/>
                <a:ea typeface="Calibri" panose="020F0502020204030204" pitchFamily="34" charset="0"/>
                <a:cs typeface="Times New Roman" panose="02020603050405020304" pitchFamily="18" charset="0"/>
              </a:rPr>
            </a:b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or mechanical ventilation, tracheostomy insertion, and are more likely </a:t>
            </a:r>
            <a:br>
              <a:rPr lang="en-BE" sz="1100" kern="100" dirty="0">
                <a:effectLst/>
                <a:latin typeface="Verdana" panose="020B0604030504040204" pitchFamily="34" charset="0"/>
                <a:ea typeface="Calibri" panose="020F0502020204030204" pitchFamily="34" charset="0"/>
                <a:cs typeface="Times New Roman" panose="02020603050405020304" pitchFamily="18" charset="0"/>
              </a:rPr>
            </a:b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to be discharged on home oxygen </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When mechanical ventilation is required, it is necessary to take into account obesity-related physiological changes in pulmonary function.</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Prone position can be used effectively for PwO particularly with ARDS.</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sz="1100" dirty="0">
              <a:solidFill>
                <a:srgbClr val="05103E"/>
              </a:solidFill>
              <a:latin typeface="Times New Roman"/>
              <a:ea typeface="Times New Roman"/>
              <a:cs typeface="Times New Roman"/>
              <a:sym typeface="Times New Roman"/>
            </a:endParaRPr>
          </a:p>
        </p:txBody>
      </p:sp>
      <p:sp>
        <p:nvSpPr>
          <p:cNvPr id="252" name="Google Shape;252;g3b8be5e02b3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Positioning considerations. Positioning is an important factor in both assessment and treatment when working with PwO. Evidence to support positioning has an effect on pulmonary function with supine positions associated with reduced pulmonary function.</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“Good lung down rule’” is not considered effective for PwO. Consider seated/upright positions, if feasible.</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Reverse Trendelenburg position has been shown to improve respiratory parameters in critically ill PwO when compared with semi-recumbent positions.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Optimal positioning has a role in ensuring optimal ventilation for PwO requiring mechanical ventilation.</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35000"/>
              </a:lnSpc>
              <a:spcBef>
                <a:spcPts val="0"/>
              </a:spcBef>
              <a:spcAft>
                <a:spcPts val="0"/>
              </a:spcAft>
              <a:buClr>
                <a:schemeClr val="dk1"/>
              </a:buClr>
              <a:buSzPts val="1100"/>
              <a:buFont typeface="Arial"/>
              <a:buNone/>
            </a:pPr>
            <a:endParaRPr dirty="0"/>
          </a:p>
        </p:txBody>
      </p:sp>
      <p:sp>
        <p:nvSpPr>
          <p:cNvPr id="260" name="Google Shape;26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be1c85d558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3be1c85d558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Ventilation considerations for PwO. Invasive ventilation is indicated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for PwO in acute respiratory failure if non-invasive ventilation fails or is contraindicated. For PwO, intubation is considered high risk due to factors such as macroglossia, soft tissue thickening, and having a shorter neck.</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Optimising ventilation settings for PwO can be challenging due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to decreased lung compliance, increased airway resistance, and reduced FRC.</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Target tidal volume should be set according to ideal body weight rather than actual body weight. Arterial blood gases and airway pressure should be factored when adjusting tidal volumes.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solidFill>
                <a:srgbClr val="222222"/>
              </a:solidFill>
              <a:highlight>
                <a:srgbClr val="FFFFFF"/>
              </a:highlight>
            </a:endParaRPr>
          </a:p>
        </p:txBody>
      </p:sp>
      <p:sp>
        <p:nvSpPr>
          <p:cNvPr id="268" name="Google Shape;268;g3be1c85d558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b8be5e02b3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3b8be5e02b3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Setting higher lung volumes than based on the ideal body weight does not improve gas exchange, and increases risk for ventilator-associated lung injury.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PwO often require longer periods of invasive ventilation. This may result from increased work of breathing caused by altered respiratory mechanics, ventilatory drive, and neuromuscular strength.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Reduction in sedation while invasively ventilated may positively affect ventilation time.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Early tracheostomy insertion when indicated may reduce ICU length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of stay and ventilation duration, however the procedure is more technically challenging due to altered anatomy in PwO.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solidFill>
                <a:srgbClr val="222222"/>
              </a:solidFill>
              <a:highlight>
                <a:srgbClr val="FFFFFF"/>
              </a:highlight>
            </a:endParaRPr>
          </a:p>
        </p:txBody>
      </p:sp>
      <p:sp>
        <p:nvSpPr>
          <p:cNvPr id="276" name="Google Shape;276;g3b8be5e02b3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be1c85d558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3be1c85d558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Extubating PwO can be challenging due to several factors: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reduced FRC leads to depletion of oxygen stores,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predisposition to atelectasis,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pre-existing obesity related complications, e.g., obesity hypoventilation syndrome,</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err="1">
                <a:effectLst/>
                <a:latin typeface="Verdana" panose="020B0604030504040204" pitchFamily="34" charset="0"/>
                <a:ea typeface="Calibri" panose="020F0502020204030204" pitchFamily="34" charset="0"/>
                <a:cs typeface="Times New Roman" panose="02020603050405020304" pitchFamily="18" charset="0"/>
              </a:rPr>
              <a:t>Extubation</a:t>
            </a: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considerations: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an increased risk for re-intubation due to high prevalence of OSA, and</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an increased risk for post-</a:t>
            </a:r>
            <a:r>
              <a:rPr lang="en-BE" sz="1200" kern="100" dirty="0" err="1">
                <a:effectLst/>
                <a:latin typeface="Verdana" panose="020B0604030504040204" pitchFamily="34" charset="0"/>
                <a:ea typeface="Calibri" panose="020F0502020204030204" pitchFamily="34" charset="0"/>
                <a:cs typeface="Times New Roman" panose="02020603050405020304" pitchFamily="18" charset="0"/>
              </a:rPr>
              <a:t>extubation</a:t>
            </a: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 stridor.</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solidFill>
                <a:srgbClr val="222222"/>
              </a:solidFill>
              <a:highlight>
                <a:srgbClr val="FFFFFF"/>
              </a:highlight>
            </a:endParaRPr>
          </a:p>
        </p:txBody>
      </p:sp>
      <p:sp>
        <p:nvSpPr>
          <p:cNvPr id="284" name="Google Shape;284;g3be1c85d558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b902d3cd5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3b902d3cd51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b="1" kern="100" dirty="0">
                <a:effectLst/>
                <a:latin typeface="Verdana" panose="020B0604030504040204" pitchFamily="34" charset="0"/>
                <a:ea typeface="Calibri" panose="020F0502020204030204" pitchFamily="34" charset="0"/>
                <a:cs typeface="Times New Roman" panose="02020603050405020304" pitchFamily="18" charset="0"/>
              </a:rPr>
              <a:t>Slides 29 - 32: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Please note these are references associated with this presentation.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292" name="Google Shape;292;g3b902d3cd51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ba799f4e2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This presentation will be divided into two parts. Part one will focus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on obesity and chronic respiratory disease. Part two will focus on obesity and the acute environment.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In part one, we’ll explore the effects of obesity and respiration, obesity and asthma, and obesity and chronic obstructive pulmonary disease.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In part two, we will explore obesity and post-operative cardiorespiratory considerations, ventilation considerations, assessment considerations,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and implication for physiotherapy treatment and practice.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85" name="Google Shape;85;g3ba799f4e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be1c85d558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3be1c85d558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3be1c85d558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b902d3cd51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3b902d3cd51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3b902d3cd51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b902d3cd51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3b902d3cd51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3b902d3cd51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ba799f4e2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3ba799f4e2c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Thank you for listening. If you wish to get in touch in relation to this presentation, my contact details are here. </a:t>
            </a:r>
            <a:r>
              <a:rPr lang="en-BE" sz="1200" kern="100">
                <a:effectLst/>
                <a:latin typeface="Verdana" panose="020B0604030504040204" pitchFamily="34" charset="0"/>
                <a:ea typeface="Calibri" panose="020F0502020204030204" pitchFamily="34" charset="0"/>
                <a:cs typeface="Times New Roman" panose="02020603050405020304" pitchFamily="18" charset="0"/>
              </a:rPr>
              <a:t>Thank you. </a:t>
            </a:r>
            <a:endParaRPr lang="en-BE" sz="11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a:p>
        </p:txBody>
      </p:sp>
      <p:sp>
        <p:nvSpPr>
          <p:cNvPr id="320" name="Google Shape;320;g3ba799f4e2c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ba799f4e2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g3ba799f4e2c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 glossary of terms we will use: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PwO refers to people living with obesity,</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COPD refers to chronic obstructive pulmonary disease,</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OSA</a:t>
            </a:r>
            <a:r>
              <a:rPr lang="en-B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refers to obstructive sleep apnoea,</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FRC refers to functional residual capacity,</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FEV1 refers to forced expiratory volume in 1 second,</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TV refers to tidal volume,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CPAP refers to continuous positive airway pressure,</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PEEP refers to positive end expiratory pressure,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ARDS refers to acute respiratory distress syndrome,</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ICU refers to Intensive Care Unit.</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92" name="Google Shape;92;g3ba799f4e2c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So, part one, obesity and chronic respiratory disease.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Obesity is more common in people with chronic obstructive pulmonary disease than in the general population and is more prevalent in those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with early-stage disease. Obesity can lead to reduced physical activity, increased sedentary behaviour, and worsening respiratory function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and symptoms such as dyspnoea.  </a:t>
            </a: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35000"/>
              </a:lnSpc>
              <a:spcBef>
                <a:spcPts val="0"/>
              </a:spcBef>
              <a:spcAft>
                <a:spcPts val="0"/>
              </a:spcAft>
              <a:buClr>
                <a:schemeClr val="dk1"/>
              </a:buClr>
              <a:buSzPts val="1100"/>
              <a:buFont typeface="Arial"/>
              <a:buNone/>
            </a:pPr>
            <a:endParaRPr dirty="0">
              <a:solidFill>
                <a:srgbClr val="001D35"/>
              </a:solidFill>
              <a:highlight>
                <a:srgbClr val="FFFFFF"/>
              </a:highlight>
            </a:endParaRPr>
          </a:p>
        </p:txBody>
      </p:sp>
      <p:sp>
        <p:nvSpPr>
          <p:cNvPr id="105" name="Google Shape;105;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The effect of obesity on respiration. </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There are mechanical effects on breathing. Extra weight around </a:t>
            </a:r>
            <a:br>
              <a:rPr lang="en-BE" sz="1100" kern="100" dirty="0">
                <a:effectLst/>
                <a:latin typeface="Verdana" panose="020B0604030504040204" pitchFamily="34" charset="0"/>
                <a:ea typeface="Calibri" panose="020F0502020204030204" pitchFamily="34" charset="0"/>
                <a:cs typeface="Times New Roman" panose="02020603050405020304" pitchFamily="18" charset="0"/>
              </a:rPr>
            </a:b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the abdomen and chest can limit diaphragm movement and increase </a:t>
            </a:r>
            <a:br>
              <a:rPr lang="en-BE" sz="1100" kern="100" dirty="0">
                <a:effectLst/>
                <a:latin typeface="Verdana" panose="020B0604030504040204" pitchFamily="34" charset="0"/>
                <a:ea typeface="Calibri" panose="020F0502020204030204" pitchFamily="34" charset="0"/>
                <a:cs typeface="Times New Roman" panose="02020603050405020304" pitchFamily="18" charset="0"/>
              </a:rPr>
            </a:b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the work of breathing, thereby reducing tidal volume, functional residual capacity, and forced expiratory volume in one second. </a:t>
            </a:r>
            <a:br>
              <a:rPr lang="en-BE" sz="1100" kern="100" dirty="0">
                <a:effectLst/>
                <a:latin typeface="Verdana" panose="020B0604030504040204" pitchFamily="34" charset="0"/>
                <a:ea typeface="Calibri" panose="020F0502020204030204" pitchFamily="34" charset="0"/>
                <a:cs typeface="Times New Roman" panose="02020603050405020304" pitchFamily="18" charset="0"/>
              </a:rPr>
            </a:br>
            <a:br>
              <a:rPr lang="en-BE" sz="1100" kern="100" dirty="0">
                <a:effectLst/>
                <a:latin typeface="Verdana" panose="020B0604030504040204" pitchFamily="34" charset="0"/>
                <a:ea typeface="Calibri" panose="020F0502020204030204" pitchFamily="34" charset="0"/>
                <a:cs typeface="Times New Roman" panose="02020603050405020304" pitchFamily="18" charset="0"/>
              </a:rPr>
            </a:b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The implication of weight gain is that it reduces pulmonary function longitudinally and lung volume changes happen, which increase the risk </a:t>
            </a:r>
            <a:br>
              <a:rPr lang="en-BE" sz="1100" kern="100" dirty="0">
                <a:effectLst/>
                <a:latin typeface="Verdana" panose="020B0604030504040204" pitchFamily="34" charset="0"/>
                <a:ea typeface="Calibri" panose="020F0502020204030204" pitchFamily="34" charset="0"/>
                <a:cs typeface="Times New Roman" panose="02020603050405020304" pitchFamily="18" charset="0"/>
              </a:rPr>
            </a:br>
            <a:r>
              <a:rPr lang="en-BE" sz="1100" kern="100" dirty="0">
                <a:effectLst/>
                <a:latin typeface="Verdana" panose="020B0604030504040204" pitchFamily="34" charset="0"/>
                <a:ea typeface="Calibri" panose="020F0502020204030204" pitchFamily="34" charset="0"/>
                <a:cs typeface="Times New Roman" panose="02020603050405020304" pitchFamily="18" charset="0"/>
              </a:rPr>
              <a:t>of developing atrial axes. </a:t>
            </a:r>
            <a:endParaRPr lang="en-BE"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35000"/>
              </a:lnSpc>
              <a:spcBef>
                <a:spcPts val="0"/>
              </a:spcBef>
              <a:spcAft>
                <a:spcPts val="0"/>
              </a:spcAft>
              <a:buClr>
                <a:schemeClr val="dk1"/>
              </a:buClr>
              <a:buSzPts val="1100"/>
              <a:buFont typeface="Arial"/>
              <a:buNone/>
            </a:pPr>
            <a:endParaRPr sz="1100" dirty="0"/>
          </a:p>
        </p:txBody>
      </p:sp>
      <p:sp>
        <p:nvSpPr>
          <p:cNvPr id="113" name="Google Shape;11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buNone/>
            </a:pP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There are inflammatory and metabolic effects due to an association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with systemic inflammation, which may worsen COPD symptoms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and contribute to disease progression. Obesity can reduce exercise tolerance and increase dyspnoea due to an increased oxygen demand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r>
              <a:rPr lang="en-BE" sz="1200" kern="100" dirty="0">
                <a:effectLst/>
                <a:latin typeface="Verdana" panose="020B0604030504040204" pitchFamily="34" charset="0"/>
                <a:ea typeface="Calibri" panose="020F0502020204030204" pitchFamily="34" charset="0"/>
                <a:cs typeface="Times New Roman" panose="02020603050405020304" pitchFamily="18" charset="0"/>
              </a:rPr>
              <a:t>and ventilatory load and musculoskeletal strain. </a:t>
            </a:r>
            <a:br>
              <a:rPr lang="en-BE" sz="1200" kern="100" dirty="0">
                <a:effectLst/>
                <a:latin typeface="Verdana" panose="020B0604030504040204" pitchFamily="34" charset="0"/>
                <a:ea typeface="Calibri" panose="020F0502020204030204" pitchFamily="34" charset="0"/>
                <a:cs typeface="Times New Roman" panose="02020603050405020304" pitchFamily="18" charset="0"/>
              </a:rPr>
            </a:br>
            <a:endParaRPr lang="en-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121" name="Google Shape;1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ba799f4e2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3ba799f4e2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35000"/>
              </a:lnSpc>
              <a:spcBef>
                <a:spcPts val="0"/>
              </a:spcBef>
              <a:spcAft>
                <a:spcPts val="0"/>
              </a:spcAft>
              <a:buClr>
                <a:schemeClr val="dk1"/>
              </a:buClr>
              <a:buSzPts val="1100"/>
              <a:buFont typeface="Arial"/>
              <a:buNone/>
            </a:pPr>
            <a:r>
              <a:rPr lang="en-BE" sz="1200" dirty="0">
                <a:effectLst/>
                <a:latin typeface="Verdana" panose="020B0604030504040204" pitchFamily="34" charset="0"/>
                <a:ea typeface="Calibri" panose="020F0502020204030204" pitchFamily="34" charset="0"/>
                <a:cs typeface="Times New Roman" panose="02020603050405020304" pitchFamily="18" charset="0"/>
              </a:rPr>
              <a:t>The obesity paradox. The obesity paradox is the observation that </a:t>
            </a:r>
            <a:br>
              <a:rPr lang="en-BE" sz="1200" dirty="0">
                <a:effectLst/>
                <a:latin typeface="Verdana" panose="020B0604030504040204" pitchFamily="34" charset="0"/>
                <a:ea typeface="Calibri" panose="020F0502020204030204" pitchFamily="34" charset="0"/>
                <a:cs typeface="Times New Roman" panose="02020603050405020304" pitchFamily="18" charset="0"/>
              </a:rPr>
            </a:br>
            <a:r>
              <a:rPr lang="en-BE" sz="1200" dirty="0">
                <a:effectLst/>
                <a:latin typeface="Verdana" panose="020B0604030504040204" pitchFamily="34" charset="0"/>
                <a:ea typeface="Calibri" panose="020F0502020204030204" pitchFamily="34" charset="0"/>
                <a:cs typeface="Times New Roman" panose="02020603050405020304" pitchFamily="18" charset="0"/>
              </a:rPr>
              <a:t>in certain chronic diseases such, as COPD, living with obesity can </a:t>
            </a:r>
            <a:br>
              <a:rPr lang="en-BE" sz="1200" dirty="0">
                <a:effectLst/>
                <a:latin typeface="Verdana" panose="020B0604030504040204" pitchFamily="34" charset="0"/>
                <a:ea typeface="Calibri" panose="020F0502020204030204" pitchFamily="34" charset="0"/>
                <a:cs typeface="Times New Roman" panose="02020603050405020304" pitchFamily="18" charset="0"/>
              </a:rPr>
            </a:br>
            <a:r>
              <a:rPr lang="en-BE" sz="1200" dirty="0">
                <a:effectLst/>
                <a:latin typeface="Verdana" panose="020B0604030504040204" pitchFamily="34" charset="0"/>
                <a:ea typeface="Calibri" panose="020F0502020204030204" pitchFamily="34" charset="0"/>
                <a:cs typeface="Times New Roman" panose="02020603050405020304" pitchFamily="18" charset="0"/>
              </a:rPr>
              <a:t>be protective in advanced disease. People living with obesity can show improved short to medium term outcomes in advanced COPD compared to those classified as underweight or normal weight. </a:t>
            </a:r>
            <a:br>
              <a:rPr lang="en-BE" sz="1200" dirty="0">
                <a:effectLst/>
                <a:latin typeface="Verdana" panose="020B0604030504040204" pitchFamily="34" charset="0"/>
                <a:ea typeface="Calibri" panose="020F0502020204030204" pitchFamily="34" charset="0"/>
                <a:cs typeface="Times New Roman" panose="02020603050405020304" pitchFamily="18" charset="0"/>
              </a:rPr>
            </a:br>
            <a:br>
              <a:rPr lang="en-BE" sz="1200" dirty="0">
                <a:effectLst/>
                <a:latin typeface="Verdana" panose="020B0604030504040204" pitchFamily="34" charset="0"/>
                <a:ea typeface="Calibri" panose="020F0502020204030204" pitchFamily="34" charset="0"/>
                <a:cs typeface="Times New Roman" panose="02020603050405020304" pitchFamily="18" charset="0"/>
              </a:rPr>
            </a:br>
            <a:r>
              <a:rPr lang="en-BE" sz="1200" dirty="0">
                <a:effectLst/>
                <a:latin typeface="Verdana" panose="020B0604030504040204" pitchFamily="34" charset="0"/>
                <a:ea typeface="Calibri" panose="020F0502020204030204" pitchFamily="34" charset="0"/>
                <a:cs typeface="Times New Roman" panose="02020603050405020304" pitchFamily="18" charset="0"/>
              </a:rPr>
              <a:t>Therefore, the relationship between obesity and chronic respiratory disease is nuanced. </a:t>
            </a:r>
            <a:br>
              <a:rPr lang="en-BE" sz="1200" dirty="0">
                <a:effectLst/>
                <a:latin typeface="Verdana" panose="020B0604030504040204" pitchFamily="34" charset="0"/>
                <a:ea typeface="Calibri" panose="020F0502020204030204" pitchFamily="34" charset="0"/>
                <a:cs typeface="Times New Roman" panose="02020603050405020304" pitchFamily="18" charset="0"/>
              </a:rPr>
            </a:br>
            <a:endParaRPr dirty="0"/>
          </a:p>
        </p:txBody>
      </p:sp>
      <p:sp>
        <p:nvSpPr>
          <p:cNvPr id="130" name="Google Shape;130;g3ba799f4e2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60"/>
          <p:cNvSpPr txBox="1">
            <a:spLocks noGrp="1"/>
          </p:cNvSpPr>
          <p:nvPr>
            <p:ph type="subTitle" idx="1"/>
          </p:nvPr>
        </p:nvSpPr>
        <p:spPr>
          <a:xfrm>
            <a:off x="838200" y="4938048"/>
            <a:ext cx="9144000" cy="7143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800"/>
              <a:buNone/>
              <a:defRPr sz="2400">
                <a:solidFill>
                  <a:srgbClr val="703876"/>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4" name="Google Shape;14;p60"/>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3">
  <p:cSld name="Comparison 3">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4"/>
          <p:cNvSpPr txBox="1">
            <a:spLocks noGrp="1"/>
          </p:cNvSpPr>
          <p:nvPr>
            <p:ph type="body" idx="2"/>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4"/>
          <p:cNvSpPr txBox="1">
            <a:spLocks noGrp="1"/>
          </p:cNvSpPr>
          <p:nvPr>
            <p:ph type="body" idx="3"/>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4"/>
          <p:cNvSpPr txBox="1">
            <a:spLocks noGrp="1"/>
          </p:cNvSpPr>
          <p:nvPr>
            <p:ph type="body" idx="4"/>
          </p:nvPr>
        </p:nvSpPr>
        <p:spPr>
          <a:xfrm>
            <a:off x="6169027"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Colour 1">
  <p:cSld name="Content with Caption Colour 1">
    <p:spTree>
      <p:nvGrpSpPr>
        <p:cNvPr id="1" name="Shape 55"/>
        <p:cNvGrpSpPr/>
        <p:nvPr/>
      </p:nvGrpSpPr>
      <p:grpSpPr>
        <a:xfrm>
          <a:off x="0" y="0"/>
          <a:ext cx="0" cy="0"/>
          <a:chOff x="0" y="0"/>
          <a:chExt cx="0" cy="0"/>
        </a:xfrm>
      </p:grpSpPr>
      <p:sp>
        <p:nvSpPr>
          <p:cNvPr id="56" name="Google Shape;56;p49"/>
          <p:cNvSpPr txBox="1">
            <a:spLocks noGrp="1"/>
          </p:cNvSpPr>
          <p:nvPr>
            <p:ph type="title"/>
          </p:nvPr>
        </p:nvSpPr>
        <p:spPr>
          <a:xfrm>
            <a:off x="839788" y="457200"/>
            <a:ext cx="3932237" cy="7075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9"/>
          <p:cNvSpPr txBox="1">
            <a:spLocks noGrp="1"/>
          </p:cNvSpPr>
          <p:nvPr>
            <p:ph type="body" idx="1"/>
          </p:nvPr>
        </p:nvSpPr>
        <p:spPr>
          <a:xfrm>
            <a:off x="5183188" y="1404257"/>
            <a:ext cx="6172200" cy="44567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49"/>
          <p:cNvSpPr txBox="1">
            <a:spLocks noGrp="1"/>
          </p:cNvSpPr>
          <p:nvPr>
            <p:ph type="body" idx="2"/>
          </p:nvPr>
        </p:nvSpPr>
        <p:spPr>
          <a:xfrm>
            <a:off x="839788" y="1404257"/>
            <a:ext cx="3932237" cy="4464731"/>
          </a:xfrm>
          <a:prstGeom prst="rect">
            <a:avLst/>
          </a:prstGeom>
          <a:solidFill>
            <a:srgbClr val="3C8A96">
              <a:alpha val="47058"/>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left">
  <p:cSld name="Picture with Caption left">
    <p:spTree>
      <p:nvGrpSpPr>
        <p:cNvPr id="1" name="Shape 59"/>
        <p:cNvGrpSpPr/>
        <p:nvPr/>
      </p:nvGrpSpPr>
      <p:grpSpPr>
        <a:xfrm>
          <a:off x="0" y="0"/>
          <a:ext cx="0" cy="0"/>
          <a:chOff x="0" y="0"/>
          <a:chExt cx="0" cy="0"/>
        </a:xfrm>
      </p:grpSpPr>
      <p:sp>
        <p:nvSpPr>
          <p:cNvPr id="60" name="Google Shape;60;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0"/>
          <p:cNvSpPr>
            <a:spLocks noGrp="1"/>
          </p:cNvSpPr>
          <p:nvPr>
            <p:ph type="pic" idx="2"/>
          </p:nvPr>
        </p:nvSpPr>
        <p:spPr>
          <a:xfrm>
            <a:off x="5183188" y="987425"/>
            <a:ext cx="6172200" cy="4873625"/>
          </a:xfrm>
          <a:prstGeom prst="rect">
            <a:avLst/>
          </a:prstGeom>
          <a:noFill/>
          <a:ln>
            <a:noFill/>
          </a:ln>
        </p:spPr>
      </p:sp>
      <p:sp>
        <p:nvSpPr>
          <p:cNvPr id="62" name="Google Shape;62;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rt with Caption left">
  <p:cSld name="Chart with Caption left">
    <p:spTree>
      <p:nvGrpSpPr>
        <p:cNvPr id="1" name="Shape 63"/>
        <p:cNvGrpSpPr/>
        <p:nvPr/>
      </p:nvGrpSpPr>
      <p:grpSpPr>
        <a:xfrm>
          <a:off x="0" y="0"/>
          <a:ext cx="0" cy="0"/>
          <a:chOff x="0" y="0"/>
          <a:chExt cx="0" cy="0"/>
        </a:xfrm>
      </p:grpSpPr>
      <p:sp>
        <p:nvSpPr>
          <p:cNvPr id="64" name="Google Shape;64;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51"/>
          <p:cNvSpPr>
            <a:spLocks noGrp="1"/>
          </p:cNvSpPr>
          <p:nvPr>
            <p:ph type="chart" idx="2"/>
          </p:nvPr>
        </p:nvSpPr>
        <p:spPr>
          <a:xfrm>
            <a:off x="5595938" y="533400"/>
            <a:ext cx="5419725" cy="5335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rt with Caption right">
  <p:cSld name="Chart with Caption right">
    <p:spTree>
      <p:nvGrpSpPr>
        <p:cNvPr id="1" name="Shape 67"/>
        <p:cNvGrpSpPr/>
        <p:nvPr/>
      </p:nvGrpSpPr>
      <p:grpSpPr>
        <a:xfrm>
          <a:off x="0" y="0"/>
          <a:ext cx="0" cy="0"/>
          <a:chOff x="0" y="0"/>
          <a:chExt cx="0" cy="0"/>
        </a:xfrm>
      </p:grpSpPr>
      <p:sp>
        <p:nvSpPr>
          <p:cNvPr id="68" name="Google Shape;68;p52"/>
          <p:cNvSpPr txBox="1">
            <a:spLocks noGrp="1"/>
          </p:cNvSpPr>
          <p:nvPr>
            <p:ph type="title"/>
          </p:nvPr>
        </p:nvSpPr>
        <p:spPr>
          <a:xfrm>
            <a:off x="6164827" y="221226"/>
            <a:ext cx="5125986" cy="9193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2"/>
          <p:cNvSpPr txBox="1">
            <a:spLocks noGrp="1"/>
          </p:cNvSpPr>
          <p:nvPr>
            <p:ph type="body" idx="1"/>
          </p:nvPr>
        </p:nvSpPr>
        <p:spPr>
          <a:xfrm>
            <a:off x="6164827" y="1523206"/>
            <a:ext cx="5125986" cy="4494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52"/>
          <p:cNvSpPr>
            <a:spLocks noGrp="1"/>
          </p:cNvSpPr>
          <p:nvPr>
            <p:ph type="chart" idx="2"/>
          </p:nvPr>
        </p:nvSpPr>
        <p:spPr>
          <a:xfrm>
            <a:off x="663575" y="555625"/>
            <a:ext cx="5126038" cy="5562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Slide">
  <p:cSld name="Contents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3" type="obj">
  <p:cSld name="OBJEC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2">
  <p:cSld name="Two Content 2">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5"/>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7"/>
        <p:cNvGrpSpPr/>
        <p:nvPr/>
      </p:nvGrpSpPr>
      <p:grpSpPr>
        <a:xfrm>
          <a:off x="0" y="0"/>
          <a:ext cx="0" cy="0"/>
          <a:chOff x="0" y="0"/>
          <a:chExt cx="0" cy="0"/>
        </a:xfrm>
      </p:grpSpPr>
      <p:sp>
        <p:nvSpPr>
          <p:cNvPr id="38" name="Google Shape;38;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43"/>
          <p:cNvSpPr txBox="1">
            <a:spLocks noGrp="1"/>
          </p:cNvSpPr>
          <p:nvPr>
            <p:ph type="body" idx="4"/>
          </p:nvPr>
        </p:nvSpPr>
        <p:spPr>
          <a:xfrm>
            <a:off x="6169025"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hyperlink" Target="https://doi.org/10.1164/rccm.200602-231PP" TargetMode="External"/><Relationship Id="rId3" Type="http://schemas.openxmlformats.org/officeDocument/2006/relationships/hyperlink" Target="https://doi.org/10.1186/cc11903" TargetMode="External"/><Relationship Id="rId7" Type="http://schemas.openxmlformats.org/officeDocument/2006/relationships/hyperlink" Target="https://doi.org/10.1183/09031936.02.01282001" TargetMode="External"/><Relationship Id="rId12" Type="http://schemas.openxmlformats.org/officeDocument/2006/relationships/hyperlink" Target="https://doi.org/10.1136/thx.2007.086827"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doi.org/10.7759/cureus.35138" TargetMode="External"/><Relationship Id="rId11" Type="http://schemas.openxmlformats.org/officeDocument/2006/relationships/hyperlink" Target="https://doi.org/10.1016/j.rmed.2016.06.002" TargetMode="External"/><Relationship Id="rId5" Type="http://schemas.openxmlformats.org/officeDocument/2006/relationships/hyperlink" Target="https://doi.org/10.1183/1393003.congress-2017.PA705" TargetMode="External"/><Relationship Id="rId10" Type="http://schemas.openxmlformats.org/officeDocument/2006/relationships/hyperlink" Target="https://doi.org/10.1186/s13054-017-1641-1" TargetMode="External"/><Relationship Id="rId4" Type="http://schemas.openxmlformats.org/officeDocument/2006/relationships/hyperlink" Target="https://doi.org/10.1155/2014/840638" TargetMode="External"/><Relationship Id="rId9" Type="http://schemas.openxmlformats.org/officeDocument/2006/relationships/hyperlink" Target="https://doi.org/10.11114/ijsss.v2i3.439"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1097/MCC.0000000000000823" TargetMode="External"/><Relationship Id="rId3" Type="http://schemas.openxmlformats.org/officeDocument/2006/relationships/hyperlink" Target="https://doi.org/10.1111/jocn.15645" TargetMode="External"/><Relationship Id="rId7" Type="http://schemas.openxmlformats.org/officeDocument/2006/relationships/hyperlink" Target="https://doi.org/10.1111/j.1365-2044.2012.07218.x" TargetMode="External"/><Relationship Id="rId12" Type="http://schemas.openxmlformats.org/officeDocument/2006/relationships/hyperlink" Target="https://doi.org/10.1111/resp.12746"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doi.org/10.1007/s00134-002-1563-4" TargetMode="External"/><Relationship Id="rId11" Type="http://schemas.openxmlformats.org/officeDocument/2006/relationships/hyperlink" Target="https://doi.org/10.1136/thx.2007.086835" TargetMode="External"/><Relationship Id="rId5" Type="http://schemas.openxmlformats.org/officeDocument/2006/relationships/hyperlink" Target="https://doi.org/10.3978/j.issn.2072-1439.2015.03.08" TargetMode="External"/><Relationship Id="rId10" Type="http://schemas.openxmlformats.org/officeDocument/2006/relationships/hyperlink" Target="https://doi.org/10.1111/j.1440-1843.2011.02124.x" TargetMode="External"/><Relationship Id="rId4" Type="http://schemas.openxmlformats.org/officeDocument/2006/relationships/hyperlink" Target="https://doi.org/10.1183/16000617.0042-2022" TargetMode="External"/><Relationship Id="rId9" Type="http://schemas.openxmlformats.org/officeDocument/2006/relationships/hyperlink" Target="https://doi.org/10.1186/s12890-018-0723-4"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doi.org/10.1097/00000539-200012000-00041" TargetMode="External"/><Relationship Id="rId13" Type="http://schemas.openxmlformats.org/officeDocument/2006/relationships/hyperlink" Target="https://doi.org/10.1183/16000617.0190-2024" TargetMode="External"/><Relationship Id="rId3" Type="http://schemas.openxmlformats.org/officeDocument/2006/relationships/hyperlink" Target="https://doi.org/10.1183/13993003.02058-2018" TargetMode="External"/><Relationship Id="rId7" Type="http://schemas.openxmlformats.org/officeDocument/2006/relationships/hyperlink" Target="https://doi.org/10.1097/00000539-199809000-00031" TargetMode="External"/><Relationship Id="rId12" Type="http://schemas.openxmlformats.org/officeDocument/2006/relationships/hyperlink" Target="https://doi.org/10.1038/oby.2008.636"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doi.org/10.1155/2006/834786" TargetMode="External"/><Relationship Id="rId11" Type="http://schemas.openxmlformats.org/officeDocument/2006/relationships/hyperlink" Target="https://doi.org/10.1016/j.jaci.2018.02.004.%E2%80%8C" TargetMode="External"/><Relationship Id="rId5" Type="http://schemas.openxmlformats.org/officeDocument/2006/relationships/hyperlink" Target="https://doi.org/10.1016/j.cger.2009.07.005" TargetMode="External"/><Relationship Id="rId15" Type="http://schemas.openxmlformats.org/officeDocument/2006/relationships/hyperlink" Target="https://doi.org/10.1016/S0140-6736(11)60813-1" TargetMode="External"/><Relationship Id="rId10" Type="http://schemas.openxmlformats.org/officeDocument/2006/relationships/hyperlink" Target="https://doi.org/10.1016/j.jaci.2018.02.004" TargetMode="External"/><Relationship Id="rId4" Type="http://schemas.openxmlformats.org/officeDocument/2006/relationships/hyperlink" Target="https://doi.org/10.1097/NT.0000000000000092" TargetMode="External"/><Relationship Id="rId9" Type="http://schemas.openxmlformats.org/officeDocument/2006/relationships/hyperlink" Target="https://doi.org/10.1183/09031936.06.00077205" TargetMode="External"/><Relationship Id="rId14" Type="http://schemas.openxmlformats.org/officeDocument/2006/relationships/hyperlink" Target="https://doi.org/10.1080/21548331.2016.1179558"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doi.org/10.1056/EVIDoa2400229" TargetMode="External"/><Relationship Id="rId3" Type="http://schemas.openxmlformats.org/officeDocument/2006/relationships/hyperlink" Target="https://doi.org/10.1007/s44254-023-00034-2" TargetMode="External"/><Relationship Id="rId7" Type="http://schemas.openxmlformats.org/officeDocument/2006/relationships/hyperlink" Target="https://doi.org/10.2147/COPD.S75175"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doi.org/10.1016/j.pharmthera.2009.03.015" TargetMode="External"/><Relationship Id="rId5" Type="http://schemas.openxmlformats.org/officeDocument/2006/relationships/hyperlink" Target="https://doi.org/10.1164/ajrccm.157.3.9706076" TargetMode="External"/><Relationship Id="rId10" Type="http://schemas.openxmlformats.org/officeDocument/2006/relationships/hyperlink" Target="https://doi.org/10.1371/journal.pone.0198669" TargetMode="External"/><Relationship Id="rId4" Type="http://schemas.openxmlformats.org/officeDocument/2006/relationships/hyperlink" Target="https://doi.org/10.1016/j.soard.2024.08.032" TargetMode="External"/><Relationship Id="rId9" Type="http://schemas.openxmlformats.org/officeDocument/2006/relationships/hyperlink" Target="https://doi.org/10.1056/NEJM199304293281704"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br>
              <a:rPr lang="en-US" dirty="0">
                <a:latin typeface="Verdana"/>
                <a:ea typeface="Verdana"/>
                <a:cs typeface="Verdana"/>
                <a:sym typeface="Verdana"/>
              </a:rPr>
            </a:br>
            <a:br>
              <a:rPr lang="en-US" dirty="0">
                <a:latin typeface="Verdana"/>
                <a:ea typeface="Verdana"/>
                <a:cs typeface="Verdana"/>
                <a:sym typeface="Verdana"/>
              </a:rPr>
            </a:br>
            <a:br>
              <a:rPr lang="en-US" dirty="0">
                <a:latin typeface="Verdana"/>
                <a:ea typeface="Verdana"/>
                <a:cs typeface="Verdana"/>
                <a:sym typeface="Verdana"/>
              </a:rPr>
            </a:br>
            <a:r>
              <a:rPr lang="en-US" b="1" dirty="0">
                <a:latin typeface="Verdana"/>
                <a:ea typeface="Verdana"/>
                <a:cs typeface="Verdana"/>
                <a:sym typeface="Verdana"/>
              </a:rPr>
              <a:t>Obesity Implications in Cardiorespiratory </a:t>
            </a:r>
            <a:br>
              <a:rPr lang="en-US" dirty="0">
                <a:latin typeface="Verdana"/>
                <a:ea typeface="Verdana"/>
                <a:cs typeface="Verdana"/>
                <a:sym typeface="Verdana"/>
              </a:rPr>
            </a:br>
            <a:r>
              <a:rPr lang="en-US" b="1" dirty="0">
                <a:latin typeface="Verdana"/>
                <a:ea typeface="Verdana"/>
                <a:cs typeface="Verdana"/>
                <a:sym typeface="Verdana"/>
              </a:rPr>
              <a:t>Physiotherapy</a:t>
            </a:r>
            <a:br>
              <a:rPr lang="en-US" dirty="0">
                <a:latin typeface="Verdana"/>
                <a:ea typeface="Verdana"/>
                <a:cs typeface="Verdana"/>
                <a:sym typeface="Verdana"/>
              </a:rPr>
            </a:br>
            <a:br>
              <a:rPr lang="en-US" dirty="0">
                <a:latin typeface="Verdana"/>
                <a:ea typeface="Verdana"/>
                <a:cs typeface="Verdana"/>
                <a:sym typeface="Verdana"/>
              </a:rPr>
            </a:br>
            <a:endParaRPr dirty="0">
              <a:latin typeface="Verdana"/>
              <a:ea typeface="Verdana"/>
              <a:cs typeface="Verdana"/>
              <a:sym typeface="Verdana"/>
            </a:endParaRPr>
          </a:p>
        </p:txBody>
      </p:sp>
      <p:sp>
        <p:nvSpPr>
          <p:cNvPr id="76" name="Google Shape;76;p1"/>
          <p:cNvSpPr txBox="1">
            <a:spLocks noGrp="1"/>
          </p:cNvSpPr>
          <p:nvPr>
            <p:ph type="subTitle" idx="1"/>
          </p:nvPr>
        </p:nvSpPr>
        <p:spPr>
          <a:xfrm>
            <a:off x="838200" y="5888350"/>
            <a:ext cx="9144000" cy="8850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None/>
            </a:pPr>
            <a:r>
              <a:rPr lang="en-US" sz="1200">
                <a:latin typeface="Verdana"/>
                <a:ea typeface="Verdana"/>
                <a:cs typeface="Verdana"/>
                <a:sym typeface="Verdana"/>
              </a:rPr>
              <a:t>Developed by: Dr Julie Broderick and Eilis Fitzgerald, </a:t>
            </a:r>
            <a:endParaRPr sz="1200">
              <a:latin typeface="Verdana"/>
              <a:ea typeface="Verdana"/>
              <a:cs typeface="Verdana"/>
              <a:sym typeface="Verdana"/>
            </a:endParaRPr>
          </a:p>
          <a:p>
            <a:pPr marL="457200" lvl="0" indent="-406400" algn="l" rtl="0">
              <a:lnSpc>
                <a:spcPct val="90000"/>
              </a:lnSpc>
              <a:spcBef>
                <a:spcPts val="1000"/>
              </a:spcBef>
              <a:spcAft>
                <a:spcPts val="0"/>
              </a:spcAft>
              <a:buSzPts val="2800"/>
              <a:buNone/>
            </a:pPr>
            <a:r>
              <a:rPr lang="en-US" sz="1200">
                <a:latin typeface="Verdana"/>
                <a:ea typeface="Verdana"/>
                <a:cs typeface="Verdana"/>
                <a:sym typeface="Verdana"/>
              </a:rPr>
              <a:t>School of Public Health, Physiotherapy, and Sports Science, University College Dublin, Ireland</a:t>
            </a:r>
            <a:endParaRPr>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3b8be5e02b3_0_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The obesity paradox (2) </a:t>
            </a:r>
            <a:endParaRPr>
              <a:latin typeface="Verdana"/>
              <a:ea typeface="Verdana"/>
              <a:cs typeface="Verdana"/>
              <a:sym typeface="Verdana"/>
            </a:endParaRPr>
          </a:p>
        </p:txBody>
      </p:sp>
      <p:sp>
        <p:nvSpPr>
          <p:cNvPr id="141" name="Google Shape;141;g3b8be5e02b3_0_53"/>
          <p:cNvSpPr txBox="1">
            <a:spLocks noGrp="1"/>
          </p:cNvSpPr>
          <p:nvPr>
            <p:ph type="body" idx="1"/>
          </p:nvPr>
        </p:nvSpPr>
        <p:spPr>
          <a:xfrm>
            <a:off x="838200" y="1380012"/>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000"/>
              <a:buNone/>
            </a:pPr>
            <a:r>
              <a:rPr lang="en-US" sz="2400">
                <a:latin typeface="Verdana"/>
                <a:ea typeface="Verdana"/>
                <a:cs typeface="Verdana"/>
                <a:sym typeface="Verdana"/>
              </a:rPr>
              <a:t>Proposed mechanisms for this paradox: </a:t>
            </a:r>
            <a:endParaRPr sz="2400">
              <a:latin typeface="Verdana"/>
              <a:ea typeface="Verdana"/>
              <a:cs typeface="Verdana"/>
              <a:sym typeface="Verdana"/>
            </a:endParaRPr>
          </a:p>
          <a:p>
            <a:pPr marL="457200" lvl="0" indent="-381000" algn="l" rtl="0">
              <a:lnSpc>
                <a:spcPct val="100000"/>
              </a:lnSpc>
              <a:spcBef>
                <a:spcPts val="1000"/>
              </a:spcBef>
              <a:spcAft>
                <a:spcPts val="0"/>
              </a:spcAft>
              <a:buSzPts val="2400"/>
              <a:buChar char="•"/>
            </a:pPr>
            <a:r>
              <a:rPr lang="en-US" sz="2400">
                <a:latin typeface="Verdana"/>
                <a:ea typeface="Verdana"/>
                <a:cs typeface="Verdana"/>
                <a:sym typeface="Verdana"/>
              </a:rPr>
              <a:t>BMI measurement issues - does not distinguish between fat and muscle</a:t>
            </a:r>
            <a:endParaRPr sz="2400">
              <a:latin typeface="Verdana"/>
              <a:ea typeface="Verdana"/>
              <a:cs typeface="Verdana"/>
              <a:sym typeface="Verdana"/>
            </a:endParaRPr>
          </a:p>
          <a:p>
            <a:pPr marL="457200" lvl="0" indent="-381000" algn="l" rtl="0">
              <a:lnSpc>
                <a:spcPct val="100000"/>
              </a:lnSpc>
              <a:spcBef>
                <a:spcPts val="1000"/>
              </a:spcBef>
              <a:spcAft>
                <a:spcPts val="0"/>
              </a:spcAft>
              <a:buSzPts val="2400"/>
              <a:buChar char="•"/>
            </a:pPr>
            <a:r>
              <a:rPr lang="en-US" sz="2400">
                <a:latin typeface="Verdana"/>
                <a:ea typeface="Verdana"/>
                <a:cs typeface="Verdana"/>
                <a:sym typeface="Verdana"/>
              </a:rPr>
              <a:t>Higher fat/muscle stores may buffer catabolic stress and offer energy reserves during illness </a:t>
            </a:r>
            <a:endParaRPr sz="2400">
              <a:latin typeface="Verdana"/>
              <a:ea typeface="Verdana"/>
              <a:cs typeface="Verdana"/>
              <a:sym typeface="Verdana"/>
            </a:endParaRPr>
          </a:p>
          <a:p>
            <a:pPr marL="457200" lvl="0" indent="-381000" algn="l" rtl="0">
              <a:lnSpc>
                <a:spcPct val="100000"/>
              </a:lnSpc>
              <a:spcBef>
                <a:spcPts val="1000"/>
              </a:spcBef>
              <a:spcAft>
                <a:spcPts val="0"/>
              </a:spcAft>
              <a:buSzPts val="2400"/>
              <a:buChar char="•"/>
            </a:pPr>
            <a:r>
              <a:rPr lang="en-US" sz="2400">
                <a:latin typeface="Verdana"/>
                <a:ea typeface="Verdana"/>
                <a:cs typeface="Verdana"/>
                <a:sym typeface="Verdana"/>
              </a:rPr>
              <a:t>Different inflammatory profiles - different cytokine and lipid profiles can modestly improve short term survival </a:t>
            </a:r>
            <a:endParaRPr sz="2400">
              <a:latin typeface="Verdana"/>
              <a:ea typeface="Verdana"/>
              <a:cs typeface="Verdana"/>
              <a:sym typeface="Verdana"/>
            </a:endParaRPr>
          </a:p>
          <a:p>
            <a:pPr marL="0" lvl="0" indent="0" algn="l" rtl="0">
              <a:lnSpc>
                <a:spcPct val="100000"/>
              </a:lnSpc>
              <a:spcBef>
                <a:spcPts val="1000"/>
              </a:spcBef>
              <a:spcAft>
                <a:spcPts val="0"/>
              </a:spcAft>
              <a:buSzPts val="2000"/>
              <a:buNone/>
            </a:pPr>
            <a:r>
              <a:rPr lang="en-US" sz="2400">
                <a:latin typeface="Verdana"/>
                <a:ea typeface="Verdana"/>
                <a:cs typeface="Verdana"/>
                <a:sym typeface="Verdana"/>
              </a:rPr>
              <a:t>Note: Clinical guidelines still emphasise preventing and treating obesity while acknowledging aggressive weight loss in frail </a:t>
            </a:r>
            <a:br>
              <a:rPr lang="en-US" sz="2400">
                <a:latin typeface="Verdana"/>
                <a:ea typeface="Verdana"/>
                <a:cs typeface="Verdana"/>
                <a:sym typeface="Verdana"/>
              </a:rPr>
            </a:br>
            <a:r>
              <a:rPr lang="en-US" sz="2400">
                <a:latin typeface="Verdana"/>
                <a:ea typeface="Verdana"/>
                <a:cs typeface="Verdana"/>
                <a:sym typeface="Verdana"/>
              </a:rPr>
              <a:t>or chronically ill patients has potential to be harmful.</a:t>
            </a:r>
            <a:endParaRPr sz="2400">
              <a:latin typeface="Verdana"/>
              <a:ea typeface="Verdana"/>
              <a:cs typeface="Verdana"/>
              <a:sym typeface="Verdana"/>
            </a:endParaRPr>
          </a:p>
          <a:p>
            <a:pPr marL="457200" lvl="0" indent="-228600" algn="l" rtl="0">
              <a:lnSpc>
                <a:spcPct val="100000"/>
              </a:lnSpc>
              <a:spcBef>
                <a:spcPts val="1000"/>
              </a:spcBef>
              <a:spcAft>
                <a:spcPts val="0"/>
              </a:spcAft>
              <a:buClr>
                <a:schemeClr val="dk1"/>
              </a:buClr>
              <a:buSzPts val="2000"/>
              <a:buNone/>
            </a:pPr>
            <a:endParaRPr sz="2400"/>
          </a:p>
        </p:txBody>
      </p:sp>
      <p:sp>
        <p:nvSpPr>
          <p:cNvPr id="142" name="Google Shape;142;g3b8be5e02b3_0_53"/>
          <p:cNvSpPr txBox="1"/>
          <p:nvPr/>
        </p:nvSpPr>
        <p:spPr>
          <a:xfrm>
            <a:off x="335350" y="6334800"/>
            <a:ext cx="9848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latin typeface="Verdana"/>
                <a:ea typeface="Verdana"/>
                <a:cs typeface="Verdana"/>
                <a:sym typeface="Verdana"/>
              </a:rPr>
              <a:t>(</a:t>
            </a:r>
            <a:r>
              <a:rPr lang="en-US" sz="1100" b="0" i="0" u="none" strike="noStrike" cap="none">
                <a:solidFill>
                  <a:schemeClr val="dk1"/>
                </a:solidFill>
                <a:latin typeface="Verdana"/>
                <a:ea typeface="Verdana"/>
                <a:cs typeface="Verdana"/>
                <a:sym typeface="Verdana"/>
              </a:rPr>
              <a:t>Aqqad, A et al., 2017</a:t>
            </a:r>
            <a:r>
              <a:rPr lang="en-US" sz="1200" b="0" i="0" u="none" strike="noStrike" cap="none">
                <a:solidFill>
                  <a:srgbClr val="05103E"/>
                </a:solidFill>
                <a:latin typeface="Verdana"/>
                <a:ea typeface="Verdana"/>
                <a:cs typeface="Verdana"/>
                <a:sym typeface="Verdana"/>
              </a:rPr>
              <a:t>; Oreopoulos et al., 2009; Yamauchi et al., 2014) </a:t>
            </a: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Obesity and Asthma (1)</a:t>
            </a:r>
            <a:endParaRPr>
              <a:latin typeface="Verdana"/>
              <a:ea typeface="Verdana"/>
              <a:cs typeface="Verdana"/>
              <a:sym typeface="Verdana"/>
            </a:endParaRPr>
          </a:p>
        </p:txBody>
      </p:sp>
      <p:sp>
        <p:nvSpPr>
          <p:cNvPr id="149" name="Google Shape;149;p7"/>
          <p:cNvSpPr txBox="1">
            <a:spLocks noGrp="1"/>
          </p:cNvSpPr>
          <p:nvPr>
            <p:ph type="body" idx="1"/>
          </p:nvPr>
        </p:nvSpPr>
        <p:spPr>
          <a:xfrm>
            <a:off x="838200" y="1825625"/>
            <a:ext cx="10515600" cy="36015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Obesity is a known risk factor for asthma in adults. PwO are more likely to develop asthma and experience more severe symptoms </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Obesity is associated with increased asthma severity and decreased response to pharmacological treatment</a:t>
            </a:r>
            <a:r>
              <a:rPr lang="en-US" sz="2400" dirty="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Possible mechanisms are increased systemic inflammation, altered immune responses, and mechanical effects on lung function due to excess body weight </a:t>
            </a:r>
            <a:endParaRPr sz="2400" dirty="0">
              <a:latin typeface="Verdana"/>
              <a:ea typeface="Verdana"/>
              <a:cs typeface="Verdana"/>
              <a:sym typeface="Verdana"/>
            </a:endParaRPr>
          </a:p>
        </p:txBody>
      </p:sp>
      <p:sp>
        <p:nvSpPr>
          <p:cNvPr id="150" name="Google Shape;150;p7"/>
          <p:cNvSpPr txBox="1"/>
          <p:nvPr/>
        </p:nvSpPr>
        <p:spPr>
          <a:xfrm>
            <a:off x="335350" y="6334800"/>
            <a:ext cx="9848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latin typeface="Verdana"/>
                <a:ea typeface="Verdana"/>
                <a:cs typeface="Verdana"/>
                <a:sym typeface="Verdana"/>
              </a:rPr>
              <a:t>(</a:t>
            </a:r>
            <a:r>
              <a:rPr lang="en-US" sz="1100" b="0" i="0" u="none" strike="noStrike" cap="none">
                <a:solidFill>
                  <a:schemeClr val="dk1"/>
                </a:solidFill>
                <a:latin typeface="Verdana"/>
                <a:ea typeface="Verdana"/>
                <a:cs typeface="Verdana"/>
                <a:sym typeface="Verdana"/>
              </a:rPr>
              <a:t>Beuther</a:t>
            </a:r>
            <a:r>
              <a:rPr lang="en-US" sz="1200" b="0" i="0" u="none" strike="noStrike" cap="none">
                <a:solidFill>
                  <a:srgbClr val="05103E"/>
                </a:solidFill>
                <a:latin typeface="Verdana"/>
                <a:ea typeface="Verdana"/>
                <a:cs typeface="Verdana"/>
                <a:sym typeface="Verdana"/>
              </a:rPr>
              <a:t>, 2006; Peters et al., 2018; Peters-Golder et al., 2006)</a:t>
            </a: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b8be5e02b3_0_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Obesity and Asthma (2)</a:t>
            </a:r>
            <a:endParaRPr>
              <a:latin typeface="Verdana"/>
              <a:ea typeface="Verdana"/>
              <a:cs typeface="Verdana"/>
              <a:sym typeface="Verdana"/>
            </a:endParaRPr>
          </a:p>
        </p:txBody>
      </p:sp>
      <p:sp>
        <p:nvSpPr>
          <p:cNvPr id="157" name="Google Shape;157;g3b8be5e02b3_0_59"/>
          <p:cNvSpPr txBox="1">
            <a:spLocks noGrp="1"/>
          </p:cNvSpPr>
          <p:nvPr>
            <p:ph type="body" idx="1"/>
          </p:nvPr>
        </p:nvSpPr>
        <p:spPr>
          <a:xfrm>
            <a:off x="838200" y="1825625"/>
            <a:ext cx="6444600" cy="4351200"/>
          </a:xfrm>
          <a:prstGeom prst="rect">
            <a:avLst/>
          </a:prstGeom>
          <a:noFill/>
          <a:ln>
            <a:noFill/>
          </a:ln>
        </p:spPr>
        <p:txBody>
          <a:bodyPr spcFirstLastPara="1" wrap="square" lIns="91425" tIns="45700" rIns="91425" bIns="45700" anchor="t" anchorCtr="0">
            <a:normAutofit/>
          </a:bodyPr>
          <a:lstStyle/>
          <a:p>
            <a:pPr marL="419100" lvl="0" indent="-342900" algn="l" rtl="0">
              <a:lnSpc>
                <a:spcPct val="100000"/>
              </a:lnSpc>
              <a:spcBef>
                <a:spcPts val="1000"/>
              </a:spcBef>
              <a:spcAft>
                <a:spcPts val="0"/>
              </a:spcAft>
              <a:buSzPts val="2400"/>
              <a:buChar char="•"/>
            </a:pPr>
            <a:r>
              <a:rPr lang="en-US" sz="2400" dirty="0">
                <a:latin typeface="Verdana"/>
                <a:ea typeface="Verdana"/>
                <a:cs typeface="Verdana"/>
                <a:sym typeface="Verdana"/>
              </a:rPr>
              <a:t>There is evidence to support that weight loss improves asthma symptoms and lung function in PwO </a:t>
            </a:r>
            <a:endParaRPr dirty="0">
              <a:latin typeface="Verdana"/>
              <a:ea typeface="Verdana"/>
              <a:cs typeface="Verdana"/>
              <a:sym typeface="Verdana"/>
            </a:endParaRPr>
          </a:p>
          <a:p>
            <a:pPr marL="419100" lvl="0" indent="-342900" algn="l" rtl="0">
              <a:lnSpc>
                <a:spcPct val="100000"/>
              </a:lnSpc>
              <a:spcBef>
                <a:spcPts val="1000"/>
              </a:spcBef>
              <a:spcAft>
                <a:spcPts val="0"/>
              </a:spcAft>
              <a:buSzPts val="2400"/>
              <a:buChar char="•"/>
            </a:pPr>
            <a:r>
              <a:rPr lang="en-US" sz="2400" dirty="0">
                <a:latin typeface="Verdana"/>
                <a:ea typeface="Verdana"/>
                <a:cs typeface="Verdana"/>
                <a:sym typeface="Verdana"/>
              </a:rPr>
              <a:t>Weight‑loss in older adults with asthma must address age‑specific nutrition and include strength training to prevent functional decline and muscle loss</a:t>
            </a:r>
            <a:endParaRPr sz="2400" dirty="0">
              <a:latin typeface="Verdana"/>
              <a:ea typeface="Verdana"/>
              <a:cs typeface="Verdana"/>
              <a:sym typeface="Verdana"/>
            </a:endParaRPr>
          </a:p>
          <a:p>
            <a:pPr marL="101600" lvl="0" indent="0" algn="l" rtl="0">
              <a:lnSpc>
                <a:spcPct val="100000"/>
              </a:lnSpc>
              <a:spcBef>
                <a:spcPts val="1000"/>
              </a:spcBef>
              <a:spcAft>
                <a:spcPts val="0"/>
              </a:spcAft>
              <a:buSzPts val="2000"/>
              <a:buNone/>
            </a:pPr>
            <a:endParaRPr sz="2400" dirty="0"/>
          </a:p>
        </p:txBody>
      </p:sp>
      <p:sp>
        <p:nvSpPr>
          <p:cNvPr id="158" name="Google Shape;158;g3b8be5e02b3_0_59"/>
          <p:cNvSpPr txBox="1"/>
          <p:nvPr/>
        </p:nvSpPr>
        <p:spPr>
          <a:xfrm>
            <a:off x="335350" y="6334800"/>
            <a:ext cx="9848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latin typeface="Verdana"/>
                <a:ea typeface="Verdana"/>
                <a:cs typeface="Verdana"/>
                <a:sym typeface="Verdana"/>
              </a:rPr>
              <a:t> Wood and Gibson, 2009; Oreopoulos et al., 2009)  </a:t>
            </a:r>
            <a:endParaRPr sz="1200" b="0" i="0" u="none" strike="noStrike" cap="none">
              <a:solidFill>
                <a:srgbClr val="000000"/>
              </a:solidFill>
              <a:latin typeface="Verdana"/>
              <a:ea typeface="Verdana"/>
              <a:cs typeface="Verdana"/>
              <a:sym typeface="Verdana"/>
            </a:endParaRPr>
          </a:p>
        </p:txBody>
      </p:sp>
      <p:pic>
        <p:nvPicPr>
          <p:cNvPr id="159" name="Google Shape;159;g3b8be5e02b3_0_59"/>
          <p:cNvPicPr preferRelativeResize="0"/>
          <p:nvPr/>
        </p:nvPicPr>
        <p:blipFill rotWithShape="1">
          <a:blip r:embed="rId3">
            <a:alphaModFix/>
          </a:blip>
          <a:srcRect/>
          <a:stretch/>
        </p:blipFill>
        <p:spPr>
          <a:xfrm>
            <a:off x="7435200" y="1843225"/>
            <a:ext cx="4604400" cy="3453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Obesity and Obstructive Sleep Apnoea (OSA) (1)</a:t>
            </a:r>
            <a:endParaRPr dirty="0">
              <a:latin typeface="Verdana"/>
              <a:ea typeface="Verdana"/>
              <a:cs typeface="Verdana"/>
              <a:sym typeface="Verdana"/>
            </a:endParaRPr>
          </a:p>
        </p:txBody>
      </p:sp>
      <p:sp>
        <p:nvSpPr>
          <p:cNvPr id="166" name="Google Shape;166;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OSA is </a:t>
            </a:r>
            <a:r>
              <a:rPr lang="en-US" sz="2400" dirty="0" err="1">
                <a:latin typeface="Verdana"/>
                <a:ea typeface="Verdana"/>
                <a:cs typeface="Verdana"/>
                <a:sym typeface="Verdana"/>
              </a:rPr>
              <a:t>characterised</a:t>
            </a:r>
            <a:r>
              <a:rPr lang="en-US" sz="2400" dirty="0">
                <a:latin typeface="Verdana"/>
                <a:ea typeface="Verdana"/>
                <a:cs typeface="Verdana"/>
                <a:sym typeface="Verdana"/>
              </a:rPr>
              <a:t> by repetitive episodes of airway obstruction during sleep, leading to disrupted sleep and various health issues. </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solidFill>
                  <a:schemeClr val="dk1"/>
                </a:solidFill>
                <a:latin typeface="Verdana"/>
                <a:ea typeface="Verdana"/>
                <a:cs typeface="Verdana"/>
                <a:sym typeface="Verdana"/>
              </a:rPr>
              <a:t>Obesity is linked to the development of OSA</a:t>
            </a:r>
            <a:endParaRPr sz="2400" dirty="0">
              <a:solidFill>
                <a:schemeClr val="dk1"/>
              </a:solidFill>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Obesity significantly increases the risk of developing OSA and raises the clinical suspicion of OSA and need for formal sleep studies  </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OSA can exacerbate existing comorbidities, including cardiovascular disease and metabolic syndrome </a:t>
            </a:r>
            <a:endParaRPr sz="2400" dirty="0">
              <a:latin typeface="Verdana"/>
              <a:ea typeface="Verdana"/>
              <a:cs typeface="Verdana"/>
              <a:sym typeface="Verdana"/>
            </a:endParaRPr>
          </a:p>
          <a:p>
            <a:pPr marL="0" lvl="0" indent="0" algn="l" rtl="0">
              <a:lnSpc>
                <a:spcPct val="100000"/>
              </a:lnSpc>
              <a:spcBef>
                <a:spcPts val="1000"/>
              </a:spcBef>
              <a:spcAft>
                <a:spcPts val="0"/>
              </a:spcAft>
              <a:buSzPts val="2000"/>
              <a:buNone/>
            </a:pPr>
            <a:endParaRPr sz="2400" dirty="0"/>
          </a:p>
        </p:txBody>
      </p:sp>
      <p:sp>
        <p:nvSpPr>
          <p:cNvPr id="167" name="Google Shape;167;p8"/>
          <p:cNvSpPr txBox="1"/>
          <p:nvPr/>
        </p:nvSpPr>
        <p:spPr>
          <a:xfrm>
            <a:off x="201200" y="6311900"/>
            <a:ext cx="9982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latin typeface="Verdana"/>
                <a:ea typeface="Verdana"/>
                <a:cs typeface="Verdana"/>
                <a:sym typeface="Verdana"/>
              </a:rPr>
              <a:t>(Global initiative for Chronic Obstructive Lung Disease, 2025; Young et al., 2002)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b8be5e02b3_0_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Obesity and Obstructive Sleep Apnoea (OSA) (2)</a:t>
            </a:r>
            <a:endParaRPr>
              <a:latin typeface="Verdana"/>
              <a:ea typeface="Verdana"/>
              <a:cs typeface="Verdana"/>
              <a:sym typeface="Verdana"/>
            </a:endParaRPr>
          </a:p>
        </p:txBody>
      </p:sp>
      <p:sp>
        <p:nvSpPr>
          <p:cNvPr id="174" name="Google Shape;174;g3b8be5e02b3_0_65"/>
          <p:cNvSpPr txBox="1">
            <a:spLocks noGrp="1"/>
          </p:cNvSpPr>
          <p:nvPr>
            <p:ph type="body" idx="1"/>
          </p:nvPr>
        </p:nvSpPr>
        <p:spPr>
          <a:xfrm>
            <a:off x="838200" y="1825625"/>
            <a:ext cx="6813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2000"/>
              <a:buNone/>
            </a:pPr>
            <a:r>
              <a:rPr lang="en-US" sz="2400" dirty="0">
                <a:latin typeface="Verdana"/>
                <a:ea typeface="Verdana"/>
                <a:cs typeface="Verdana"/>
                <a:sym typeface="Verdana"/>
              </a:rPr>
              <a:t>Proposed Mechanism </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Fat deposits and decreased muscle activity in the upper respiratory tract can lead to airway narrowing. </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This can lead to hypoxic and </a:t>
            </a:r>
            <a:r>
              <a:rPr lang="en-US" sz="2400" dirty="0" err="1">
                <a:latin typeface="Verdana"/>
                <a:ea typeface="Verdana"/>
                <a:cs typeface="Verdana"/>
                <a:sym typeface="Verdana"/>
              </a:rPr>
              <a:t>apnoeic</a:t>
            </a:r>
            <a:r>
              <a:rPr lang="en-US" sz="2400" dirty="0">
                <a:latin typeface="Verdana"/>
                <a:ea typeface="Verdana"/>
                <a:cs typeface="Verdana"/>
                <a:sym typeface="Verdana"/>
              </a:rPr>
              <a:t> episodes which can result in OSA</a:t>
            </a:r>
            <a:endParaRPr sz="2400" dirty="0">
              <a:latin typeface="Verdana"/>
              <a:ea typeface="Verdana"/>
              <a:cs typeface="Verdana"/>
              <a:sym typeface="Verdana"/>
            </a:endParaRPr>
          </a:p>
        </p:txBody>
      </p:sp>
      <p:sp>
        <p:nvSpPr>
          <p:cNvPr id="175" name="Google Shape;175;g3b8be5e02b3_0_65"/>
          <p:cNvSpPr txBox="1"/>
          <p:nvPr/>
        </p:nvSpPr>
        <p:spPr>
          <a:xfrm>
            <a:off x="201200" y="6311900"/>
            <a:ext cx="9982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latin typeface="Verdana"/>
                <a:ea typeface="Verdana"/>
                <a:cs typeface="Verdana"/>
                <a:sym typeface="Verdana"/>
              </a:rPr>
              <a:t>(Chen et al., 2014) </a:t>
            </a:r>
            <a:endParaRPr sz="1400" b="0" i="0" u="none" strike="noStrike" cap="none">
              <a:solidFill>
                <a:srgbClr val="000000"/>
              </a:solidFill>
              <a:latin typeface="Verdana"/>
              <a:ea typeface="Verdana"/>
              <a:cs typeface="Verdana"/>
              <a:sym typeface="Verdana"/>
            </a:endParaRPr>
          </a:p>
        </p:txBody>
      </p:sp>
      <p:pic>
        <p:nvPicPr>
          <p:cNvPr id="176" name="Google Shape;176;g3b8be5e02b3_0_65"/>
          <p:cNvPicPr preferRelativeResize="0"/>
          <p:nvPr/>
        </p:nvPicPr>
        <p:blipFill rotWithShape="1">
          <a:blip r:embed="rId3">
            <a:alphaModFix/>
          </a:blip>
          <a:srcRect/>
          <a:stretch/>
        </p:blipFill>
        <p:spPr>
          <a:xfrm>
            <a:off x="7770675" y="1825625"/>
            <a:ext cx="4235401" cy="24863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Assessment Considerations</a:t>
            </a:r>
            <a:endParaRPr dirty="0">
              <a:latin typeface="Verdana"/>
              <a:ea typeface="Verdana"/>
              <a:cs typeface="Verdana"/>
              <a:sym typeface="Verdana"/>
            </a:endParaRPr>
          </a:p>
        </p:txBody>
      </p:sp>
      <p:sp>
        <p:nvSpPr>
          <p:cNvPr id="183" name="Google Shape;183;p13"/>
          <p:cNvSpPr txBox="1">
            <a:spLocks noGrp="1"/>
          </p:cNvSpPr>
          <p:nvPr>
            <p:ph type="body" idx="1"/>
          </p:nvPr>
        </p:nvSpPr>
        <p:spPr>
          <a:xfrm>
            <a:off x="701040" y="1480138"/>
            <a:ext cx="7719000" cy="43512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COPD GOLD guidelines (2025) recommend assessing BMI at all patient visits and monitor changes to this over time </a:t>
            </a:r>
            <a:endParaRPr sz="2400" dirty="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Many patients living with obesity will present with breathlessness</a:t>
            </a:r>
            <a:endParaRPr sz="2400" dirty="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Auscultation – breath sounds can sound diminished because they’re transmitted through a layer of adipose tissue</a:t>
            </a:r>
            <a:endParaRPr sz="2400" dirty="0">
              <a:latin typeface="Verdana"/>
              <a:ea typeface="Verdana"/>
              <a:cs typeface="Verdana"/>
              <a:sym typeface="Verdana"/>
            </a:endParaRPr>
          </a:p>
          <a:p>
            <a:pPr marL="457200" lvl="0" indent="-381000" algn="l" rtl="0">
              <a:lnSpc>
                <a:spcPct val="90000"/>
              </a:lnSpc>
              <a:spcBef>
                <a:spcPts val="1000"/>
              </a:spcBef>
              <a:spcAft>
                <a:spcPts val="0"/>
              </a:spcAft>
              <a:buSzPts val="2400"/>
              <a:buChar char="•"/>
            </a:pPr>
            <a:r>
              <a:rPr lang="en-US" sz="2400" dirty="0">
                <a:latin typeface="Verdana"/>
                <a:ea typeface="Verdana"/>
                <a:cs typeface="Verdana"/>
                <a:sym typeface="Verdana"/>
              </a:rPr>
              <a:t>Consider patient position during assessment - more upright positions have a positive effect on lung function in PwO</a:t>
            </a:r>
            <a:endParaRPr sz="2400" dirty="0">
              <a:latin typeface="Verdana"/>
              <a:ea typeface="Verdana"/>
              <a:cs typeface="Verdana"/>
              <a:sym typeface="Verdana"/>
            </a:endParaRPr>
          </a:p>
        </p:txBody>
      </p:sp>
      <p:pic>
        <p:nvPicPr>
          <p:cNvPr id="184" name="Google Shape;184;p13"/>
          <p:cNvPicPr preferRelativeResize="0"/>
          <p:nvPr/>
        </p:nvPicPr>
        <p:blipFill rotWithShape="1">
          <a:blip r:embed="rId3">
            <a:alphaModFix/>
          </a:blip>
          <a:srcRect/>
          <a:stretch/>
        </p:blipFill>
        <p:spPr>
          <a:xfrm>
            <a:off x="8557200" y="2291575"/>
            <a:ext cx="3083500" cy="2048050"/>
          </a:xfrm>
          <a:prstGeom prst="rect">
            <a:avLst/>
          </a:prstGeom>
          <a:noFill/>
          <a:ln>
            <a:noFill/>
          </a:ln>
        </p:spPr>
      </p:pic>
      <p:sp>
        <p:nvSpPr>
          <p:cNvPr id="185" name="Google Shape;185;p13"/>
          <p:cNvSpPr txBox="1"/>
          <p:nvPr/>
        </p:nvSpPr>
        <p:spPr>
          <a:xfrm>
            <a:off x="201200" y="6304675"/>
            <a:ext cx="9848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2222"/>
                </a:solidFill>
                <a:highlight>
                  <a:srgbClr val="FFFFFF"/>
                </a:highlight>
                <a:latin typeface="Verdana"/>
                <a:ea typeface="Verdana"/>
                <a:cs typeface="Verdana"/>
                <a:sym typeface="Verdana"/>
              </a:rPr>
              <a:t>(</a:t>
            </a:r>
            <a:r>
              <a:rPr lang="en-US" sz="1200" b="0" i="0" u="none" strike="noStrike" cap="none">
                <a:solidFill>
                  <a:srgbClr val="05103E"/>
                </a:solidFill>
                <a:latin typeface="Verdana"/>
                <a:ea typeface="Verdana"/>
                <a:cs typeface="Verdana"/>
                <a:sym typeface="Verdana"/>
              </a:rPr>
              <a:t>Global initiative for Chronic Obstructive Lung Disease, 2025</a:t>
            </a:r>
            <a:r>
              <a:rPr lang="en-US" sz="1200" b="0" i="0" u="none" strike="noStrike" cap="none">
                <a:solidFill>
                  <a:srgbClr val="222222"/>
                </a:solidFill>
                <a:highlight>
                  <a:srgbClr val="FFFFFF"/>
                </a:highlight>
                <a:latin typeface="Verdana"/>
                <a:ea typeface="Verdana"/>
                <a:cs typeface="Verdana"/>
                <a:sym typeface="Verdana"/>
              </a:rPr>
              <a:t>; Katz et al., 2018)</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General physiotherapy treatment points </a:t>
            </a:r>
            <a:endParaRPr dirty="0">
              <a:latin typeface="Verdana"/>
              <a:ea typeface="Verdana"/>
              <a:cs typeface="Verdana"/>
              <a:sym typeface="Verdana"/>
            </a:endParaRPr>
          </a:p>
        </p:txBody>
      </p:sp>
      <p:sp>
        <p:nvSpPr>
          <p:cNvPr id="192" name="Google Shape;192;p14"/>
          <p:cNvSpPr txBox="1">
            <a:spLocks noGrp="1"/>
          </p:cNvSpPr>
          <p:nvPr>
            <p:ph type="body" idx="1"/>
          </p:nvPr>
        </p:nvSpPr>
        <p:spPr>
          <a:xfrm>
            <a:off x="905275" y="1690700"/>
            <a:ext cx="10515600" cy="43512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Clr>
                <a:schemeClr val="dk1"/>
              </a:buClr>
              <a:buSzPts val="2400"/>
              <a:buChar char="•"/>
            </a:pPr>
            <a:r>
              <a:rPr lang="en-US" dirty="0">
                <a:latin typeface="Verdana"/>
                <a:ea typeface="Verdana"/>
                <a:cs typeface="Verdana"/>
                <a:sym typeface="Verdana"/>
              </a:rPr>
              <a:t>Generally, obesity undertreated in people with chronic respiratory disease </a:t>
            </a:r>
            <a:endParaRPr dirty="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dirty="0">
                <a:latin typeface="Verdana"/>
                <a:ea typeface="Verdana"/>
                <a:cs typeface="Verdana"/>
                <a:sym typeface="Verdana"/>
              </a:rPr>
              <a:t>Tailor treatment plans to account for obesity </a:t>
            </a:r>
            <a:endParaRPr dirty="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dirty="0">
                <a:latin typeface="Verdana"/>
                <a:ea typeface="Verdana"/>
                <a:cs typeface="Verdana"/>
                <a:sym typeface="Verdana"/>
              </a:rPr>
              <a:t>Adjust exercise and rehabilitation programmes</a:t>
            </a:r>
            <a:endParaRPr dirty="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dirty="0">
                <a:latin typeface="Verdana"/>
                <a:ea typeface="Verdana"/>
                <a:cs typeface="Verdana"/>
                <a:sym typeface="Verdana"/>
              </a:rPr>
              <a:t>Important to manage obesity related complications in PwO with respiratory disease, e.g., sleep apnea or cardiovascular disease</a:t>
            </a:r>
            <a:endParaRPr dirty="0">
              <a:latin typeface="Verdana"/>
              <a:ea typeface="Verdana"/>
              <a:cs typeface="Verdana"/>
              <a:sym typeface="Verdana"/>
            </a:endParaRPr>
          </a:p>
          <a:p>
            <a:pPr marL="457200" lvl="0" indent="-381000" algn="l" rtl="0">
              <a:lnSpc>
                <a:spcPct val="90000"/>
              </a:lnSpc>
              <a:spcBef>
                <a:spcPts val="1000"/>
              </a:spcBef>
              <a:spcAft>
                <a:spcPts val="0"/>
              </a:spcAft>
              <a:buSzPts val="2400"/>
              <a:buChar char="•"/>
            </a:pPr>
            <a:r>
              <a:rPr lang="en-US" dirty="0">
                <a:latin typeface="Verdana"/>
                <a:ea typeface="Verdana"/>
                <a:cs typeface="Verdana"/>
                <a:sym typeface="Verdana"/>
              </a:rPr>
              <a:t>Consider referral to MDT members such as psychologists and dieticians as required</a:t>
            </a:r>
            <a:endParaRPr dirty="0">
              <a:latin typeface="Verdana"/>
              <a:ea typeface="Verdana"/>
              <a:cs typeface="Verdana"/>
              <a:sym typeface="Verdana"/>
            </a:endParaRPr>
          </a:p>
          <a:p>
            <a:pPr marL="457200" lvl="0" indent="-381000" algn="l" rtl="0">
              <a:lnSpc>
                <a:spcPct val="90000"/>
              </a:lnSpc>
              <a:spcBef>
                <a:spcPts val="1000"/>
              </a:spcBef>
              <a:spcAft>
                <a:spcPts val="0"/>
              </a:spcAft>
              <a:buSzPts val="2400"/>
              <a:buChar char="•"/>
            </a:pPr>
            <a:r>
              <a:rPr lang="en-US" dirty="0">
                <a:latin typeface="Verdana"/>
                <a:ea typeface="Verdana"/>
                <a:cs typeface="Verdana"/>
                <a:sym typeface="Verdana"/>
              </a:rPr>
              <a:t>Continual reassessment and review  - new obesity medications may change treatments (e.g. reduce need for continuous positive airway pressure (</a:t>
            </a:r>
            <a:r>
              <a:rPr lang="en-US" dirty="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CPAP) </a:t>
            </a:r>
            <a:r>
              <a:rPr lang="en-US" dirty="0">
                <a:latin typeface="Verdana"/>
                <a:ea typeface="Verdana"/>
                <a:cs typeface="Verdana"/>
                <a:sym typeface="Verdana"/>
              </a:rPr>
              <a:t>in patients with OSA)</a:t>
            </a:r>
            <a:endParaRPr dirty="0">
              <a:latin typeface="Verdana"/>
              <a:ea typeface="Verdana"/>
              <a:cs typeface="Verdana"/>
              <a:sym typeface="Verdana"/>
            </a:endParaRPr>
          </a:p>
          <a:p>
            <a:pPr marL="457200" lvl="0" indent="-228600" algn="l" rtl="0">
              <a:lnSpc>
                <a:spcPct val="90000"/>
              </a:lnSpc>
              <a:spcBef>
                <a:spcPts val="1000"/>
              </a:spcBef>
              <a:spcAft>
                <a:spcPts val="0"/>
              </a:spcAft>
              <a:buClr>
                <a:schemeClr val="dk1"/>
              </a:buClr>
              <a:buSzPts val="2000"/>
              <a:buNone/>
            </a:pPr>
            <a:endParaRPr sz="2400" dirty="0"/>
          </a:p>
        </p:txBody>
      </p:sp>
      <p:sp>
        <p:nvSpPr>
          <p:cNvPr id="193" name="Google Shape;193;p14"/>
          <p:cNvSpPr txBox="1"/>
          <p:nvPr/>
        </p:nvSpPr>
        <p:spPr>
          <a:xfrm>
            <a:off x="402425" y="6287900"/>
            <a:ext cx="9663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A0A0A"/>
                </a:solidFill>
                <a:highlight>
                  <a:srgbClr val="FFFFFF"/>
                </a:highlight>
                <a:latin typeface="Verdana"/>
                <a:ea typeface="Verdana"/>
                <a:cs typeface="Verdana"/>
                <a:sym typeface="Verdana"/>
              </a:rPr>
              <a:t>(Global Initiative for Chronic Obstructive Lung Disease, 2025)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Obesity as a ‘treatable trait’ in COPD (1)</a:t>
            </a:r>
            <a:endParaRPr dirty="0">
              <a:latin typeface="Verdana"/>
              <a:ea typeface="Verdana"/>
              <a:cs typeface="Verdana"/>
              <a:sym typeface="Verdana"/>
            </a:endParaRPr>
          </a:p>
        </p:txBody>
      </p:sp>
      <p:sp>
        <p:nvSpPr>
          <p:cNvPr id="200" name="Google Shape;200;p15"/>
          <p:cNvSpPr txBox="1">
            <a:spLocks noGrp="1"/>
          </p:cNvSpPr>
          <p:nvPr>
            <p:ph type="body" idx="1"/>
          </p:nvPr>
        </p:nvSpPr>
        <p:spPr>
          <a:xfrm>
            <a:off x="838200" y="1690688"/>
            <a:ext cx="10515600" cy="4486275"/>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Obesity is an extrapulmonary ‘treatable trait’ in COPD which is often overlooked</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‘Treatable traits’ approach involves assessing each patient for specific, modifiable problems and creating a personalised treatment plan based on this comprehensive evaluation </a:t>
            </a:r>
            <a:endParaRPr sz="2400" dirty="0">
              <a:latin typeface="Verdana"/>
              <a:ea typeface="Verdana"/>
              <a:cs typeface="Verdana"/>
              <a:sym typeface="Verdana"/>
            </a:endParaRPr>
          </a:p>
          <a:p>
            <a:pPr marL="457200" lvl="0" indent="-228600" algn="l" rtl="0">
              <a:lnSpc>
                <a:spcPct val="100000"/>
              </a:lnSpc>
              <a:spcBef>
                <a:spcPts val="1000"/>
              </a:spcBef>
              <a:spcAft>
                <a:spcPts val="0"/>
              </a:spcAft>
              <a:buClr>
                <a:schemeClr val="dk1"/>
              </a:buClr>
              <a:buSzPts val="2000"/>
              <a:buNone/>
            </a:pPr>
            <a:endParaRPr sz="2400" dirty="0"/>
          </a:p>
          <a:p>
            <a:pPr marL="457200" lvl="0" indent="-228600" algn="l" rtl="0">
              <a:lnSpc>
                <a:spcPct val="100000"/>
              </a:lnSpc>
              <a:spcBef>
                <a:spcPts val="1000"/>
              </a:spcBef>
              <a:spcAft>
                <a:spcPts val="0"/>
              </a:spcAft>
              <a:buClr>
                <a:schemeClr val="dk1"/>
              </a:buClr>
              <a:buSzPts val="2000"/>
              <a:buNone/>
            </a:pPr>
            <a:endParaRPr sz="2400" dirty="0"/>
          </a:p>
        </p:txBody>
      </p:sp>
      <p:sp>
        <p:nvSpPr>
          <p:cNvPr id="201" name="Google Shape;201;p15"/>
          <p:cNvSpPr txBox="1"/>
          <p:nvPr/>
        </p:nvSpPr>
        <p:spPr>
          <a:xfrm>
            <a:off x="339775" y="6303900"/>
            <a:ext cx="91398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A0A0A"/>
                </a:solidFill>
                <a:highlight>
                  <a:srgbClr val="FFFFFF"/>
                </a:highlight>
                <a:latin typeface="Verdana"/>
                <a:ea typeface="Verdana"/>
                <a:cs typeface="Verdana"/>
                <a:sym typeface="Verdana"/>
              </a:rPr>
              <a:t>(Holland et al., 2022; McDonald et al., 2016; </a:t>
            </a:r>
            <a:r>
              <a:rPr lang="en-US" sz="1200" b="0" i="0" u="none" strike="noStrike" cap="none">
                <a:solidFill>
                  <a:srgbClr val="0A0A0A"/>
                </a:solidFill>
                <a:highlight>
                  <a:schemeClr val="lt1"/>
                </a:highlight>
                <a:latin typeface="Verdana"/>
                <a:ea typeface="Verdana"/>
                <a:cs typeface="Verdana"/>
                <a:sym typeface="Verdana"/>
              </a:rPr>
              <a:t>McDonald et al., 2019</a:t>
            </a:r>
            <a:r>
              <a:rPr lang="en-US" sz="1200" b="0" i="0" u="none" strike="noStrike" cap="none">
                <a:solidFill>
                  <a:srgbClr val="0A0A0A"/>
                </a:solidFill>
                <a:highlight>
                  <a:srgbClr val="FFFFFF"/>
                </a:highlight>
                <a:latin typeface="Verdana"/>
                <a:ea typeface="Verdana"/>
                <a:cs typeface="Verdana"/>
                <a:sym typeface="Verdana"/>
              </a:rPr>
              <a:t>)</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b8be5e02b3_0_7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Obesity as a ‘treatable trait’ in COPD (2)</a:t>
            </a:r>
            <a:endParaRPr>
              <a:latin typeface="Verdana"/>
              <a:ea typeface="Verdana"/>
              <a:cs typeface="Verdana"/>
              <a:sym typeface="Verdana"/>
            </a:endParaRPr>
          </a:p>
        </p:txBody>
      </p:sp>
      <p:sp>
        <p:nvSpPr>
          <p:cNvPr id="208" name="Google Shape;208;g3b8be5e02b3_0_71"/>
          <p:cNvSpPr txBox="1">
            <a:spLocks noGrp="1"/>
          </p:cNvSpPr>
          <p:nvPr>
            <p:ph type="body" idx="1"/>
          </p:nvPr>
        </p:nvSpPr>
        <p:spPr>
          <a:xfrm>
            <a:off x="838200" y="1690688"/>
            <a:ext cx="10515600" cy="4486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000"/>
              <a:buNone/>
            </a:pPr>
            <a:r>
              <a:rPr lang="en-US" sz="2400" dirty="0">
                <a:latin typeface="Verdana"/>
                <a:ea typeface="Verdana"/>
                <a:cs typeface="Verdana"/>
                <a:sym typeface="Verdana"/>
              </a:rPr>
              <a:t>Targeting obesity via weight loss and resistance training in people with COPD can </a:t>
            </a:r>
            <a:endParaRPr sz="2400" dirty="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Reduce body weight </a:t>
            </a:r>
            <a:endParaRPr sz="2400" dirty="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Improve skeletal muscle strength &amp; exercise tolerance</a:t>
            </a:r>
            <a:endParaRPr sz="2400" dirty="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Decrease depression, cardiovascular and metabolic risk markers</a:t>
            </a:r>
            <a:endParaRPr sz="2400" dirty="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Improve quality of life (HRQOL and Bode Index) </a:t>
            </a:r>
            <a:endParaRPr sz="2400" dirty="0">
              <a:latin typeface="Verdana"/>
              <a:ea typeface="Verdana"/>
              <a:cs typeface="Verdana"/>
              <a:sym typeface="Verdana"/>
            </a:endParaRPr>
          </a:p>
          <a:p>
            <a:pPr marL="457200" lvl="0" indent="-228600" algn="l" rtl="0">
              <a:lnSpc>
                <a:spcPct val="90000"/>
              </a:lnSpc>
              <a:spcBef>
                <a:spcPts val="1000"/>
              </a:spcBef>
              <a:spcAft>
                <a:spcPts val="0"/>
              </a:spcAft>
              <a:buClr>
                <a:schemeClr val="dk1"/>
              </a:buClr>
              <a:buSzPts val="2000"/>
              <a:buNone/>
            </a:pPr>
            <a:endParaRPr sz="2400" dirty="0"/>
          </a:p>
        </p:txBody>
      </p:sp>
      <p:sp>
        <p:nvSpPr>
          <p:cNvPr id="209" name="Google Shape;209;g3b8be5e02b3_0_71"/>
          <p:cNvSpPr txBox="1"/>
          <p:nvPr/>
        </p:nvSpPr>
        <p:spPr>
          <a:xfrm>
            <a:off x="268275" y="6303900"/>
            <a:ext cx="921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A0A0A"/>
                </a:solidFill>
                <a:highlight>
                  <a:srgbClr val="FFFFFF"/>
                </a:highlight>
                <a:latin typeface="Verdana"/>
                <a:ea typeface="Verdana"/>
                <a:cs typeface="Verdana"/>
                <a:sym typeface="Verdana"/>
              </a:rPr>
              <a:t>(</a:t>
            </a:r>
            <a:r>
              <a:rPr lang="en-US" sz="1200" b="0" i="0" u="none" strike="noStrike" cap="none">
                <a:solidFill>
                  <a:srgbClr val="0A0A0A"/>
                </a:solidFill>
                <a:highlight>
                  <a:schemeClr val="lt1"/>
                </a:highlight>
                <a:latin typeface="Verdana"/>
                <a:ea typeface="Verdana"/>
                <a:cs typeface="Verdana"/>
                <a:sym typeface="Verdana"/>
              </a:rPr>
              <a:t>Holland et al., 2022; McDonald et al., 2016; McDonald et al., 2019)</a:t>
            </a:r>
            <a:endParaRPr sz="1200" b="0" i="0" u="none" strike="noStrike" cap="none">
              <a:solidFill>
                <a:srgbClr val="0A0A0A"/>
              </a:solidFill>
              <a:highlight>
                <a:srgbClr val="FFFFFF"/>
              </a:highlight>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Tailoring physiotherapy approach </a:t>
            </a:r>
            <a:endParaRPr dirty="0">
              <a:latin typeface="Verdana"/>
              <a:ea typeface="Verdana"/>
              <a:cs typeface="Verdana"/>
              <a:sym typeface="Verdana"/>
            </a:endParaRPr>
          </a:p>
        </p:txBody>
      </p:sp>
      <p:sp>
        <p:nvSpPr>
          <p:cNvPr id="216" name="Google Shape;216;p17"/>
          <p:cNvSpPr txBox="1">
            <a:spLocks noGrp="1"/>
          </p:cNvSpPr>
          <p:nvPr>
            <p:ph type="body" idx="1"/>
          </p:nvPr>
        </p:nvSpPr>
        <p:spPr>
          <a:xfrm>
            <a:off x="838200" y="1825625"/>
            <a:ext cx="6629100" cy="43512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Consider experience of stigma and discrimination, commonly experienced by people with obesity, which can adversely affect their mental health and adherence to treatment. </a:t>
            </a:r>
            <a:endParaRPr sz="2400" dirty="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Use a sensitive and </a:t>
            </a:r>
            <a:r>
              <a:rPr lang="en-US" sz="2400" dirty="0" err="1">
                <a:latin typeface="Verdana"/>
                <a:ea typeface="Verdana"/>
                <a:cs typeface="Verdana"/>
                <a:sym typeface="Verdana"/>
              </a:rPr>
              <a:t>non-judgemental</a:t>
            </a:r>
            <a:r>
              <a:rPr lang="en-US" sz="2400" dirty="0">
                <a:latin typeface="Verdana"/>
                <a:ea typeface="Verdana"/>
                <a:cs typeface="Verdana"/>
                <a:sym typeface="Verdana"/>
              </a:rPr>
              <a:t> approach when working with PwO.</a:t>
            </a:r>
            <a:endParaRPr sz="2400" dirty="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sz="2400" dirty="0">
                <a:latin typeface="Verdana"/>
                <a:ea typeface="Verdana"/>
                <a:cs typeface="Verdana"/>
                <a:sym typeface="Verdana"/>
              </a:rPr>
              <a:t>Educate patients about the relationship between obesity and respiratory health.</a:t>
            </a:r>
            <a:endParaRPr sz="2400" dirty="0">
              <a:latin typeface="Verdana"/>
              <a:ea typeface="Verdana"/>
              <a:cs typeface="Verdana"/>
              <a:sym typeface="Verdana"/>
            </a:endParaRPr>
          </a:p>
        </p:txBody>
      </p:sp>
      <p:sp>
        <p:nvSpPr>
          <p:cNvPr id="217" name="Google Shape;217;p17"/>
          <p:cNvSpPr txBox="1"/>
          <p:nvPr/>
        </p:nvSpPr>
        <p:spPr>
          <a:xfrm>
            <a:off x="268275" y="6303900"/>
            <a:ext cx="921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A0A0A"/>
                </a:solidFill>
                <a:highlight>
                  <a:srgbClr val="FFFFFF"/>
                </a:highlight>
                <a:latin typeface="Verdana"/>
                <a:ea typeface="Verdana"/>
                <a:cs typeface="Verdana"/>
                <a:sym typeface="Verdana"/>
              </a:rPr>
              <a:t>(Puhl and Heuer, 2009)</a:t>
            </a:r>
            <a:endParaRPr sz="1400" b="0" i="0" u="none" strike="noStrike" cap="none">
              <a:solidFill>
                <a:srgbClr val="000000"/>
              </a:solidFill>
              <a:latin typeface="Verdana"/>
              <a:ea typeface="Verdana"/>
              <a:cs typeface="Verdana"/>
              <a:sym typeface="Verdana"/>
            </a:endParaRPr>
          </a:p>
        </p:txBody>
      </p:sp>
      <p:pic>
        <p:nvPicPr>
          <p:cNvPr id="218" name="Google Shape;218;p17"/>
          <p:cNvPicPr preferRelativeResize="0"/>
          <p:nvPr/>
        </p:nvPicPr>
        <p:blipFill rotWithShape="1">
          <a:blip r:embed="rId3">
            <a:alphaModFix/>
          </a:blip>
          <a:srcRect/>
          <a:stretch/>
        </p:blipFill>
        <p:spPr>
          <a:xfrm>
            <a:off x="8587400" y="1407138"/>
            <a:ext cx="2766389" cy="43084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6441489" y="615150"/>
            <a:ext cx="4811400" cy="843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Overview</a:t>
            </a:r>
            <a:endParaRPr>
              <a:latin typeface="Verdana"/>
              <a:ea typeface="Verdana"/>
              <a:cs typeface="Verdana"/>
              <a:sym typeface="Verdana"/>
            </a:endParaRPr>
          </a:p>
        </p:txBody>
      </p:sp>
      <p:sp>
        <p:nvSpPr>
          <p:cNvPr id="82" name="Google Shape;82;p3"/>
          <p:cNvSpPr txBox="1">
            <a:spLocks noGrp="1"/>
          </p:cNvSpPr>
          <p:nvPr>
            <p:ph type="body" idx="1"/>
          </p:nvPr>
        </p:nvSpPr>
        <p:spPr>
          <a:xfrm>
            <a:off x="6542100" y="3062900"/>
            <a:ext cx="5051100" cy="339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000"/>
              <a:buNone/>
            </a:pPr>
            <a:r>
              <a:rPr lang="en-US" sz="2400">
                <a:latin typeface="Verdana"/>
                <a:ea typeface="Verdana"/>
                <a:cs typeface="Verdana"/>
                <a:sym typeface="Verdana"/>
              </a:rPr>
              <a:t>Please note this is not an exhaustive presentation. </a:t>
            </a:r>
            <a:endParaRPr sz="2400">
              <a:latin typeface="Verdana"/>
              <a:ea typeface="Verdana"/>
              <a:cs typeface="Verdana"/>
              <a:sym typeface="Verdana"/>
            </a:endParaRPr>
          </a:p>
          <a:p>
            <a:pPr marL="0" lvl="0" indent="0" algn="l" rtl="0">
              <a:lnSpc>
                <a:spcPct val="90000"/>
              </a:lnSpc>
              <a:spcBef>
                <a:spcPts val="0"/>
              </a:spcBef>
              <a:spcAft>
                <a:spcPts val="0"/>
              </a:spcAft>
              <a:buSzPts val="2000"/>
              <a:buNone/>
            </a:pPr>
            <a:endParaRPr sz="2400">
              <a:latin typeface="Verdana"/>
              <a:ea typeface="Verdana"/>
              <a:cs typeface="Verdana"/>
              <a:sym typeface="Verdana"/>
            </a:endParaRPr>
          </a:p>
          <a:p>
            <a:pPr marL="0" lvl="0" indent="0" algn="l" rtl="0">
              <a:lnSpc>
                <a:spcPct val="90000"/>
              </a:lnSpc>
              <a:spcBef>
                <a:spcPts val="0"/>
              </a:spcBef>
              <a:spcAft>
                <a:spcPts val="0"/>
              </a:spcAft>
              <a:buSzPts val="2000"/>
              <a:buNone/>
            </a:pPr>
            <a:r>
              <a:rPr lang="en-US" sz="2400">
                <a:latin typeface="Verdana"/>
                <a:ea typeface="Verdana"/>
                <a:cs typeface="Verdana"/>
                <a:sym typeface="Verdana"/>
              </a:rPr>
              <a:t>This presentation aims to give an overview of the key considerations around obesity and cardiorespiratory physiotherapy. </a:t>
            </a:r>
            <a:endParaRPr sz="2400">
              <a:latin typeface="Verdana"/>
              <a:ea typeface="Verdana"/>
              <a:cs typeface="Verdana"/>
              <a:sym typeface="Verdana"/>
            </a:endParaRPr>
          </a:p>
          <a:p>
            <a:pPr marL="0" lvl="0" indent="0" algn="l" rtl="0">
              <a:lnSpc>
                <a:spcPct val="90000"/>
              </a:lnSpc>
              <a:spcBef>
                <a:spcPts val="0"/>
              </a:spcBef>
              <a:spcAft>
                <a:spcPts val="0"/>
              </a:spcAft>
              <a:buSzPts val="2000"/>
              <a:buNone/>
            </a:pP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5"/>
          <p:cNvSpPr txBox="1">
            <a:spLocks noGrp="1"/>
          </p:cNvSpPr>
          <p:nvPr>
            <p:ph type="subTitle" idx="1"/>
          </p:nvPr>
        </p:nvSpPr>
        <p:spPr>
          <a:xfrm>
            <a:off x="838200" y="4938048"/>
            <a:ext cx="9144000" cy="71437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None/>
            </a:pPr>
            <a:endParaRPr dirty="0"/>
          </a:p>
        </p:txBody>
      </p:sp>
      <p:sp>
        <p:nvSpPr>
          <p:cNvPr id="224" name="Google Shape;224;p5"/>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latin typeface="Verdana"/>
                <a:ea typeface="Verdana"/>
                <a:cs typeface="Verdana"/>
                <a:sym typeface="Verdana"/>
              </a:rPr>
              <a:t>Part 2  - Obesity and the Acute Hospital Environment </a:t>
            </a:r>
            <a:endParaRPr dirty="0">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Obesity and the surgical patient </a:t>
            </a:r>
            <a:endParaRPr dirty="0">
              <a:latin typeface="Verdana"/>
              <a:ea typeface="Verdana"/>
              <a:cs typeface="Verdana"/>
              <a:sym typeface="Verdana"/>
            </a:endParaRPr>
          </a:p>
        </p:txBody>
      </p:sp>
      <p:sp>
        <p:nvSpPr>
          <p:cNvPr id="230" name="Google Shape;230;p11"/>
          <p:cNvSpPr txBox="1">
            <a:spLocks noGrp="1"/>
          </p:cNvSpPr>
          <p:nvPr>
            <p:ph type="body" idx="1"/>
          </p:nvPr>
        </p:nvSpPr>
        <p:spPr>
          <a:xfrm>
            <a:off x="838200" y="1489532"/>
            <a:ext cx="7623000" cy="43512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Higher risk for surgical complications peri and post-operatively </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PwO are at higher risk for postoperative pulmonary complications (PPCs) </a:t>
            </a:r>
            <a:endParaRPr sz="2400" dirty="0">
              <a:latin typeface="Verdana"/>
              <a:ea typeface="Verdana"/>
              <a:cs typeface="Verdana"/>
              <a:sym typeface="Verdana"/>
            </a:endParaRPr>
          </a:p>
          <a:p>
            <a:pPr marL="101600" lvl="0" indent="0" algn="l" rtl="0">
              <a:lnSpc>
                <a:spcPct val="100000"/>
              </a:lnSpc>
              <a:spcBef>
                <a:spcPts val="1000"/>
              </a:spcBef>
              <a:spcAft>
                <a:spcPts val="0"/>
              </a:spcAft>
              <a:buSzPts val="2000"/>
              <a:buNone/>
            </a:pPr>
            <a:r>
              <a:rPr lang="en-US" sz="2400" dirty="0">
                <a:latin typeface="Verdana"/>
                <a:ea typeface="Verdana"/>
                <a:cs typeface="Verdana"/>
                <a:sym typeface="Verdana"/>
              </a:rPr>
              <a:t>Treatment implications due to higher risk</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Provide pre-operative physiotherapy where possible </a:t>
            </a:r>
            <a:endParaRPr sz="2400" dirty="0">
              <a:latin typeface="Verdana"/>
              <a:ea typeface="Verdana"/>
              <a:cs typeface="Verdana"/>
              <a:sym typeface="Verdana"/>
            </a:endParaRPr>
          </a:p>
          <a:p>
            <a:pPr marL="457200" lvl="0" indent="-381000" algn="l" rtl="0">
              <a:lnSpc>
                <a:spcPct val="100000"/>
              </a:lnSpc>
              <a:spcBef>
                <a:spcPts val="1000"/>
              </a:spcBef>
              <a:spcAft>
                <a:spcPts val="0"/>
              </a:spcAft>
              <a:buClr>
                <a:schemeClr val="dk1"/>
              </a:buClr>
              <a:buSzPts val="2400"/>
              <a:buChar char="•"/>
            </a:pPr>
            <a:r>
              <a:rPr lang="en-US" sz="2400" dirty="0">
                <a:latin typeface="Verdana"/>
                <a:ea typeface="Verdana"/>
                <a:cs typeface="Verdana"/>
                <a:sym typeface="Verdana"/>
              </a:rPr>
              <a:t>Prioritise patients post-operatively</a:t>
            </a:r>
            <a:endParaRPr sz="2400" dirty="0">
              <a:latin typeface="Verdana"/>
              <a:ea typeface="Verdana"/>
              <a:cs typeface="Verdana"/>
              <a:sym typeface="Verdana"/>
            </a:endParaRPr>
          </a:p>
          <a:p>
            <a:pPr marL="457200" lvl="0" indent="-381000" algn="l" rtl="0">
              <a:lnSpc>
                <a:spcPct val="100000"/>
              </a:lnSpc>
              <a:spcBef>
                <a:spcPts val="1000"/>
              </a:spcBef>
              <a:spcAft>
                <a:spcPts val="0"/>
              </a:spcAft>
              <a:buSzPts val="2400"/>
              <a:buChar char="•"/>
            </a:pPr>
            <a:r>
              <a:rPr lang="en-US" sz="2400" dirty="0">
                <a:latin typeface="Verdana"/>
                <a:ea typeface="Verdana"/>
                <a:cs typeface="Verdana"/>
                <a:sym typeface="Verdana"/>
              </a:rPr>
              <a:t>Prioritise early </a:t>
            </a:r>
            <a:r>
              <a:rPr lang="en-US" sz="2400" dirty="0" err="1">
                <a:latin typeface="Verdana"/>
                <a:ea typeface="Verdana"/>
                <a:cs typeface="Verdana"/>
                <a:sym typeface="Verdana"/>
              </a:rPr>
              <a:t>mobilisation</a:t>
            </a:r>
            <a:r>
              <a:rPr lang="en-US" sz="2400" dirty="0">
                <a:latin typeface="Verdana"/>
                <a:ea typeface="Verdana"/>
                <a:cs typeface="Verdana"/>
                <a:sym typeface="Verdana"/>
              </a:rPr>
              <a:t>  </a:t>
            </a:r>
            <a:endParaRPr sz="2400" dirty="0">
              <a:latin typeface="Verdana"/>
              <a:ea typeface="Verdana"/>
              <a:cs typeface="Verdana"/>
              <a:sym typeface="Verdana"/>
            </a:endParaRPr>
          </a:p>
          <a:p>
            <a:pPr marL="457200" lvl="0" indent="-228600" algn="l" rtl="0">
              <a:lnSpc>
                <a:spcPct val="100000"/>
              </a:lnSpc>
              <a:spcBef>
                <a:spcPts val="1000"/>
              </a:spcBef>
              <a:spcAft>
                <a:spcPts val="0"/>
              </a:spcAft>
              <a:buClr>
                <a:schemeClr val="dk1"/>
              </a:buClr>
              <a:buSzPts val="2000"/>
              <a:buNone/>
            </a:pPr>
            <a:endParaRPr sz="2400" dirty="0"/>
          </a:p>
          <a:p>
            <a:pPr marL="0" lvl="0" indent="0" algn="l" rtl="0">
              <a:lnSpc>
                <a:spcPct val="100000"/>
              </a:lnSpc>
              <a:spcBef>
                <a:spcPts val="1000"/>
              </a:spcBef>
              <a:spcAft>
                <a:spcPts val="0"/>
              </a:spcAft>
              <a:buClr>
                <a:schemeClr val="dk1"/>
              </a:buClr>
              <a:buSzPts val="2000"/>
              <a:buNone/>
            </a:pPr>
            <a:endParaRPr sz="2400" dirty="0"/>
          </a:p>
          <a:p>
            <a:pPr marL="457200" lvl="0" indent="-228600" algn="l" rtl="0">
              <a:lnSpc>
                <a:spcPct val="100000"/>
              </a:lnSpc>
              <a:spcBef>
                <a:spcPts val="1000"/>
              </a:spcBef>
              <a:spcAft>
                <a:spcPts val="0"/>
              </a:spcAft>
              <a:buClr>
                <a:schemeClr val="dk1"/>
              </a:buClr>
              <a:buSzPts val="2000"/>
              <a:buNone/>
            </a:pPr>
            <a:endParaRPr sz="2400" dirty="0"/>
          </a:p>
        </p:txBody>
      </p:sp>
      <p:sp>
        <p:nvSpPr>
          <p:cNvPr id="231" name="Google Shape;231;p11"/>
          <p:cNvSpPr txBox="1"/>
          <p:nvPr/>
        </p:nvSpPr>
        <p:spPr>
          <a:xfrm>
            <a:off x="201200" y="6311900"/>
            <a:ext cx="9982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(Hodgson et al., 2015; Tuna and Akg</a:t>
            </a:r>
            <a:r>
              <a:rPr lang="en-US" sz="1200" b="0" i="0" u="none" strike="noStrike" cap="none">
                <a:solidFill>
                  <a:schemeClr val="dk1"/>
                </a:solidFill>
                <a:highlight>
                  <a:srgbClr val="FFFFFF"/>
                </a:highlight>
                <a:latin typeface="Verdana"/>
                <a:ea typeface="Verdana"/>
                <a:cs typeface="Verdana"/>
                <a:sym typeface="Verdana"/>
              </a:rPr>
              <a:t>ün. 2023</a:t>
            </a:r>
            <a:r>
              <a:rPr lang="en-US" sz="1200" b="0" i="0" u="none" strike="noStrike" cap="none">
                <a:solidFill>
                  <a:schemeClr val="dk1"/>
                </a:solidFill>
                <a:latin typeface="Verdana"/>
                <a:ea typeface="Verdana"/>
                <a:cs typeface="Verdana"/>
                <a:sym typeface="Verdana"/>
              </a:rPr>
              <a:t>) </a:t>
            </a:r>
            <a:endParaRPr sz="1400" b="0" i="0" u="none" strike="noStrike" cap="none">
              <a:solidFill>
                <a:schemeClr val="dk1"/>
              </a:solidFill>
              <a:latin typeface="Verdana"/>
              <a:ea typeface="Verdana"/>
              <a:cs typeface="Verdana"/>
              <a:sym typeface="Verdana"/>
            </a:endParaRPr>
          </a:p>
        </p:txBody>
      </p:sp>
      <p:pic>
        <p:nvPicPr>
          <p:cNvPr id="232" name="Google Shape;232;p11"/>
          <p:cNvPicPr preferRelativeResize="0"/>
          <p:nvPr/>
        </p:nvPicPr>
        <p:blipFill rotWithShape="1">
          <a:blip r:embed="rId3">
            <a:alphaModFix/>
          </a:blip>
          <a:srcRect/>
          <a:stretch/>
        </p:blipFill>
        <p:spPr>
          <a:xfrm>
            <a:off x="8360700" y="3196638"/>
            <a:ext cx="3526500" cy="2351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Post-op pulmonary complications (PPCs) </a:t>
            </a:r>
            <a:endParaRPr dirty="0">
              <a:latin typeface="Verdana"/>
              <a:ea typeface="Verdana"/>
              <a:cs typeface="Verdana"/>
              <a:sym typeface="Verdana"/>
            </a:endParaRPr>
          </a:p>
        </p:txBody>
      </p:sp>
      <p:sp>
        <p:nvSpPr>
          <p:cNvPr id="239" name="Google Shape;239;p12"/>
          <p:cNvSpPr txBox="1">
            <a:spLocks noGrp="1"/>
          </p:cNvSpPr>
          <p:nvPr>
            <p:ph type="body" idx="1"/>
          </p:nvPr>
        </p:nvSpPr>
        <p:spPr>
          <a:xfrm>
            <a:off x="838200" y="1690688"/>
            <a:ext cx="10515600" cy="4351200"/>
          </a:xfrm>
          <a:prstGeom prst="rect">
            <a:avLst/>
          </a:prstGeom>
          <a:noFill/>
          <a:ln>
            <a:noFill/>
          </a:ln>
        </p:spPr>
        <p:txBody>
          <a:bodyPr spcFirstLastPara="1" wrap="square" lIns="91425" tIns="45700" rIns="91425" bIns="45700" anchor="t" anchorCtr="0">
            <a:noAutofit/>
          </a:bodyPr>
          <a:lstStyle/>
          <a:p>
            <a:pPr marL="101600" lvl="0" indent="0" algn="l" rtl="0">
              <a:lnSpc>
                <a:spcPct val="90000"/>
              </a:lnSpc>
              <a:spcBef>
                <a:spcPts val="1000"/>
              </a:spcBef>
              <a:spcAft>
                <a:spcPts val="0"/>
              </a:spcAft>
              <a:buSzPts val="2000"/>
              <a:buNone/>
            </a:pPr>
            <a:r>
              <a:rPr lang="en-US" dirty="0">
                <a:latin typeface="Verdana"/>
                <a:ea typeface="Verdana"/>
                <a:cs typeface="Verdana"/>
                <a:sym typeface="Verdana"/>
              </a:rPr>
              <a:t>PwO are at a higher risk for PPC’s due to several factors. </a:t>
            </a:r>
            <a:endParaRPr dirty="0">
              <a:latin typeface="Verdana"/>
              <a:ea typeface="Verdana"/>
              <a:cs typeface="Verdana"/>
              <a:sym typeface="Verdana"/>
            </a:endParaRPr>
          </a:p>
          <a:p>
            <a:pPr marL="558800" lvl="0" indent="-469900" algn="l" rtl="0">
              <a:lnSpc>
                <a:spcPct val="90000"/>
              </a:lnSpc>
              <a:spcBef>
                <a:spcPts val="1000"/>
              </a:spcBef>
              <a:spcAft>
                <a:spcPts val="0"/>
              </a:spcAft>
              <a:buSzPts val="2200"/>
              <a:buFont typeface="Arial"/>
              <a:buAutoNum type="arabicPeriod"/>
            </a:pPr>
            <a:r>
              <a:rPr lang="en-US" dirty="0">
                <a:latin typeface="Verdana"/>
                <a:ea typeface="Verdana"/>
                <a:cs typeface="Verdana"/>
                <a:sym typeface="Verdana"/>
              </a:rPr>
              <a:t>Altered respiratory mechanics</a:t>
            </a:r>
            <a:endParaRPr dirty="0">
              <a:latin typeface="Verdana"/>
              <a:ea typeface="Verdana"/>
              <a:cs typeface="Verdana"/>
              <a:sym typeface="Verdana"/>
            </a:endParaRPr>
          </a:p>
          <a:p>
            <a:pPr marL="1016000" lvl="1" indent="-482600" algn="l" rtl="0">
              <a:lnSpc>
                <a:spcPct val="90000"/>
              </a:lnSpc>
              <a:spcBef>
                <a:spcPts val="500"/>
              </a:spcBef>
              <a:spcAft>
                <a:spcPts val="0"/>
              </a:spcAft>
              <a:buSzPts val="2200"/>
              <a:buChar char="•"/>
            </a:pPr>
            <a:r>
              <a:rPr lang="en-US" sz="2000" dirty="0">
                <a:latin typeface="Verdana"/>
                <a:ea typeface="Verdana"/>
                <a:cs typeface="Verdana"/>
                <a:sym typeface="Verdana"/>
              </a:rPr>
              <a:t>Reduced </a:t>
            </a:r>
            <a:r>
              <a:rPr lang="en-US" sz="2000" dirty="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FRC</a:t>
            </a:r>
            <a:r>
              <a:rPr lang="en-US" sz="2000" dirty="0">
                <a:latin typeface="Verdana"/>
                <a:ea typeface="Verdana"/>
                <a:cs typeface="Verdana"/>
                <a:sym typeface="Verdana"/>
              </a:rPr>
              <a:t> - leads to predisposing to atelectasis</a:t>
            </a:r>
            <a:endParaRPr sz="2000" dirty="0">
              <a:latin typeface="Verdana"/>
              <a:ea typeface="Verdana"/>
              <a:cs typeface="Verdana"/>
              <a:sym typeface="Verdana"/>
            </a:endParaRPr>
          </a:p>
          <a:p>
            <a:pPr marL="1016000" lvl="1" indent="-482600" algn="l" rtl="0">
              <a:lnSpc>
                <a:spcPct val="90000"/>
              </a:lnSpc>
              <a:spcBef>
                <a:spcPts val="500"/>
              </a:spcBef>
              <a:spcAft>
                <a:spcPts val="0"/>
              </a:spcAft>
              <a:buSzPts val="2200"/>
              <a:buChar char="•"/>
            </a:pPr>
            <a:r>
              <a:rPr lang="en-US" sz="2000" dirty="0">
                <a:latin typeface="Verdana"/>
                <a:ea typeface="Verdana"/>
                <a:cs typeface="Verdana"/>
                <a:sym typeface="Verdana"/>
              </a:rPr>
              <a:t>Increased work of breathing</a:t>
            </a:r>
            <a:endParaRPr sz="2000" dirty="0">
              <a:latin typeface="Verdana"/>
              <a:ea typeface="Verdana"/>
              <a:cs typeface="Verdana"/>
              <a:sym typeface="Verdana"/>
            </a:endParaRPr>
          </a:p>
          <a:p>
            <a:pPr marL="1016000" lvl="1" indent="-482600" algn="l" rtl="0">
              <a:lnSpc>
                <a:spcPct val="90000"/>
              </a:lnSpc>
              <a:spcBef>
                <a:spcPts val="500"/>
              </a:spcBef>
              <a:spcAft>
                <a:spcPts val="0"/>
              </a:spcAft>
              <a:buSzPts val="2200"/>
              <a:buChar char="•"/>
            </a:pPr>
            <a:r>
              <a:rPr lang="en-US" sz="2000" dirty="0">
                <a:latin typeface="Verdana"/>
                <a:ea typeface="Verdana"/>
                <a:cs typeface="Verdana"/>
                <a:sym typeface="Verdana"/>
              </a:rPr>
              <a:t>Diaphragmatic splinting – abdominal contents press on diaphragm reducing lung volumes</a:t>
            </a:r>
            <a:endParaRPr sz="2000" dirty="0">
              <a:latin typeface="Verdana"/>
              <a:ea typeface="Verdana"/>
              <a:cs typeface="Verdana"/>
              <a:sym typeface="Verdana"/>
            </a:endParaRPr>
          </a:p>
          <a:p>
            <a:pPr marL="558800" lvl="0" indent="-469900" algn="l" rtl="0">
              <a:lnSpc>
                <a:spcPct val="90000"/>
              </a:lnSpc>
              <a:spcBef>
                <a:spcPts val="1000"/>
              </a:spcBef>
              <a:spcAft>
                <a:spcPts val="0"/>
              </a:spcAft>
              <a:buSzPts val="2200"/>
              <a:buFont typeface="Arial"/>
              <a:buAutoNum type="arabicPeriod"/>
            </a:pPr>
            <a:r>
              <a:rPr lang="en-US" dirty="0">
                <a:latin typeface="Verdana"/>
                <a:ea typeface="Verdana"/>
                <a:cs typeface="Verdana"/>
                <a:sym typeface="Verdana"/>
              </a:rPr>
              <a:t>Comorbidities</a:t>
            </a:r>
            <a:endParaRPr dirty="0">
              <a:latin typeface="Verdana"/>
              <a:ea typeface="Verdana"/>
              <a:cs typeface="Verdana"/>
              <a:sym typeface="Verdana"/>
            </a:endParaRPr>
          </a:p>
          <a:p>
            <a:pPr marL="914400" lvl="1" indent="-368300" algn="l" rtl="0">
              <a:lnSpc>
                <a:spcPct val="90000"/>
              </a:lnSpc>
              <a:spcBef>
                <a:spcPts val="500"/>
              </a:spcBef>
              <a:spcAft>
                <a:spcPts val="0"/>
              </a:spcAft>
              <a:buSzPts val="2200"/>
              <a:buChar char="•"/>
            </a:pPr>
            <a:r>
              <a:rPr lang="en-US" sz="2000" dirty="0">
                <a:latin typeface="Verdana"/>
                <a:ea typeface="Verdana"/>
                <a:cs typeface="Verdana"/>
                <a:sym typeface="Verdana"/>
              </a:rPr>
              <a:t>Increased incidence of OSA in this cohort - increased risk of upper airway obstruction and hypercapnic respiratory failure post-</a:t>
            </a:r>
            <a:r>
              <a:rPr lang="en-US" sz="2000" dirty="0" err="1">
                <a:latin typeface="Verdana"/>
                <a:ea typeface="Verdana"/>
                <a:cs typeface="Verdana"/>
                <a:sym typeface="Verdana"/>
              </a:rPr>
              <a:t>extubation</a:t>
            </a:r>
            <a:r>
              <a:rPr lang="en-US" sz="2000" dirty="0">
                <a:latin typeface="Verdana"/>
                <a:ea typeface="Verdana"/>
                <a:cs typeface="Verdana"/>
                <a:sym typeface="Verdana"/>
              </a:rPr>
              <a:t> </a:t>
            </a:r>
            <a:endParaRPr sz="2000" dirty="0">
              <a:latin typeface="Verdana"/>
              <a:ea typeface="Verdana"/>
              <a:cs typeface="Verdana"/>
              <a:sym typeface="Verdana"/>
            </a:endParaRPr>
          </a:p>
          <a:p>
            <a:pPr marL="558800" lvl="0" indent="-469900" algn="l" rtl="0">
              <a:lnSpc>
                <a:spcPct val="90000"/>
              </a:lnSpc>
              <a:spcBef>
                <a:spcPts val="1000"/>
              </a:spcBef>
              <a:spcAft>
                <a:spcPts val="0"/>
              </a:spcAft>
              <a:buSzPts val="2200"/>
              <a:buFont typeface="Arial"/>
              <a:buAutoNum type="arabicPeriod"/>
            </a:pPr>
            <a:r>
              <a:rPr lang="en-US" dirty="0">
                <a:latin typeface="Verdana"/>
                <a:ea typeface="Verdana"/>
                <a:cs typeface="Verdana"/>
                <a:sym typeface="Verdana"/>
              </a:rPr>
              <a:t>Gas exchange abnormalities</a:t>
            </a:r>
            <a:endParaRPr dirty="0">
              <a:latin typeface="Verdana"/>
              <a:ea typeface="Verdana"/>
              <a:cs typeface="Verdana"/>
              <a:sym typeface="Verdana"/>
            </a:endParaRPr>
          </a:p>
          <a:p>
            <a:pPr marL="1016000" lvl="1" indent="-482600" algn="l" rtl="0">
              <a:lnSpc>
                <a:spcPct val="90000"/>
              </a:lnSpc>
              <a:spcBef>
                <a:spcPts val="500"/>
              </a:spcBef>
              <a:spcAft>
                <a:spcPts val="0"/>
              </a:spcAft>
              <a:buSzPts val="2200"/>
              <a:buChar char="•"/>
            </a:pPr>
            <a:r>
              <a:rPr lang="en-US" sz="2000" dirty="0">
                <a:latin typeface="Verdana"/>
                <a:ea typeface="Verdana"/>
                <a:cs typeface="Verdana"/>
                <a:sym typeface="Verdana"/>
              </a:rPr>
              <a:t>Predisposition to atelectasis can lead to shunting and hypoxia </a:t>
            </a:r>
            <a:endParaRPr sz="2000" dirty="0">
              <a:latin typeface="Verdana"/>
              <a:ea typeface="Verdana"/>
              <a:cs typeface="Verdana"/>
              <a:sym typeface="Verdana"/>
            </a:endParaRPr>
          </a:p>
        </p:txBody>
      </p:sp>
      <p:sp>
        <p:nvSpPr>
          <p:cNvPr id="240" name="Google Shape;240;p12"/>
          <p:cNvSpPr txBox="1"/>
          <p:nvPr/>
        </p:nvSpPr>
        <p:spPr>
          <a:xfrm>
            <a:off x="184450" y="6304675"/>
            <a:ext cx="98148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2222"/>
                </a:solidFill>
                <a:highlight>
                  <a:srgbClr val="FFFFFF"/>
                </a:highlight>
                <a:latin typeface="Verdana"/>
                <a:ea typeface="Verdana"/>
                <a:cs typeface="Verdana"/>
                <a:sym typeface="Verdana"/>
              </a:rPr>
              <a:t>(</a:t>
            </a:r>
            <a:r>
              <a:rPr lang="en-US" sz="1200" b="0" i="0" u="none" strike="noStrike" cap="none">
                <a:solidFill>
                  <a:srgbClr val="222222"/>
                </a:solidFill>
                <a:highlight>
                  <a:schemeClr val="lt1"/>
                </a:highlight>
                <a:latin typeface="Verdana"/>
                <a:ea typeface="Verdana"/>
                <a:cs typeface="Verdana"/>
                <a:sym typeface="Verdana"/>
              </a:rPr>
              <a:t>Hodgson et al., 2015; Parameswaran et al., 2006; </a:t>
            </a:r>
            <a:r>
              <a:rPr lang="en-US" sz="1200" b="0" i="0" u="none" strike="noStrike" cap="none">
                <a:solidFill>
                  <a:srgbClr val="222222"/>
                </a:solidFill>
                <a:highlight>
                  <a:srgbClr val="FFFFFF"/>
                </a:highlight>
                <a:latin typeface="Verdana"/>
                <a:ea typeface="Verdana"/>
                <a:cs typeface="Verdana"/>
                <a:sym typeface="Verdana"/>
              </a:rPr>
              <a:t>Pelosi et al.,1998;</a:t>
            </a:r>
            <a:r>
              <a:rPr lang="en-US" sz="1200" b="0" i="0" u="none" strike="noStrike" cap="none">
                <a:solidFill>
                  <a:srgbClr val="222222"/>
                </a:solidFill>
                <a:highlight>
                  <a:schemeClr val="lt1"/>
                </a:highlight>
                <a:latin typeface="Verdana"/>
                <a:ea typeface="Verdana"/>
                <a:cs typeface="Verdana"/>
                <a:sym typeface="Verdana"/>
              </a:rPr>
              <a:t> Valera et al., 2025</a:t>
            </a:r>
            <a:r>
              <a:rPr lang="en-US" sz="1200" b="0" i="0" u="none" strike="noStrike" cap="none">
                <a:solidFill>
                  <a:srgbClr val="222222"/>
                </a:solidFill>
                <a:highlight>
                  <a:srgbClr val="FFFFFF"/>
                </a:highlight>
                <a:latin typeface="Verdana"/>
                <a:ea typeface="Verdana"/>
                <a:cs typeface="Verdana"/>
                <a:sym typeface="Verdana"/>
              </a:rPr>
              <a:t>)</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3b8be5e02b3_0_9"/>
          <p:cNvSpPr txBox="1">
            <a:spLocks noGrp="1"/>
          </p:cNvSpPr>
          <p:nvPr>
            <p:ph type="title"/>
          </p:nvPr>
        </p:nvSpPr>
        <p:spPr>
          <a:xfrm>
            <a:off x="838200" y="365125"/>
            <a:ext cx="10515600" cy="1138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00000"/>
              <a:buNone/>
            </a:pPr>
            <a:r>
              <a:rPr lang="en-US" dirty="0">
                <a:latin typeface="Verdana"/>
                <a:ea typeface="Verdana"/>
                <a:cs typeface="Verdana"/>
                <a:sym typeface="Verdana"/>
              </a:rPr>
              <a:t>Obesity and the Intensive Care Unit (ICU) environment </a:t>
            </a:r>
            <a:endParaRPr dirty="0">
              <a:latin typeface="Verdana"/>
              <a:ea typeface="Verdana"/>
              <a:cs typeface="Verdana"/>
              <a:sym typeface="Verdana"/>
            </a:endParaRPr>
          </a:p>
        </p:txBody>
      </p:sp>
      <p:sp>
        <p:nvSpPr>
          <p:cNvPr id="247" name="Google Shape;247;g3b8be5e02b3_0_9"/>
          <p:cNvSpPr txBox="1">
            <a:spLocks noGrp="1"/>
          </p:cNvSpPr>
          <p:nvPr>
            <p:ph type="body" idx="1"/>
          </p:nvPr>
        </p:nvSpPr>
        <p:spPr>
          <a:xfrm>
            <a:off x="838200" y="1571953"/>
            <a:ext cx="10948416" cy="3940500"/>
          </a:xfrm>
          <a:prstGeom prst="rect">
            <a:avLst/>
          </a:prstGeom>
          <a:noFill/>
          <a:ln>
            <a:noFill/>
          </a:ln>
        </p:spPr>
        <p:txBody>
          <a:bodyPr spcFirstLastPara="1" wrap="square" lIns="91425" tIns="45700" rIns="91425" bIns="45700" anchor="t" anchorCtr="0">
            <a:noAutofit/>
          </a:bodyPr>
          <a:lstStyle/>
          <a:p>
            <a:pPr marL="419100" lvl="0" indent="-342900" algn="l" rtl="0">
              <a:lnSpc>
                <a:spcPct val="100000"/>
              </a:lnSpc>
              <a:spcBef>
                <a:spcPts val="1000"/>
              </a:spcBef>
              <a:spcAft>
                <a:spcPts val="0"/>
              </a:spcAft>
              <a:buSzPts val="2400"/>
              <a:buChar char="•"/>
            </a:pPr>
            <a:r>
              <a:rPr lang="en-US" dirty="0">
                <a:latin typeface="Verdana"/>
                <a:ea typeface="Verdana"/>
                <a:cs typeface="Verdana"/>
                <a:sym typeface="Verdana"/>
              </a:rPr>
              <a:t>PwO account for up to 20% of ICU admissions worldwide.</a:t>
            </a:r>
            <a:endParaRPr dirty="0"/>
          </a:p>
          <a:p>
            <a:pPr marL="419100" lvl="0" indent="-342900" algn="l" rtl="0">
              <a:lnSpc>
                <a:spcPct val="100000"/>
              </a:lnSpc>
              <a:spcBef>
                <a:spcPts val="1000"/>
              </a:spcBef>
              <a:spcAft>
                <a:spcPts val="0"/>
              </a:spcAft>
              <a:buSzPts val="2400"/>
              <a:buChar char="•"/>
            </a:pPr>
            <a:r>
              <a:rPr lang="en-US" dirty="0">
                <a:latin typeface="Verdana"/>
                <a:ea typeface="Verdana"/>
                <a:cs typeface="Verdana"/>
                <a:sym typeface="Verdana"/>
              </a:rPr>
              <a:t>Obesity drives multimorbidity through disruption of hormonal balances and metabolic dysfunction, increasing risk for obesity-related complications across multiple systems e.g. type 2 diabetes (T2DM), hypertension, cardiovascular disease (CVD), chronic kidney disease (CKD), OSA, non-alcoholic fatty liver disease, osteoarthritis and certain cancers. </a:t>
            </a:r>
            <a:endParaRPr dirty="0"/>
          </a:p>
          <a:p>
            <a:pPr marL="419100" lvl="0" indent="-342900" algn="l" rtl="0">
              <a:lnSpc>
                <a:spcPct val="100000"/>
              </a:lnSpc>
              <a:spcBef>
                <a:spcPts val="1000"/>
              </a:spcBef>
              <a:spcAft>
                <a:spcPts val="0"/>
              </a:spcAft>
              <a:buSzPts val="2400"/>
              <a:buChar char="•"/>
            </a:pPr>
            <a:r>
              <a:rPr lang="en-US" dirty="0">
                <a:latin typeface="Verdana"/>
                <a:ea typeface="Verdana"/>
                <a:cs typeface="Verdana"/>
                <a:sym typeface="Verdana"/>
              </a:rPr>
              <a:t>There is a higher morbidity associated with PwO in the ICU environment.</a:t>
            </a:r>
            <a:endParaRPr dirty="0"/>
          </a:p>
          <a:p>
            <a:pPr marL="419100" lvl="0" indent="-342900" algn="l" rtl="0">
              <a:lnSpc>
                <a:spcPct val="100000"/>
              </a:lnSpc>
              <a:spcBef>
                <a:spcPts val="1000"/>
              </a:spcBef>
              <a:spcAft>
                <a:spcPts val="0"/>
              </a:spcAft>
              <a:buSzPts val="2400"/>
              <a:buChar char="•"/>
            </a:pPr>
            <a:r>
              <a:rPr lang="en-US" dirty="0">
                <a:latin typeface="Verdana"/>
                <a:ea typeface="Verdana"/>
                <a:cs typeface="Verdana"/>
                <a:sym typeface="Verdana"/>
              </a:rPr>
              <a:t>Evidence demonstrates a relationship between obesity and lower short- and long-term mortality rates in critical care  when compared to critical care patients with a normal BMI.</a:t>
            </a:r>
            <a:endParaRPr dirty="0">
              <a:latin typeface="Verdana"/>
              <a:ea typeface="Verdana"/>
              <a:cs typeface="Verdana"/>
              <a:sym typeface="Verdana"/>
            </a:endParaRPr>
          </a:p>
        </p:txBody>
      </p:sp>
      <p:sp>
        <p:nvSpPr>
          <p:cNvPr id="248" name="Google Shape;248;g3b8be5e02b3_0_9"/>
          <p:cNvSpPr txBox="1"/>
          <p:nvPr/>
        </p:nvSpPr>
        <p:spPr>
          <a:xfrm>
            <a:off x="268275" y="6303900"/>
            <a:ext cx="921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A0A0A"/>
                </a:solidFill>
                <a:highlight>
                  <a:srgbClr val="FFFFFF"/>
                </a:highlight>
                <a:latin typeface="Verdana"/>
                <a:ea typeface="Verdana"/>
                <a:cs typeface="Verdana"/>
                <a:sym typeface="Verdana"/>
              </a:rPr>
              <a:t>(</a:t>
            </a:r>
            <a:r>
              <a:rPr lang="en-US" sz="1100" b="0" i="0" u="none" strike="noStrike" cap="none">
                <a:solidFill>
                  <a:schemeClr val="dk1"/>
                </a:solidFill>
                <a:latin typeface="Verdana"/>
                <a:ea typeface="Verdana"/>
                <a:cs typeface="Verdana"/>
                <a:sym typeface="Verdana"/>
              </a:rPr>
              <a:t>Abhyankar et al., (2012) </a:t>
            </a:r>
            <a:r>
              <a:rPr lang="en-US" sz="1200" b="0" i="0" u="none" strike="noStrike" cap="none">
                <a:solidFill>
                  <a:srgbClr val="0A0A0A"/>
                </a:solidFill>
                <a:highlight>
                  <a:srgbClr val="FFFFFF"/>
                </a:highlight>
                <a:latin typeface="Verdana"/>
                <a:ea typeface="Verdana"/>
                <a:cs typeface="Verdana"/>
                <a:sym typeface="Verdana"/>
              </a:rPr>
              <a:t>Fischer et al., 2016; </a:t>
            </a:r>
            <a:r>
              <a:rPr lang="en-US" sz="1200" b="0" i="0" u="none" strike="noStrike" cap="none">
                <a:solidFill>
                  <a:srgbClr val="0A0A0A"/>
                </a:solidFill>
                <a:highlight>
                  <a:schemeClr val="lt1"/>
                </a:highlight>
                <a:latin typeface="Verdana"/>
                <a:ea typeface="Verdana"/>
                <a:cs typeface="Verdana"/>
                <a:sym typeface="Verdana"/>
              </a:rPr>
              <a:t>Swinburn et al., 2011; Yao et al., 2025</a:t>
            </a:r>
            <a:r>
              <a:rPr lang="en-US" sz="1200" b="0" i="0" u="none" strike="noStrike" cap="none">
                <a:solidFill>
                  <a:srgbClr val="0A0A0A"/>
                </a:solidFill>
                <a:highlight>
                  <a:srgbClr val="FFFFFF"/>
                </a:highlight>
                <a:latin typeface="Verdana"/>
                <a:ea typeface="Verdana"/>
                <a:cs typeface="Verdana"/>
                <a:sym typeface="Verdana"/>
              </a:rPr>
              <a:t>)</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b8be5e02b3_0_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latin typeface="Verdana"/>
                <a:ea typeface="Verdana"/>
                <a:cs typeface="Verdana"/>
                <a:sym typeface="Verdana"/>
              </a:rPr>
              <a:t>Treating PwO in the ICU environment  </a:t>
            </a:r>
            <a:endParaRPr dirty="0">
              <a:latin typeface="Verdana"/>
              <a:ea typeface="Verdana"/>
              <a:cs typeface="Verdana"/>
              <a:sym typeface="Verdana"/>
            </a:endParaRPr>
          </a:p>
        </p:txBody>
      </p:sp>
      <p:sp>
        <p:nvSpPr>
          <p:cNvPr id="255" name="Google Shape;255;g3b8be5e02b3_0_46"/>
          <p:cNvSpPr txBox="1">
            <a:spLocks noGrp="1"/>
          </p:cNvSpPr>
          <p:nvPr>
            <p:ph type="body" idx="1"/>
          </p:nvPr>
        </p:nvSpPr>
        <p:spPr>
          <a:xfrm>
            <a:off x="838200" y="1690825"/>
            <a:ext cx="10515600" cy="4351200"/>
          </a:xfrm>
          <a:prstGeom prst="rect">
            <a:avLst/>
          </a:prstGeom>
          <a:noFill/>
          <a:ln>
            <a:noFill/>
          </a:ln>
        </p:spPr>
        <p:txBody>
          <a:bodyPr spcFirstLastPara="1" wrap="square" lIns="91425" tIns="45700" rIns="91425" bIns="45700" anchor="t" anchorCtr="0">
            <a:noAutofit/>
          </a:bodyPr>
          <a:lstStyle/>
          <a:p>
            <a:pPr marL="419100" lvl="0" indent="-342900" algn="l" rtl="0">
              <a:lnSpc>
                <a:spcPct val="100000"/>
              </a:lnSpc>
              <a:spcBef>
                <a:spcPts val="1000"/>
              </a:spcBef>
              <a:spcAft>
                <a:spcPts val="0"/>
              </a:spcAft>
              <a:buSzPts val="2400"/>
              <a:buChar char="•"/>
            </a:pPr>
            <a:r>
              <a:rPr lang="en-US" sz="2200" dirty="0">
                <a:latin typeface="Verdana"/>
                <a:ea typeface="Verdana"/>
                <a:cs typeface="Verdana"/>
                <a:sym typeface="Verdana"/>
              </a:rPr>
              <a:t>Knowledge of obesity-related differences in respiratory anatomy and physiology is necessary to optimise respiratory management strategies </a:t>
            </a:r>
            <a:endParaRPr dirty="0"/>
          </a:p>
          <a:p>
            <a:pPr marL="419100" lvl="0" indent="-342900" algn="l" rtl="0">
              <a:lnSpc>
                <a:spcPct val="100000"/>
              </a:lnSpc>
              <a:spcBef>
                <a:spcPts val="1000"/>
              </a:spcBef>
              <a:spcAft>
                <a:spcPts val="0"/>
              </a:spcAft>
              <a:buSzPts val="2400"/>
              <a:buChar char="•"/>
            </a:pPr>
            <a:r>
              <a:rPr lang="en-US" sz="2200" dirty="0">
                <a:latin typeface="Verdana"/>
                <a:ea typeface="Verdana"/>
                <a:cs typeface="Verdana"/>
                <a:sym typeface="Verdana"/>
              </a:rPr>
              <a:t>PwO with a background of COPD are more likely to need non‑invasive or mechanical ventilation, tracheostomy insertion, and are more likely to be discharged on home oxygen </a:t>
            </a:r>
            <a:endParaRPr dirty="0"/>
          </a:p>
          <a:p>
            <a:pPr marL="419100" lvl="0" indent="-342900" algn="l" rtl="0">
              <a:lnSpc>
                <a:spcPct val="100000"/>
              </a:lnSpc>
              <a:spcBef>
                <a:spcPts val="1000"/>
              </a:spcBef>
              <a:spcAft>
                <a:spcPts val="0"/>
              </a:spcAft>
              <a:buSzPts val="2400"/>
              <a:buChar char="•"/>
            </a:pPr>
            <a:r>
              <a:rPr lang="en-US" sz="2200" dirty="0">
                <a:latin typeface="Verdana"/>
                <a:ea typeface="Verdana"/>
                <a:cs typeface="Verdana"/>
                <a:sym typeface="Verdana"/>
              </a:rPr>
              <a:t>When mechanical ventilation is required, it is necessary to take into account obesity-related physiological changes in pulmonary function </a:t>
            </a:r>
            <a:endParaRPr dirty="0"/>
          </a:p>
          <a:p>
            <a:pPr marL="419100" lvl="0" indent="-342900" algn="l" rtl="0">
              <a:lnSpc>
                <a:spcPct val="100000"/>
              </a:lnSpc>
              <a:spcBef>
                <a:spcPts val="1000"/>
              </a:spcBef>
              <a:spcAft>
                <a:spcPts val="0"/>
              </a:spcAft>
              <a:buSzPts val="2400"/>
              <a:buChar char="•"/>
            </a:pPr>
            <a:r>
              <a:rPr lang="en-US" sz="2200" dirty="0">
                <a:latin typeface="Verdana"/>
                <a:ea typeface="Verdana"/>
                <a:cs typeface="Verdana"/>
                <a:sym typeface="Verdana"/>
              </a:rPr>
              <a:t>Prone position can be used effectively for PwO particularly with ARDS </a:t>
            </a:r>
            <a:endParaRPr sz="2200" dirty="0">
              <a:latin typeface="Verdana"/>
              <a:ea typeface="Verdana"/>
              <a:cs typeface="Verdana"/>
              <a:sym typeface="Verdana"/>
            </a:endParaRPr>
          </a:p>
          <a:p>
            <a:pPr marL="0" lvl="0" indent="0" algn="l" rtl="0">
              <a:lnSpc>
                <a:spcPct val="100000"/>
              </a:lnSpc>
              <a:spcBef>
                <a:spcPts val="0"/>
              </a:spcBef>
              <a:spcAft>
                <a:spcPts val="0"/>
              </a:spcAft>
              <a:buSzPts val="2000"/>
              <a:buNone/>
            </a:pPr>
            <a:r>
              <a:rPr lang="en-US" sz="2200" dirty="0">
                <a:solidFill>
                  <a:srgbClr val="212121"/>
                </a:solidFill>
                <a:highlight>
                  <a:schemeClr val="lt1"/>
                </a:highlight>
                <a:latin typeface="Verdana"/>
                <a:ea typeface="Verdana"/>
                <a:cs typeface="Verdana"/>
                <a:sym typeface="Verdana"/>
              </a:rPr>
              <a:t> </a:t>
            </a:r>
            <a:endParaRPr sz="2200" dirty="0">
              <a:latin typeface="Verdana"/>
              <a:ea typeface="Verdana"/>
              <a:cs typeface="Verdana"/>
              <a:sym typeface="Verdana"/>
            </a:endParaRPr>
          </a:p>
        </p:txBody>
      </p:sp>
      <p:sp>
        <p:nvSpPr>
          <p:cNvPr id="256" name="Google Shape;256;g3b8be5e02b3_0_46"/>
          <p:cNvSpPr txBox="1"/>
          <p:nvPr/>
        </p:nvSpPr>
        <p:spPr>
          <a:xfrm>
            <a:off x="268275" y="6303900"/>
            <a:ext cx="921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A0A0A"/>
                </a:solidFill>
                <a:highlight>
                  <a:srgbClr val="FFFFFF"/>
                </a:highlight>
                <a:latin typeface="Verdana"/>
                <a:ea typeface="Verdana"/>
                <a:cs typeface="Verdana"/>
                <a:sym typeface="Verdana"/>
              </a:rPr>
              <a:t>(</a:t>
            </a:r>
            <a:r>
              <a:rPr lang="en-US" sz="1200" b="0" i="0" u="none" strike="noStrike" cap="none">
                <a:solidFill>
                  <a:srgbClr val="0A0A0A"/>
                </a:solidFill>
                <a:highlight>
                  <a:schemeClr val="lt1"/>
                </a:highlight>
                <a:latin typeface="Verdana"/>
                <a:ea typeface="Verdana"/>
                <a:cs typeface="Verdana"/>
                <a:sym typeface="Verdana"/>
              </a:rPr>
              <a:t>Bhide et al., 2023; Fischer et al., 2016; Selim et al., 2016</a:t>
            </a:r>
            <a:r>
              <a:rPr lang="en-US" sz="1200" b="0" i="0" u="none" strike="noStrike" cap="none">
                <a:solidFill>
                  <a:srgbClr val="0A0A0A"/>
                </a:solidFill>
                <a:highlight>
                  <a:srgbClr val="FFFFFF"/>
                </a:highlight>
                <a:latin typeface="Verdana"/>
                <a:ea typeface="Verdana"/>
                <a:cs typeface="Verdana"/>
                <a:sym typeface="Verdana"/>
              </a:rPr>
              <a:t>)</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Positioning considerations</a:t>
            </a:r>
            <a:endParaRPr dirty="0">
              <a:latin typeface="Verdana"/>
              <a:ea typeface="Verdana"/>
              <a:cs typeface="Verdana"/>
              <a:sym typeface="Verdana"/>
            </a:endParaRPr>
          </a:p>
        </p:txBody>
      </p:sp>
      <p:sp>
        <p:nvSpPr>
          <p:cNvPr id="263" name="Google Shape;263;p16"/>
          <p:cNvSpPr txBox="1">
            <a:spLocks noGrp="1"/>
          </p:cNvSpPr>
          <p:nvPr>
            <p:ph type="body" idx="1"/>
          </p:nvPr>
        </p:nvSpPr>
        <p:spPr>
          <a:xfrm>
            <a:off x="838200" y="1541525"/>
            <a:ext cx="10515600" cy="4351200"/>
          </a:xfrm>
          <a:prstGeom prst="rect">
            <a:avLst/>
          </a:prstGeom>
          <a:noFill/>
          <a:ln>
            <a:noFill/>
          </a:ln>
        </p:spPr>
        <p:txBody>
          <a:bodyPr spcFirstLastPara="1" wrap="square" lIns="91425" tIns="45700" rIns="91425" bIns="45700" anchor="t" anchorCtr="0">
            <a:normAutofit fontScale="92500" lnSpcReduction="10000"/>
          </a:bodyPr>
          <a:lstStyle/>
          <a:p>
            <a:pPr marL="419100" lvl="0" indent="-342900" algn="l" rtl="0">
              <a:lnSpc>
                <a:spcPct val="100000"/>
              </a:lnSpc>
              <a:spcBef>
                <a:spcPts val="1000"/>
              </a:spcBef>
              <a:spcAft>
                <a:spcPts val="0"/>
              </a:spcAft>
              <a:buSzPct val="108108"/>
              <a:buChar char="•"/>
            </a:pPr>
            <a:r>
              <a:rPr lang="en-US" sz="2400" dirty="0">
                <a:latin typeface="Verdana"/>
                <a:ea typeface="Verdana"/>
                <a:cs typeface="Verdana"/>
                <a:sym typeface="Verdana"/>
              </a:rPr>
              <a:t>Positioning is an important factor in both assessment and treatment when working with PwO </a:t>
            </a:r>
            <a:endParaRPr dirty="0"/>
          </a:p>
          <a:p>
            <a:pPr marL="419100" lvl="0" indent="-342900" algn="l" rtl="0">
              <a:lnSpc>
                <a:spcPct val="100000"/>
              </a:lnSpc>
              <a:spcBef>
                <a:spcPts val="1000"/>
              </a:spcBef>
              <a:spcAft>
                <a:spcPts val="0"/>
              </a:spcAft>
              <a:buSzPct val="108108"/>
              <a:buChar char="•"/>
            </a:pPr>
            <a:r>
              <a:rPr lang="en-US" sz="2400" dirty="0">
                <a:latin typeface="Verdana"/>
                <a:ea typeface="Verdana"/>
                <a:cs typeface="Verdana"/>
                <a:sym typeface="Verdana"/>
              </a:rPr>
              <a:t>Evidence to support positioning has an effect on pulmonary function with supine positions associated with reduced pulmonary function</a:t>
            </a:r>
            <a:endParaRPr dirty="0"/>
          </a:p>
          <a:p>
            <a:pPr marL="419100" lvl="0" indent="-342900" algn="l" rtl="0">
              <a:lnSpc>
                <a:spcPct val="100000"/>
              </a:lnSpc>
              <a:spcBef>
                <a:spcPts val="1000"/>
              </a:spcBef>
              <a:spcAft>
                <a:spcPts val="0"/>
              </a:spcAft>
              <a:buSzPct val="108108"/>
              <a:buChar char="•"/>
            </a:pPr>
            <a:r>
              <a:rPr lang="en-US" sz="2400" dirty="0">
                <a:latin typeface="Verdana"/>
                <a:ea typeface="Verdana"/>
                <a:cs typeface="Verdana"/>
                <a:sym typeface="Verdana"/>
              </a:rPr>
              <a:t>“Good lung down rule’’ not considered effective for PwO</a:t>
            </a:r>
            <a:endParaRPr dirty="0"/>
          </a:p>
          <a:p>
            <a:pPr marL="419100" lvl="0" indent="-342900" algn="l" rtl="0">
              <a:lnSpc>
                <a:spcPct val="100000"/>
              </a:lnSpc>
              <a:spcBef>
                <a:spcPts val="1000"/>
              </a:spcBef>
              <a:spcAft>
                <a:spcPts val="0"/>
              </a:spcAft>
              <a:buSzPct val="108108"/>
              <a:buChar char="•"/>
            </a:pPr>
            <a:r>
              <a:rPr lang="en-US" sz="2400" dirty="0">
                <a:latin typeface="Verdana"/>
                <a:ea typeface="Verdana"/>
                <a:cs typeface="Verdana"/>
                <a:sym typeface="Verdana"/>
              </a:rPr>
              <a:t>Consider seated/upright positions if feasible</a:t>
            </a:r>
            <a:endParaRPr dirty="0"/>
          </a:p>
          <a:p>
            <a:pPr marL="419100" lvl="0" indent="-342900" algn="l" rtl="0">
              <a:lnSpc>
                <a:spcPct val="100000"/>
              </a:lnSpc>
              <a:spcBef>
                <a:spcPts val="1000"/>
              </a:spcBef>
              <a:spcAft>
                <a:spcPts val="0"/>
              </a:spcAft>
              <a:buSzPct val="108108"/>
              <a:buChar char="•"/>
            </a:pPr>
            <a:r>
              <a:rPr lang="en-US" sz="2400" dirty="0">
                <a:latin typeface="Verdana"/>
                <a:ea typeface="Verdana"/>
                <a:cs typeface="Verdana"/>
                <a:sym typeface="Verdana"/>
              </a:rPr>
              <a:t>Reverse Trendelenburg position has been shown to improve respiratory parameters in critically ill PwO when compared with semi-recumbent positions. </a:t>
            </a:r>
            <a:endParaRPr dirty="0"/>
          </a:p>
          <a:p>
            <a:pPr marL="419100" lvl="0" indent="-342900" algn="l" rtl="0">
              <a:lnSpc>
                <a:spcPct val="100000"/>
              </a:lnSpc>
              <a:spcBef>
                <a:spcPts val="1000"/>
              </a:spcBef>
              <a:spcAft>
                <a:spcPts val="0"/>
              </a:spcAft>
              <a:buSzPct val="108108"/>
              <a:buChar char="•"/>
            </a:pPr>
            <a:r>
              <a:rPr lang="en-US" sz="2400" dirty="0">
                <a:latin typeface="Verdana"/>
                <a:ea typeface="Verdana"/>
                <a:cs typeface="Verdana"/>
                <a:sym typeface="Verdana"/>
              </a:rPr>
              <a:t>Optimal positioning has a role in ensuring optimal ventilation for PwO requiring mechanical ventilation</a:t>
            </a:r>
            <a:endParaRPr sz="2400" dirty="0">
              <a:latin typeface="Verdana"/>
              <a:ea typeface="Verdana"/>
              <a:cs typeface="Verdana"/>
              <a:sym typeface="Verdana"/>
            </a:endParaRPr>
          </a:p>
        </p:txBody>
      </p:sp>
      <p:sp>
        <p:nvSpPr>
          <p:cNvPr id="264" name="Google Shape;264;p16"/>
          <p:cNvSpPr txBox="1"/>
          <p:nvPr/>
        </p:nvSpPr>
        <p:spPr>
          <a:xfrm>
            <a:off x="268275" y="6303900"/>
            <a:ext cx="921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A0A0A"/>
                </a:solidFill>
                <a:highlight>
                  <a:srgbClr val="FFFFFF"/>
                </a:highlight>
                <a:latin typeface="Arial"/>
                <a:ea typeface="Arial"/>
                <a:cs typeface="Arial"/>
                <a:sym typeface="Arial"/>
              </a:rPr>
              <a:t>(</a:t>
            </a:r>
            <a:r>
              <a:rPr lang="en-US" sz="1200" b="0" i="0" u="none" strike="noStrike" cap="none">
                <a:solidFill>
                  <a:srgbClr val="0A0A0A"/>
                </a:solidFill>
                <a:highlight>
                  <a:schemeClr val="lt1"/>
                </a:highlight>
                <a:latin typeface="Arial"/>
                <a:ea typeface="Arial"/>
                <a:cs typeface="Arial"/>
                <a:sym typeface="Arial"/>
              </a:rPr>
              <a:t>Fischer et al., 2016; </a:t>
            </a:r>
            <a:r>
              <a:rPr lang="en-US" sz="1200" b="0" i="0" u="none" strike="noStrike" cap="none">
                <a:solidFill>
                  <a:srgbClr val="0A0A0A"/>
                </a:solidFill>
                <a:highlight>
                  <a:schemeClr val="lt1"/>
                </a:highlight>
                <a:latin typeface="Verdana"/>
                <a:ea typeface="Verdana"/>
                <a:cs typeface="Verdana"/>
                <a:sym typeface="Verdana"/>
              </a:rPr>
              <a:t>Hassan</a:t>
            </a:r>
            <a:r>
              <a:rPr lang="en-US" sz="1200" b="0" i="0" u="none" strike="noStrike" cap="none">
                <a:solidFill>
                  <a:srgbClr val="0A0A0A"/>
                </a:solidFill>
                <a:highlight>
                  <a:schemeClr val="lt1"/>
                </a:highlight>
                <a:latin typeface="Arial"/>
                <a:ea typeface="Arial"/>
                <a:cs typeface="Arial"/>
                <a:sym typeface="Arial"/>
              </a:rPr>
              <a:t> et al., 2021 </a:t>
            </a:r>
            <a:r>
              <a:rPr lang="en-US" sz="1200" b="0" i="0" u="none" strike="noStrike" cap="none">
                <a:solidFill>
                  <a:srgbClr val="0A0A0A"/>
                </a:solidFill>
                <a:highlight>
                  <a:srgbClr val="FFFFFF"/>
                </a:highlight>
                <a:latin typeface="Arial"/>
                <a:ea typeface="Arial"/>
                <a:cs typeface="Arial"/>
                <a:sym typeface="Arial"/>
              </a:rPr>
              <a:t>Hurewitz et al., 1985; </a:t>
            </a:r>
            <a:r>
              <a:rPr lang="en-US" sz="1200" b="0" i="0" u="none" strike="noStrike" cap="none">
                <a:solidFill>
                  <a:srgbClr val="0A0A0A"/>
                </a:solidFill>
                <a:highlight>
                  <a:schemeClr val="lt1"/>
                </a:highlight>
                <a:latin typeface="Arial"/>
                <a:ea typeface="Arial"/>
                <a:cs typeface="Arial"/>
                <a:sym typeface="Arial"/>
              </a:rPr>
              <a:t>Katz et al., 2018; </a:t>
            </a:r>
            <a:r>
              <a:rPr lang="en-US" sz="1200" b="0" i="0" u="none" strike="noStrike" cap="none">
                <a:solidFill>
                  <a:srgbClr val="0A0A0A"/>
                </a:solidFill>
                <a:highlight>
                  <a:srgbClr val="FFFFFF"/>
                </a:highlight>
                <a:latin typeface="Arial"/>
                <a:ea typeface="Arial"/>
                <a:cs typeface="Arial"/>
                <a:sym typeface="Arial"/>
              </a:rPr>
              <a:t>Perilli et al.,2009)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3be1c85d558_0_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latin typeface="Verdana"/>
                <a:ea typeface="Verdana"/>
                <a:cs typeface="Verdana"/>
                <a:sym typeface="Verdana"/>
              </a:rPr>
              <a:t>Ventilation considerations for PwO (1)</a:t>
            </a:r>
            <a:endParaRPr dirty="0">
              <a:latin typeface="Verdana"/>
              <a:ea typeface="Verdana"/>
              <a:cs typeface="Verdana"/>
              <a:sym typeface="Verdana"/>
            </a:endParaRPr>
          </a:p>
        </p:txBody>
      </p:sp>
      <p:sp>
        <p:nvSpPr>
          <p:cNvPr id="271" name="Google Shape;271;g3be1c85d558_0_24"/>
          <p:cNvSpPr txBox="1">
            <a:spLocks noGrp="1"/>
          </p:cNvSpPr>
          <p:nvPr>
            <p:ph type="body" idx="1"/>
          </p:nvPr>
        </p:nvSpPr>
        <p:spPr>
          <a:xfrm>
            <a:off x="838200" y="1857523"/>
            <a:ext cx="10515600" cy="4351200"/>
          </a:xfrm>
          <a:prstGeom prst="rect">
            <a:avLst/>
          </a:prstGeom>
          <a:noFill/>
          <a:ln>
            <a:noFill/>
          </a:ln>
        </p:spPr>
        <p:txBody>
          <a:bodyPr spcFirstLastPara="1" wrap="square" lIns="91425" tIns="45700" rIns="91425" bIns="45700" anchor="t" anchorCtr="0">
            <a:noAutofit/>
          </a:bodyPr>
          <a:lstStyle/>
          <a:p>
            <a:pPr marL="419100" lvl="0" indent="-342900" algn="l" rtl="0">
              <a:lnSpc>
                <a:spcPct val="90000"/>
              </a:lnSpc>
              <a:spcBef>
                <a:spcPts val="0"/>
              </a:spcBef>
              <a:spcAft>
                <a:spcPts val="0"/>
              </a:spcAft>
              <a:buSzPts val="2400"/>
              <a:buChar char="•"/>
            </a:pPr>
            <a:r>
              <a:rPr lang="en-US" sz="2200" dirty="0">
                <a:latin typeface="Verdana"/>
                <a:ea typeface="Verdana"/>
                <a:cs typeface="Verdana"/>
                <a:sym typeface="Verdana"/>
              </a:rPr>
              <a:t>Invasive ventilation is indicated for PwO in acute respiratory failure if non-invasive ventilation fails or is contraindicated </a:t>
            </a:r>
            <a:endParaRPr dirty="0"/>
          </a:p>
          <a:p>
            <a:pPr marL="419100" lvl="0" indent="-342900" algn="l" rtl="0">
              <a:lnSpc>
                <a:spcPct val="90000"/>
              </a:lnSpc>
              <a:spcBef>
                <a:spcPts val="0"/>
              </a:spcBef>
              <a:spcAft>
                <a:spcPts val="0"/>
              </a:spcAft>
              <a:buSzPts val="2400"/>
              <a:buChar char="•"/>
            </a:pPr>
            <a:r>
              <a:rPr lang="en-US" sz="2200" dirty="0">
                <a:latin typeface="Verdana"/>
                <a:ea typeface="Verdana"/>
                <a:cs typeface="Verdana"/>
                <a:sym typeface="Verdana"/>
              </a:rPr>
              <a:t>For PwO, intubation is considered high risk due to factors such as macroglossia, soft tissue thickening and having a shorter neck</a:t>
            </a:r>
            <a:endParaRPr dirty="0"/>
          </a:p>
          <a:p>
            <a:pPr marL="419100" lvl="0" indent="-342900" algn="l" rtl="0">
              <a:lnSpc>
                <a:spcPct val="90000"/>
              </a:lnSpc>
              <a:spcBef>
                <a:spcPts val="0"/>
              </a:spcBef>
              <a:spcAft>
                <a:spcPts val="0"/>
              </a:spcAft>
              <a:buSzPts val="2400"/>
              <a:buChar char="•"/>
            </a:pPr>
            <a:r>
              <a:rPr lang="en-US" sz="2200" dirty="0" err="1">
                <a:latin typeface="Verdana"/>
                <a:ea typeface="Verdana"/>
                <a:cs typeface="Verdana"/>
                <a:sym typeface="Verdana"/>
              </a:rPr>
              <a:t>Optimising</a:t>
            </a:r>
            <a:r>
              <a:rPr lang="en-US" sz="2200" dirty="0">
                <a:latin typeface="Verdana"/>
                <a:ea typeface="Verdana"/>
                <a:cs typeface="Verdana"/>
                <a:sym typeface="Verdana"/>
              </a:rPr>
              <a:t> ventilation settings for PwO can be challenging due to:</a:t>
            </a:r>
            <a:endParaRPr dirty="0"/>
          </a:p>
          <a:p>
            <a:pPr marL="876300" lvl="1" indent="-342900" algn="l" rtl="0">
              <a:lnSpc>
                <a:spcPct val="90000"/>
              </a:lnSpc>
              <a:spcBef>
                <a:spcPts val="0"/>
              </a:spcBef>
              <a:spcAft>
                <a:spcPts val="0"/>
              </a:spcAft>
              <a:buSzPts val="2400"/>
              <a:buChar char="•"/>
            </a:pPr>
            <a:r>
              <a:rPr lang="en-US" sz="2200" dirty="0">
                <a:latin typeface="Verdana"/>
                <a:ea typeface="Verdana"/>
                <a:cs typeface="Verdana"/>
                <a:sym typeface="Verdana"/>
              </a:rPr>
              <a:t>Decreased lung compliance</a:t>
            </a:r>
            <a:endParaRPr dirty="0"/>
          </a:p>
          <a:p>
            <a:pPr marL="876300" lvl="1" indent="-342900" algn="l" rtl="0">
              <a:lnSpc>
                <a:spcPct val="90000"/>
              </a:lnSpc>
              <a:spcBef>
                <a:spcPts val="0"/>
              </a:spcBef>
              <a:spcAft>
                <a:spcPts val="0"/>
              </a:spcAft>
              <a:buSzPts val="2400"/>
              <a:buChar char="•"/>
            </a:pPr>
            <a:r>
              <a:rPr lang="en-US" sz="2200" dirty="0">
                <a:latin typeface="Verdana"/>
                <a:ea typeface="Verdana"/>
                <a:cs typeface="Verdana"/>
                <a:sym typeface="Verdana"/>
              </a:rPr>
              <a:t>Increased airway resistance </a:t>
            </a:r>
            <a:endParaRPr dirty="0"/>
          </a:p>
          <a:p>
            <a:pPr marL="876300" lvl="1" indent="-342900" algn="l" rtl="0">
              <a:lnSpc>
                <a:spcPct val="90000"/>
              </a:lnSpc>
              <a:spcBef>
                <a:spcPts val="0"/>
              </a:spcBef>
              <a:spcAft>
                <a:spcPts val="0"/>
              </a:spcAft>
              <a:buSzPts val="2400"/>
              <a:buChar char="•"/>
            </a:pPr>
            <a:r>
              <a:rPr lang="en-US" sz="2200" dirty="0">
                <a:latin typeface="Verdana"/>
                <a:ea typeface="Verdana"/>
                <a:cs typeface="Verdana"/>
                <a:sym typeface="Verdana"/>
              </a:rPr>
              <a:t>Reduced FRC</a:t>
            </a:r>
            <a:endParaRPr dirty="0"/>
          </a:p>
          <a:p>
            <a:pPr marL="419100" lvl="0" indent="-342900" algn="l" rtl="0">
              <a:lnSpc>
                <a:spcPct val="90000"/>
              </a:lnSpc>
              <a:spcBef>
                <a:spcPts val="0"/>
              </a:spcBef>
              <a:spcAft>
                <a:spcPts val="0"/>
              </a:spcAft>
              <a:buSzPts val="2400"/>
              <a:buChar char="•"/>
            </a:pPr>
            <a:r>
              <a:rPr lang="en-US" sz="2200" dirty="0">
                <a:latin typeface="Verdana"/>
                <a:ea typeface="Verdana"/>
                <a:cs typeface="Verdana"/>
                <a:sym typeface="Verdana"/>
              </a:rPr>
              <a:t>Target tidal volume should be set according to ideal body weight rather than actual body weight</a:t>
            </a:r>
            <a:endParaRPr dirty="0"/>
          </a:p>
          <a:p>
            <a:pPr marL="419100" lvl="0" indent="-342900" algn="l" rtl="0">
              <a:lnSpc>
                <a:spcPct val="90000"/>
              </a:lnSpc>
              <a:spcBef>
                <a:spcPts val="0"/>
              </a:spcBef>
              <a:spcAft>
                <a:spcPts val="0"/>
              </a:spcAft>
              <a:buSzPts val="2400"/>
              <a:buChar char="•"/>
            </a:pPr>
            <a:r>
              <a:rPr lang="en-US" sz="2200" dirty="0">
                <a:latin typeface="Verdana"/>
                <a:ea typeface="Verdana"/>
                <a:cs typeface="Verdana"/>
                <a:sym typeface="Verdana"/>
              </a:rPr>
              <a:t>Arterial blood gases and airway pressure should be factored when adjusting tidal volumes</a:t>
            </a:r>
            <a:endParaRPr dirty="0"/>
          </a:p>
          <a:p>
            <a:pPr marL="419100" lvl="0" indent="-190500" algn="l" rtl="0">
              <a:lnSpc>
                <a:spcPct val="90000"/>
              </a:lnSpc>
              <a:spcBef>
                <a:spcPts val="0"/>
              </a:spcBef>
              <a:spcAft>
                <a:spcPts val="0"/>
              </a:spcAft>
              <a:buSzPts val="2400"/>
              <a:buNone/>
            </a:pPr>
            <a:endParaRPr sz="2400" dirty="0"/>
          </a:p>
        </p:txBody>
      </p:sp>
      <p:sp>
        <p:nvSpPr>
          <p:cNvPr id="272" name="Google Shape;272;g3be1c85d558_0_24"/>
          <p:cNvSpPr txBox="1"/>
          <p:nvPr/>
        </p:nvSpPr>
        <p:spPr>
          <a:xfrm>
            <a:off x="268275" y="6303900"/>
            <a:ext cx="921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A0A0A"/>
                </a:solidFill>
                <a:highlight>
                  <a:srgbClr val="FFFFFF"/>
                </a:highlight>
                <a:latin typeface="Verdana"/>
                <a:ea typeface="Verdana"/>
                <a:cs typeface="Verdana"/>
                <a:sym typeface="Verdana"/>
              </a:rPr>
              <a:t>(</a:t>
            </a:r>
            <a:r>
              <a:rPr lang="en-US" sz="1200" b="0" i="0" u="none" strike="noStrike" cap="none">
                <a:solidFill>
                  <a:schemeClr val="dk1"/>
                </a:solidFill>
                <a:latin typeface="Verdana"/>
                <a:ea typeface="Verdana"/>
                <a:cs typeface="Verdana"/>
                <a:sym typeface="Verdana"/>
              </a:rPr>
              <a:t>Rabec et al., 2025; De Jong et al., 2017;</a:t>
            </a:r>
            <a:r>
              <a:rPr lang="en-US" sz="1200" b="0" i="0" u="none" strike="noStrike" cap="none">
                <a:solidFill>
                  <a:srgbClr val="0A0A0A"/>
                </a:solidFill>
                <a:highlight>
                  <a:schemeClr val="lt1"/>
                </a:highlight>
                <a:latin typeface="Verdana"/>
                <a:ea typeface="Verdana"/>
                <a:cs typeface="Verdana"/>
                <a:sym typeface="Verdana"/>
              </a:rPr>
              <a:t> </a:t>
            </a:r>
            <a:r>
              <a:rPr lang="en-US" sz="1200" b="0" i="0" u="none" strike="noStrike" cap="none">
                <a:solidFill>
                  <a:schemeClr val="dk1"/>
                </a:solidFill>
                <a:latin typeface="Verdana"/>
                <a:ea typeface="Verdana"/>
                <a:cs typeface="Verdana"/>
                <a:sym typeface="Verdana"/>
              </a:rPr>
              <a:t>Zhao et al.,2018) </a:t>
            </a:r>
            <a:endParaRPr sz="1200" b="0" i="0" u="none" strike="noStrike" cap="none">
              <a:solidFill>
                <a:schemeClr val="dk1"/>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3b8be5e02b3_0_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Ventilation Considerations for PwO (2)</a:t>
            </a:r>
            <a:endParaRPr>
              <a:latin typeface="Verdana"/>
              <a:ea typeface="Verdana"/>
              <a:cs typeface="Verdana"/>
              <a:sym typeface="Verdana"/>
            </a:endParaRPr>
          </a:p>
        </p:txBody>
      </p:sp>
      <p:sp>
        <p:nvSpPr>
          <p:cNvPr id="279" name="Google Shape;279;g3b8be5e02b3_0_89"/>
          <p:cNvSpPr txBox="1">
            <a:spLocks noGrp="1"/>
          </p:cNvSpPr>
          <p:nvPr>
            <p:ph type="body" idx="1"/>
          </p:nvPr>
        </p:nvSpPr>
        <p:spPr>
          <a:xfrm>
            <a:off x="838200" y="1690825"/>
            <a:ext cx="10939272" cy="4181983"/>
          </a:xfrm>
          <a:prstGeom prst="rect">
            <a:avLst/>
          </a:prstGeom>
          <a:noFill/>
          <a:ln>
            <a:noFill/>
          </a:ln>
        </p:spPr>
        <p:txBody>
          <a:bodyPr spcFirstLastPara="1" wrap="square" lIns="91425" tIns="45700" rIns="91425" bIns="45700" anchor="t" anchorCtr="0">
            <a:noAutofit/>
          </a:bodyPr>
          <a:lstStyle/>
          <a:p>
            <a:pPr marL="419100" lvl="0" indent="-342900" algn="l" rtl="0">
              <a:lnSpc>
                <a:spcPct val="90000"/>
              </a:lnSpc>
              <a:spcBef>
                <a:spcPts val="1000"/>
              </a:spcBef>
              <a:spcAft>
                <a:spcPts val="0"/>
              </a:spcAft>
              <a:buSzPts val="2400"/>
              <a:buChar char="•"/>
            </a:pPr>
            <a:r>
              <a:rPr lang="en-US" sz="2200" dirty="0">
                <a:latin typeface="Verdana"/>
                <a:ea typeface="Verdana"/>
                <a:cs typeface="Verdana"/>
                <a:sym typeface="Verdana"/>
              </a:rPr>
              <a:t>Setting higher lung volumes than based on the ideal body weight does not improve gas exchange, and increases risk for ventilator-associated lung injury</a:t>
            </a:r>
            <a:endParaRPr dirty="0"/>
          </a:p>
          <a:p>
            <a:pPr marL="419100" lvl="0" indent="-342900" algn="l" rtl="0">
              <a:lnSpc>
                <a:spcPct val="90000"/>
              </a:lnSpc>
              <a:spcBef>
                <a:spcPts val="1000"/>
              </a:spcBef>
              <a:spcAft>
                <a:spcPts val="0"/>
              </a:spcAft>
              <a:buSzPts val="2400"/>
              <a:buChar char="•"/>
            </a:pPr>
            <a:r>
              <a:rPr lang="en-US" sz="2200" dirty="0">
                <a:latin typeface="Verdana"/>
                <a:ea typeface="Verdana"/>
                <a:cs typeface="Verdana"/>
                <a:sym typeface="Verdana"/>
              </a:rPr>
              <a:t>PwO often require longer periods of invasive ventilation</a:t>
            </a:r>
            <a:endParaRPr dirty="0"/>
          </a:p>
          <a:p>
            <a:pPr marL="419100" lvl="0" indent="-342900" algn="l" rtl="0">
              <a:lnSpc>
                <a:spcPct val="90000"/>
              </a:lnSpc>
              <a:spcBef>
                <a:spcPts val="1000"/>
              </a:spcBef>
              <a:spcAft>
                <a:spcPts val="0"/>
              </a:spcAft>
              <a:buSzPts val="2400"/>
              <a:buChar char="•"/>
            </a:pPr>
            <a:r>
              <a:rPr lang="en-US" sz="2200" dirty="0">
                <a:latin typeface="Verdana"/>
                <a:ea typeface="Verdana"/>
                <a:cs typeface="Verdana"/>
                <a:sym typeface="Verdana"/>
              </a:rPr>
              <a:t>This may result from increased work of breathing caused by altered respiratory mechanics, ventilatory drive and neuromuscular strength </a:t>
            </a:r>
            <a:endParaRPr dirty="0"/>
          </a:p>
          <a:p>
            <a:pPr marL="419100" lvl="0" indent="-342900" algn="l" rtl="0">
              <a:lnSpc>
                <a:spcPct val="90000"/>
              </a:lnSpc>
              <a:spcBef>
                <a:spcPts val="1000"/>
              </a:spcBef>
              <a:spcAft>
                <a:spcPts val="0"/>
              </a:spcAft>
              <a:buSzPts val="2400"/>
              <a:buChar char="•"/>
            </a:pPr>
            <a:r>
              <a:rPr lang="en-US" sz="2200" dirty="0">
                <a:latin typeface="Verdana"/>
                <a:ea typeface="Verdana"/>
                <a:cs typeface="Verdana"/>
                <a:sym typeface="Verdana"/>
              </a:rPr>
              <a:t>Reduction in sedation while invasively ventilated may positively affect ventilation time </a:t>
            </a:r>
            <a:endParaRPr dirty="0"/>
          </a:p>
          <a:p>
            <a:pPr marL="419100" lvl="0" indent="-342900" algn="l" rtl="0">
              <a:lnSpc>
                <a:spcPct val="90000"/>
              </a:lnSpc>
              <a:spcBef>
                <a:spcPts val="1000"/>
              </a:spcBef>
              <a:spcAft>
                <a:spcPts val="0"/>
              </a:spcAft>
              <a:buSzPts val="2400"/>
              <a:buChar char="•"/>
            </a:pPr>
            <a:r>
              <a:rPr lang="en-US" sz="2200" dirty="0">
                <a:latin typeface="Verdana"/>
                <a:ea typeface="Verdana"/>
                <a:cs typeface="Verdana"/>
                <a:sym typeface="Verdana"/>
              </a:rPr>
              <a:t>Early tracheostomy insertion when indicated may reduce ICU length of stay and ventilation duration, however the procedure is more technically challenging due to altered anatomy in PwO</a:t>
            </a:r>
            <a:endParaRPr sz="2200" dirty="0">
              <a:latin typeface="Verdana"/>
              <a:ea typeface="Verdana"/>
              <a:cs typeface="Verdana"/>
              <a:sym typeface="Verdana"/>
            </a:endParaRPr>
          </a:p>
          <a:p>
            <a:pPr marL="457200" lvl="0" indent="0" algn="l" rtl="0">
              <a:lnSpc>
                <a:spcPct val="90000"/>
              </a:lnSpc>
              <a:spcBef>
                <a:spcPts val="500"/>
              </a:spcBef>
              <a:spcAft>
                <a:spcPts val="0"/>
              </a:spcAft>
              <a:buSzPts val="2000"/>
              <a:buNone/>
            </a:pPr>
            <a:endParaRPr sz="2400" dirty="0">
              <a:solidFill>
                <a:srgbClr val="222222"/>
              </a:solidFill>
              <a:highlight>
                <a:srgbClr val="FFFFFF"/>
              </a:highlight>
            </a:endParaRPr>
          </a:p>
        </p:txBody>
      </p:sp>
      <p:sp>
        <p:nvSpPr>
          <p:cNvPr id="280" name="Google Shape;280;g3b8be5e02b3_0_89"/>
          <p:cNvSpPr txBox="1"/>
          <p:nvPr/>
        </p:nvSpPr>
        <p:spPr>
          <a:xfrm>
            <a:off x="268275" y="6303900"/>
            <a:ext cx="921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A0A0A"/>
                </a:solidFill>
                <a:highlight>
                  <a:schemeClr val="lt1"/>
                </a:highlight>
                <a:latin typeface="Verdana"/>
                <a:ea typeface="Verdana"/>
                <a:cs typeface="Verdana"/>
                <a:sym typeface="Verdana"/>
              </a:rPr>
              <a:t>(</a:t>
            </a:r>
            <a:r>
              <a:rPr lang="en-US" sz="1200" b="0" i="0" u="none" strike="noStrike" cap="none">
                <a:solidFill>
                  <a:schemeClr val="dk1"/>
                </a:solidFill>
                <a:latin typeface="Verdana"/>
                <a:ea typeface="Verdana"/>
                <a:cs typeface="Verdana"/>
                <a:sym typeface="Verdana"/>
              </a:rPr>
              <a:t>Alhajhusain et al 2014; </a:t>
            </a:r>
            <a:r>
              <a:rPr lang="en-US" sz="1200" b="0" i="0" u="none" strike="noStrike" cap="none">
                <a:solidFill>
                  <a:srgbClr val="0A0A0A"/>
                </a:solidFill>
                <a:highlight>
                  <a:schemeClr val="lt1"/>
                </a:highlight>
                <a:latin typeface="Verdana"/>
                <a:ea typeface="Verdana"/>
                <a:cs typeface="Verdana"/>
                <a:sym typeface="Verdana"/>
              </a:rPr>
              <a:t>Jaber et al., 2012; </a:t>
            </a:r>
            <a:r>
              <a:rPr lang="en-US" sz="1200" b="0" i="0" u="none" strike="noStrike" cap="none">
                <a:solidFill>
                  <a:schemeClr val="dk1"/>
                </a:solidFill>
                <a:latin typeface="Verdana"/>
                <a:ea typeface="Verdana"/>
                <a:cs typeface="Verdana"/>
                <a:sym typeface="Verdana"/>
              </a:rPr>
              <a:t>Kacmarek et al., 2021; Lin and Lin, 2012; Malhotra and Hillman, 2008)</a:t>
            </a:r>
            <a:endParaRPr sz="1200" b="0" i="0" u="none" strike="noStrike" cap="none">
              <a:solidFill>
                <a:schemeClr val="dk1"/>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be1c85d558_0_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Ventilation considerations for PwO (3)</a:t>
            </a:r>
            <a:endParaRPr>
              <a:latin typeface="Verdana"/>
              <a:ea typeface="Verdana"/>
              <a:cs typeface="Verdana"/>
              <a:sym typeface="Verdana"/>
            </a:endParaRPr>
          </a:p>
        </p:txBody>
      </p:sp>
      <p:sp>
        <p:nvSpPr>
          <p:cNvPr id="287" name="Google Shape;287;g3be1c85d558_0_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SzPts val="2000"/>
              <a:buChar char="•"/>
            </a:pPr>
            <a:r>
              <a:rPr lang="en-US" sz="2400" dirty="0">
                <a:latin typeface="Verdana"/>
                <a:ea typeface="Verdana"/>
                <a:cs typeface="Verdana"/>
                <a:sym typeface="Verdana"/>
              </a:rPr>
              <a:t>Extubating PwO can be challenging due to several factors: </a:t>
            </a:r>
            <a:endParaRPr dirty="0"/>
          </a:p>
          <a:p>
            <a:pPr marL="914400" lvl="1" indent="-342900" algn="l" rtl="0">
              <a:lnSpc>
                <a:spcPct val="100000"/>
              </a:lnSpc>
              <a:spcBef>
                <a:spcPts val="500"/>
              </a:spcBef>
              <a:spcAft>
                <a:spcPts val="0"/>
              </a:spcAft>
              <a:buSzPts val="1800"/>
              <a:buChar char="•"/>
            </a:pPr>
            <a:r>
              <a:rPr lang="en-US" sz="2400" dirty="0">
                <a:latin typeface="Verdana"/>
                <a:ea typeface="Verdana"/>
                <a:cs typeface="Verdana"/>
                <a:sym typeface="Verdana"/>
              </a:rPr>
              <a:t>Reduced FRC leads to depletion of oxygen stores </a:t>
            </a:r>
            <a:endParaRPr dirty="0"/>
          </a:p>
          <a:p>
            <a:pPr marL="914400" lvl="1" indent="-342900" algn="l" rtl="0">
              <a:lnSpc>
                <a:spcPct val="100000"/>
              </a:lnSpc>
              <a:spcBef>
                <a:spcPts val="500"/>
              </a:spcBef>
              <a:spcAft>
                <a:spcPts val="0"/>
              </a:spcAft>
              <a:buSzPts val="1800"/>
              <a:buChar char="•"/>
            </a:pPr>
            <a:r>
              <a:rPr lang="en-US" sz="2400" dirty="0">
                <a:latin typeface="Verdana"/>
                <a:ea typeface="Verdana"/>
                <a:cs typeface="Verdana"/>
                <a:sym typeface="Verdana"/>
              </a:rPr>
              <a:t>Predisposition to atelectasis </a:t>
            </a:r>
            <a:endParaRPr dirty="0"/>
          </a:p>
          <a:p>
            <a:pPr marL="914400" lvl="1" indent="-342900" algn="l" rtl="0">
              <a:lnSpc>
                <a:spcPct val="100000"/>
              </a:lnSpc>
              <a:spcBef>
                <a:spcPts val="500"/>
              </a:spcBef>
              <a:spcAft>
                <a:spcPts val="0"/>
              </a:spcAft>
              <a:buSzPts val="1800"/>
              <a:buChar char="•"/>
            </a:pPr>
            <a:r>
              <a:rPr lang="en-US" sz="2400" dirty="0">
                <a:latin typeface="Verdana"/>
                <a:ea typeface="Verdana"/>
                <a:cs typeface="Verdana"/>
                <a:sym typeface="Verdana"/>
              </a:rPr>
              <a:t>Pre-existing obesity related complications e.g. obesity hypoventilation syndrome</a:t>
            </a:r>
            <a:endParaRPr sz="2400" dirty="0">
              <a:latin typeface="Verdana"/>
              <a:ea typeface="Verdana"/>
              <a:cs typeface="Verdana"/>
              <a:sym typeface="Verdana"/>
            </a:endParaRPr>
          </a:p>
          <a:p>
            <a:pPr marL="419100" lvl="0" indent="-342900" algn="l" rtl="0">
              <a:lnSpc>
                <a:spcPct val="100000"/>
              </a:lnSpc>
              <a:spcBef>
                <a:spcPts val="0"/>
              </a:spcBef>
              <a:spcAft>
                <a:spcPts val="0"/>
              </a:spcAft>
              <a:buSzPts val="2400"/>
              <a:buChar char="•"/>
            </a:pPr>
            <a:r>
              <a:rPr lang="en-US" sz="2400" dirty="0" err="1">
                <a:latin typeface="Verdana"/>
                <a:ea typeface="Verdana"/>
                <a:cs typeface="Verdana"/>
                <a:sym typeface="Verdana"/>
              </a:rPr>
              <a:t>Extubation</a:t>
            </a:r>
            <a:r>
              <a:rPr lang="en-US" sz="2400" dirty="0">
                <a:latin typeface="Verdana"/>
                <a:ea typeface="Verdana"/>
                <a:cs typeface="Verdana"/>
                <a:sym typeface="Verdana"/>
              </a:rPr>
              <a:t> considerations </a:t>
            </a:r>
            <a:endParaRPr dirty="0"/>
          </a:p>
          <a:p>
            <a:pPr marL="876300" lvl="1" indent="-342900" algn="l" rtl="0">
              <a:lnSpc>
                <a:spcPct val="100000"/>
              </a:lnSpc>
              <a:spcBef>
                <a:spcPts val="0"/>
              </a:spcBef>
              <a:spcAft>
                <a:spcPts val="0"/>
              </a:spcAft>
              <a:buSzPts val="2400"/>
              <a:buChar char="•"/>
            </a:pPr>
            <a:r>
              <a:rPr lang="en-US" sz="2400" dirty="0">
                <a:latin typeface="Verdana"/>
                <a:ea typeface="Verdana"/>
                <a:cs typeface="Verdana"/>
                <a:sym typeface="Verdana"/>
              </a:rPr>
              <a:t>Increased risk for re-intubation due to high prevalence of OSA</a:t>
            </a:r>
            <a:endParaRPr dirty="0"/>
          </a:p>
          <a:p>
            <a:pPr marL="876300" lvl="1" indent="-342900" algn="l" rtl="0">
              <a:lnSpc>
                <a:spcPct val="100000"/>
              </a:lnSpc>
              <a:spcBef>
                <a:spcPts val="0"/>
              </a:spcBef>
              <a:spcAft>
                <a:spcPts val="0"/>
              </a:spcAft>
              <a:buSzPts val="2400"/>
              <a:buChar char="•"/>
            </a:pPr>
            <a:r>
              <a:rPr lang="en-US" sz="2400" dirty="0">
                <a:latin typeface="Verdana"/>
                <a:ea typeface="Verdana"/>
                <a:cs typeface="Verdana"/>
                <a:sym typeface="Verdana"/>
              </a:rPr>
              <a:t>Increased risk for post-</a:t>
            </a:r>
            <a:r>
              <a:rPr lang="en-US" sz="2400" dirty="0" err="1">
                <a:latin typeface="Verdana"/>
                <a:ea typeface="Verdana"/>
                <a:cs typeface="Verdana"/>
                <a:sym typeface="Verdana"/>
              </a:rPr>
              <a:t>extubation</a:t>
            </a:r>
            <a:r>
              <a:rPr lang="en-US" sz="2400" dirty="0">
                <a:latin typeface="Verdana"/>
                <a:ea typeface="Verdana"/>
                <a:cs typeface="Verdana"/>
                <a:sym typeface="Verdana"/>
              </a:rPr>
              <a:t> stridor </a:t>
            </a:r>
            <a:endParaRPr sz="2400" dirty="0">
              <a:latin typeface="Verdana"/>
              <a:ea typeface="Verdana"/>
              <a:cs typeface="Verdana"/>
              <a:sym typeface="Verdana"/>
            </a:endParaRPr>
          </a:p>
          <a:p>
            <a:pPr marL="457200" lvl="0" indent="0" algn="l" rtl="0">
              <a:lnSpc>
                <a:spcPct val="90000"/>
              </a:lnSpc>
              <a:spcBef>
                <a:spcPts val="500"/>
              </a:spcBef>
              <a:spcAft>
                <a:spcPts val="0"/>
              </a:spcAft>
              <a:buSzPts val="2000"/>
              <a:buNone/>
            </a:pPr>
            <a:endParaRPr sz="2400" dirty="0">
              <a:solidFill>
                <a:srgbClr val="222222"/>
              </a:solidFill>
              <a:highlight>
                <a:srgbClr val="FFFFFF"/>
              </a:highlight>
            </a:endParaRPr>
          </a:p>
        </p:txBody>
      </p:sp>
      <p:sp>
        <p:nvSpPr>
          <p:cNvPr id="288" name="Google Shape;288;g3be1c85d558_0_33"/>
          <p:cNvSpPr txBox="1"/>
          <p:nvPr/>
        </p:nvSpPr>
        <p:spPr>
          <a:xfrm>
            <a:off x="268275" y="6303900"/>
            <a:ext cx="921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(Rabec et al., 2025; </a:t>
            </a:r>
            <a:r>
              <a:rPr lang="en-US" sz="1200" b="0" i="0" u="none" strike="noStrike" cap="none">
                <a:solidFill>
                  <a:srgbClr val="0A0A0A"/>
                </a:solidFill>
                <a:highlight>
                  <a:schemeClr val="lt1"/>
                </a:highlight>
                <a:latin typeface="Verdana"/>
                <a:ea typeface="Verdana"/>
                <a:cs typeface="Verdana"/>
                <a:sym typeface="Verdana"/>
              </a:rPr>
              <a:t>Fischer et al., 2016; </a:t>
            </a:r>
            <a:r>
              <a:rPr lang="en-US" sz="1200" b="0" i="0" u="none" strike="noStrike" cap="none">
                <a:solidFill>
                  <a:schemeClr val="dk1"/>
                </a:solidFill>
                <a:latin typeface="Verdana"/>
                <a:ea typeface="Verdana"/>
                <a:cs typeface="Verdana"/>
                <a:sym typeface="Verdana"/>
              </a:rPr>
              <a:t>Jaber et al.,  2003)</a:t>
            </a:r>
            <a:endParaRPr sz="1200" b="0" i="0" u="none" strike="noStrike" cap="none">
              <a:solidFill>
                <a:srgbClr val="0A0A0A"/>
              </a:solidFill>
              <a:highlight>
                <a:srgbClr val="FFFFFF"/>
              </a:highlight>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3b902d3cd51_0_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References </a:t>
            </a:r>
            <a:endParaRPr>
              <a:latin typeface="Verdana"/>
              <a:ea typeface="Verdana"/>
              <a:cs typeface="Verdana"/>
              <a:sym typeface="Verdana"/>
            </a:endParaRPr>
          </a:p>
        </p:txBody>
      </p:sp>
      <p:sp>
        <p:nvSpPr>
          <p:cNvPr id="295" name="Google Shape;295;g3b902d3cd51_0_5"/>
          <p:cNvSpPr txBox="1">
            <a:spLocks noGrp="1"/>
          </p:cNvSpPr>
          <p:nvPr>
            <p:ph type="body" idx="1"/>
          </p:nvPr>
        </p:nvSpPr>
        <p:spPr>
          <a:xfrm>
            <a:off x="838200" y="1402900"/>
            <a:ext cx="10515600" cy="42897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35000"/>
              </a:lnSpc>
              <a:spcBef>
                <a:spcPts val="0"/>
              </a:spcBef>
              <a:spcAft>
                <a:spcPts val="0"/>
              </a:spcAft>
              <a:buSzPct val="196560"/>
              <a:buNone/>
            </a:pPr>
            <a:r>
              <a:rPr lang="en-US" sz="1100">
                <a:latin typeface="Verdana"/>
                <a:ea typeface="Verdana"/>
                <a:cs typeface="Verdana"/>
                <a:sym typeface="Verdana"/>
              </a:rPr>
              <a:t>Abhyankar, S. </a:t>
            </a:r>
            <a:r>
              <a:rPr lang="en-US" sz="1100" i="1">
                <a:latin typeface="Verdana"/>
                <a:ea typeface="Verdana"/>
                <a:cs typeface="Verdana"/>
                <a:sym typeface="Verdana"/>
              </a:rPr>
              <a:t>et al.</a:t>
            </a:r>
            <a:r>
              <a:rPr lang="en-US" sz="1100">
                <a:latin typeface="Verdana"/>
                <a:ea typeface="Verdana"/>
                <a:cs typeface="Verdana"/>
                <a:sym typeface="Verdana"/>
              </a:rPr>
              <a:t> (2012) “Lower short- and long-term mortality associated with overweight and obesity in a large cohort study of adult intensive care unit patients,” </a:t>
            </a:r>
            <a:r>
              <a:rPr lang="en-US" sz="1100" i="1">
                <a:latin typeface="Verdana"/>
                <a:ea typeface="Verdana"/>
                <a:cs typeface="Verdana"/>
                <a:sym typeface="Verdana"/>
              </a:rPr>
              <a:t>Critical Care</a:t>
            </a:r>
            <a:r>
              <a:rPr lang="en-US" sz="1100">
                <a:latin typeface="Verdana"/>
                <a:ea typeface="Verdana"/>
                <a:cs typeface="Verdana"/>
                <a:sym typeface="Verdana"/>
              </a:rPr>
              <a:t>, 16(6), p. R235. Available at:</a:t>
            </a:r>
            <a:r>
              <a:rPr lang="en-US" sz="1100">
                <a:solidFill>
                  <a:schemeClr val="hlink"/>
                </a:solidFill>
                <a:uFill>
                  <a:noFill/>
                </a:uFill>
                <a:latin typeface="Verdana"/>
                <a:ea typeface="Verdana"/>
                <a:cs typeface="Verdana"/>
                <a:sym typeface="Verdana"/>
                <a:hlinkClick r:id="rId3"/>
              </a:rPr>
              <a:t> </a:t>
            </a:r>
            <a:r>
              <a:rPr lang="en-US" sz="1100" u="sng">
                <a:solidFill>
                  <a:schemeClr val="hlink"/>
                </a:solidFill>
                <a:latin typeface="Verdana"/>
                <a:ea typeface="Verdana"/>
                <a:cs typeface="Verdana"/>
                <a:sym typeface="Verdana"/>
                <a:hlinkClick r:id="rId3"/>
              </a:rPr>
              <a:t>https://doi.org/10.1186/cc11903</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Clr>
                <a:schemeClr val="dk1"/>
              </a:buClr>
              <a:buSzPct val="108108"/>
              <a:buFont typeface="Arial"/>
              <a:buNone/>
            </a:pPr>
            <a:r>
              <a:rPr lang="en-US" sz="1100">
                <a:latin typeface="Verdana"/>
                <a:ea typeface="Verdana"/>
                <a:cs typeface="Verdana"/>
                <a:sym typeface="Verdana"/>
              </a:rPr>
              <a:t>Alhajhusain, A. </a:t>
            </a:r>
            <a:r>
              <a:rPr lang="en-US" sz="1100" i="1">
                <a:latin typeface="Verdana"/>
                <a:ea typeface="Verdana"/>
                <a:cs typeface="Verdana"/>
                <a:sym typeface="Verdana"/>
              </a:rPr>
              <a:t>et al.</a:t>
            </a:r>
            <a:r>
              <a:rPr lang="en-US" sz="1100">
                <a:latin typeface="Verdana"/>
                <a:ea typeface="Verdana"/>
                <a:cs typeface="Verdana"/>
                <a:sym typeface="Verdana"/>
              </a:rPr>
              <a:t> (2014) “Timing of Tracheotomy in Mechanically Ventilated Critically Ill Morbidly Obese Patients,” </a:t>
            </a:r>
            <a:r>
              <a:rPr lang="en-US" sz="1100" i="1">
                <a:latin typeface="Verdana"/>
                <a:ea typeface="Verdana"/>
                <a:cs typeface="Verdana"/>
                <a:sym typeface="Verdana"/>
              </a:rPr>
              <a:t>Critical Care Research and Practice</a:t>
            </a:r>
            <a:r>
              <a:rPr lang="en-US" sz="1100">
                <a:latin typeface="Verdana"/>
                <a:ea typeface="Verdana"/>
                <a:cs typeface="Verdana"/>
                <a:sym typeface="Verdana"/>
              </a:rPr>
              <a:t>, 2014, pp. 1–7. Available at:</a:t>
            </a:r>
            <a:r>
              <a:rPr lang="en-US" sz="1100">
                <a:solidFill>
                  <a:schemeClr val="hlink"/>
                </a:solidFill>
                <a:uFill>
                  <a:noFill/>
                </a:uFill>
                <a:latin typeface="Verdana"/>
                <a:ea typeface="Verdana"/>
                <a:cs typeface="Verdana"/>
                <a:sym typeface="Verdana"/>
                <a:hlinkClick r:id="rId4"/>
              </a:rPr>
              <a:t> </a:t>
            </a:r>
            <a:r>
              <a:rPr lang="en-US" sz="1100" u="sng">
                <a:solidFill>
                  <a:schemeClr val="hlink"/>
                </a:solidFill>
                <a:latin typeface="Verdana"/>
                <a:ea typeface="Verdana"/>
                <a:cs typeface="Verdana"/>
                <a:sym typeface="Verdana"/>
                <a:hlinkClick r:id="rId4"/>
              </a:rPr>
              <a:t>https://doi.org/10.1155/2014/840638</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96560"/>
              <a:buNone/>
            </a:pPr>
            <a:r>
              <a:rPr lang="en-US" sz="1100">
                <a:latin typeface="Verdana"/>
                <a:ea typeface="Verdana"/>
                <a:cs typeface="Verdana"/>
                <a:sym typeface="Verdana"/>
              </a:rPr>
              <a:t>Aqqad, A. </a:t>
            </a:r>
            <a:r>
              <a:rPr lang="en-US" sz="1100" i="1">
                <a:latin typeface="Verdana"/>
                <a:ea typeface="Verdana"/>
                <a:cs typeface="Verdana"/>
                <a:sym typeface="Verdana"/>
              </a:rPr>
              <a:t>et al.</a:t>
            </a:r>
            <a:r>
              <a:rPr lang="en-US" sz="1100">
                <a:latin typeface="Verdana"/>
                <a:ea typeface="Verdana"/>
                <a:cs typeface="Verdana"/>
                <a:sym typeface="Verdana"/>
              </a:rPr>
              <a:t> (2017) “Pathophysiological features of chronic obstructive pulmonary disease in obese patients,” in </a:t>
            </a:r>
            <a:r>
              <a:rPr lang="en-US" sz="1100" i="1">
                <a:latin typeface="Verdana"/>
                <a:ea typeface="Verdana"/>
                <a:cs typeface="Verdana"/>
                <a:sym typeface="Verdana"/>
              </a:rPr>
              <a:t>Clinical Problems COPD</a:t>
            </a:r>
            <a:r>
              <a:rPr lang="en-US" sz="1100">
                <a:latin typeface="Verdana"/>
                <a:ea typeface="Verdana"/>
                <a:cs typeface="Verdana"/>
                <a:sym typeface="Verdana"/>
              </a:rPr>
              <a:t>. </a:t>
            </a:r>
            <a:r>
              <a:rPr lang="en-US" sz="1100" i="1">
                <a:latin typeface="Verdana"/>
                <a:ea typeface="Verdana"/>
                <a:cs typeface="Verdana"/>
                <a:sym typeface="Verdana"/>
              </a:rPr>
              <a:t>ERS International Congress 2017 abstracts</a:t>
            </a:r>
            <a:r>
              <a:rPr lang="en-US" sz="1100">
                <a:latin typeface="Verdana"/>
                <a:ea typeface="Verdana"/>
                <a:cs typeface="Verdana"/>
                <a:sym typeface="Verdana"/>
              </a:rPr>
              <a:t>, European Respiratory Society, p. PA705. Available at:</a:t>
            </a:r>
            <a:r>
              <a:rPr lang="en-US" sz="1100">
                <a:solidFill>
                  <a:schemeClr val="hlink"/>
                </a:solidFill>
                <a:uFill>
                  <a:noFill/>
                </a:uFill>
                <a:latin typeface="Verdana"/>
                <a:ea typeface="Verdana"/>
                <a:cs typeface="Verdana"/>
                <a:sym typeface="Verdana"/>
                <a:hlinkClick r:id="rId5"/>
              </a:rPr>
              <a:t> </a:t>
            </a:r>
            <a:r>
              <a:rPr lang="en-US" sz="1100" u="sng">
                <a:solidFill>
                  <a:schemeClr val="hlink"/>
                </a:solidFill>
                <a:latin typeface="Verdana"/>
                <a:ea typeface="Verdana"/>
                <a:cs typeface="Verdana"/>
                <a:sym typeface="Verdana"/>
                <a:hlinkClick r:id="rId5"/>
              </a:rPr>
              <a:t>https://doi.org/10.1183/1393003.congress-2017.PA705</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96560"/>
              <a:buNone/>
            </a:pPr>
            <a:r>
              <a:rPr lang="en-US" sz="1100">
                <a:latin typeface="Verdana"/>
                <a:ea typeface="Verdana"/>
                <a:cs typeface="Verdana"/>
                <a:sym typeface="Verdana"/>
              </a:rPr>
              <a:t>Bhide, P. </a:t>
            </a:r>
            <a:r>
              <a:rPr lang="en-US" sz="1100" i="1">
                <a:latin typeface="Verdana"/>
                <a:ea typeface="Verdana"/>
                <a:cs typeface="Verdana"/>
                <a:sym typeface="Verdana"/>
              </a:rPr>
              <a:t>et al.</a:t>
            </a:r>
            <a:r>
              <a:rPr lang="en-US" sz="1100">
                <a:latin typeface="Verdana"/>
                <a:ea typeface="Verdana"/>
                <a:cs typeface="Verdana"/>
                <a:sym typeface="Verdana"/>
              </a:rPr>
              <a:t> (2023) “Impact of Obesity on In-Hospital Morbidity and Mortality Among Patients Admitted for Acute Exacerbations of Chronic Obstructive Pulmonary Disease (COPD),” </a:t>
            </a:r>
            <a:r>
              <a:rPr lang="en-US" sz="1100" i="1">
                <a:latin typeface="Verdana"/>
                <a:ea typeface="Verdana"/>
                <a:cs typeface="Verdana"/>
                <a:sym typeface="Verdana"/>
              </a:rPr>
              <a:t>Cureus</a:t>
            </a:r>
            <a:r>
              <a:rPr lang="en-US" sz="1100">
                <a:latin typeface="Verdana"/>
                <a:ea typeface="Verdana"/>
                <a:cs typeface="Verdana"/>
                <a:sym typeface="Verdana"/>
              </a:rPr>
              <a:t> [Preprint]. Available at:</a:t>
            </a:r>
            <a:r>
              <a:rPr lang="en-US" sz="1100">
                <a:solidFill>
                  <a:schemeClr val="hlink"/>
                </a:solidFill>
                <a:uFill>
                  <a:noFill/>
                </a:uFill>
                <a:latin typeface="Verdana"/>
                <a:ea typeface="Verdana"/>
                <a:cs typeface="Verdana"/>
                <a:sym typeface="Verdana"/>
                <a:hlinkClick r:id="rId6"/>
              </a:rPr>
              <a:t> </a:t>
            </a:r>
            <a:r>
              <a:rPr lang="en-US" sz="1100" u="sng">
                <a:solidFill>
                  <a:schemeClr val="hlink"/>
                </a:solidFill>
                <a:latin typeface="Verdana"/>
                <a:ea typeface="Verdana"/>
                <a:cs typeface="Verdana"/>
                <a:sym typeface="Verdana"/>
                <a:hlinkClick r:id="rId6"/>
              </a:rPr>
              <a:t>https://doi.org/10.7759/cureus.35138</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96560"/>
              <a:buNone/>
            </a:pPr>
            <a:r>
              <a:rPr lang="en-US" sz="1100">
                <a:latin typeface="Verdana"/>
                <a:ea typeface="Verdana"/>
                <a:cs typeface="Verdana"/>
                <a:sym typeface="Verdana"/>
              </a:rPr>
              <a:t>Bottai, M. </a:t>
            </a:r>
            <a:r>
              <a:rPr lang="en-US" sz="1100" i="1">
                <a:latin typeface="Verdana"/>
                <a:ea typeface="Verdana"/>
                <a:cs typeface="Verdana"/>
                <a:sym typeface="Verdana"/>
              </a:rPr>
              <a:t>et al.</a:t>
            </a:r>
            <a:r>
              <a:rPr lang="en-US" sz="1100">
                <a:latin typeface="Verdana"/>
                <a:ea typeface="Verdana"/>
                <a:cs typeface="Verdana"/>
                <a:sym typeface="Verdana"/>
              </a:rPr>
              <a:t> (2002) “Longitudinal changes of body mass index, spirometry and diffusion in a general population,” </a:t>
            </a:r>
            <a:r>
              <a:rPr lang="en-US" sz="1100" i="1">
                <a:latin typeface="Verdana"/>
                <a:ea typeface="Verdana"/>
                <a:cs typeface="Verdana"/>
                <a:sym typeface="Verdana"/>
              </a:rPr>
              <a:t>European Respiratory Journal</a:t>
            </a:r>
            <a:r>
              <a:rPr lang="en-US" sz="1100">
                <a:latin typeface="Verdana"/>
                <a:ea typeface="Verdana"/>
                <a:cs typeface="Verdana"/>
                <a:sym typeface="Verdana"/>
              </a:rPr>
              <a:t>, 20(3), pp. 665–673. Available at:</a:t>
            </a:r>
            <a:r>
              <a:rPr lang="en-US" sz="1100">
                <a:solidFill>
                  <a:schemeClr val="hlink"/>
                </a:solidFill>
                <a:uFill>
                  <a:noFill/>
                </a:uFill>
                <a:latin typeface="Verdana"/>
                <a:ea typeface="Verdana"/>
                <a:cs typeface="Verdana"/>
                <a:sym typeface="Verdana"/>
                <a:hlinkClick r:id="rId7"/>
              </a:rPr>
              <a:t> </a:t>
            </a:r>
            <a:r>
              <a:rPr lang="en-US" sz="1100" u="sng">
                <a:solidFill>
                  <a:schemeClr val="hlink"/>
                </a:solidFill>
                <a:latin typeface="Verdana"/>
                <a:ea typeface="Verdana"/>
                <a:cs typeface="Verdana"/>
                <a:sym typeface="Verdana"/>
                <a:hlinkClick r:id="rId7"/>
              </a:rPr>
              <a:t>https://doi.org/10.1183/09031936.02.01282001</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Clr>
                <a:schemeClr val="dk1"/>
              </a:buClr>
              <a:buSzPct val="108108"/>
              <a:buFont typeface="Arial"/>
              <a:buNone/>
            </a:pPr>
            <a:r>
              <a:rPr lang="en-US" sz="1100">
                <a:latin typeface="Verdana"/>
                <a:ea typeface="Verdana"/>
                <a:cs typeface="Verdana"/>
                <a:sym typeface="Verdana"/>
              </a:rPr>
              <a:t>Beuther, D.A., Weiss, S.T. and Sutherland, E.R. (2006) “Obesity and Asthma,” </a:t>
            </a:r>
            <a:r>
              <a:rPr lang="en-US" sz="1100" i="1">
                <a:latin typeface="Verdana"/>
                <a:ea typeface="Verdana"/>
                <a:cs typeface="Verdana"/>
                <a:sym typeface="Verdana"/>
              </a:rPr>
              <a:t>American Journal of Respiratory and Critical Care Medicine</a:t>
            </a:r>
            <a:r>
              <a:rPr lang="en-US" sz="1100">
                <a:latin typeface="Verdana"/>
                <a:ea typeface="Verdana"/>
                <a:cs typeface="Verdana"/>
                <a:sym typeface="Verdana"/>
              </a:rPr>
              <a:t>, 174(2), pp. 112–119. Available at:</a:t>
            </a:r>
            <a:r>
              <a:rPr lang="en-US" sz="1100">
                <a:solidFill>
                  <a:schemeClr val="hlink"/>
                </a:solidFill>
                <a:uFill>
                  <a:noFill/>
                </a:uFill>
                <a:latin typeface="Verdana"/>
                <a:ea typeface="Verdana"/>
                <a:cs typeface="Verdana"/>
                <a:sym typeface="Verdana"/>
                <a:hlinkClick r:id="rId8"/>
              </a:rPr>
              <a:t> </a:t>
            </a:r>
            <a:r>
              <a:rPr lang="en-US" sz="1100" u="sng">
                <a:solidFill>
                  <a:schemeClr val="hlink"/>
                </a:solidFill>
                <a:latin typeface="Verdana"/>
                <a:ea typeface="Verdana"/>
                <a:cs typeface="Verdana"/>
                <a:sym typeface="Verdana"/>
                <a:hlinkClick r:id="rId8"/>
              </a:rPr>
              <a:t>https://doi.org/10.1164/rccm.200602-231PP</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96560"/>
              <a:buNone/>
            </a:pPr>
            <a:r>
              <a:rPr lang="en-US" sz="1100">
                <a:latin typeface="Verdana"/>
                <a:ea typeface="Verdana"/>
                <a:cs typeface="Verdana"/>
                <a:sym typeface="Verdana"/>
              </a:rPr>
              <a:t>Chen, X. </a:t>
            </a:r>
            <a:r>
              <a:rPr lang="en-US" sz="1100" i="1">
                <a:latin typeface="Verdana"/>
                <a:ea typeface="Verdana"/>
                <a:cs typeface="Verdana"/>
                <a:sym typeface="Verdana"/>
              </a:rPr>
              <a:t>et al.</a:t>
            </a:r>
            <a:r>
              <a:rPr lang="en-US" sz="1100">
                <a:latin typeface="Verdana"/>
                <a:ea typeface="Verdana"/>
                <a:cs typeface="Verdana"/>
                <a:sym typeface="Verdana"/>
              </a:rPr>
              <a:t> (2014) “Obstructive Sleep Apnea and Multiple Anthropometric Indices of General Obesity and Abdominal Obesity among Young Adults,” </a:t>
            </a:r>
            <a:r>
              <a:rPr lang="en-US" sz="1100" i="1">
                <a:latin typeface="Verdana"/>
                <a:ea typeface="Verdana"/>
                <a:cs typeface="Verdana"/>
                <a:sym typeface="Verdana"/>
              </a:rPr>
              <a:t>International Journal of Social Science Studies</a:t>
            </a:r>
            <a:r>
              <a:rPr lang="en-US" sz="1100">
                <a:latin typeface="Verdana"/>
                <a:ea typeface="Verdana"/>
                <a:cs typeface="Verdana"/>
                <a:sym typeface="Verdana"/>
              </a:rPr>
              <a:t>, 2(3), pp. 89–99. Available at:</a:t>
            </a:r>
            <a:r>
              <a:rPr lang="en-US" sz="1100">
                <a:solidFill>
                  <a:schemeClr val="hlink"/>
                </a:solidFill>
                <a:uFill>
                  <a:noFill/>
                </a:uFill>
                <a:latin typeface="Verdana"/>
                <a:ea typeface="Verdana"/>
                <a:cs typeface="Verdana"/>
                <a:sym typeface="Verdana"/>
                <a:hlinkClick r:id="rId9"/>
              </a:rPr>
              <a:t> </a:t>
            </a:r>
            <a:r>
              <a:rPr lang="en-US" sz="1100" u="sng">
                <a:solidFill>
                  <a:schemeClr val="hlink"/>
                </a:solidFill>
                <a:latin typeface="Verdana"/>
                <a:ea typeface="Verdana"/>
                <a:cs typeface="Verdana"/>
                <a:sym typeface="Verdana"/>
                <a:hlinkClick r:id="rId9"/>
              </a:rPr>
              <a:t>https://doi.org/10.11114/ijsss.v2i3.439</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08108"/>
              <a:buNone/>
            </a:pPr>
            <a:r>
              <a:rPr lang="en-US" sz="1100">
                <a:latin typeface="Verdana"/>
                <a:ea typeface="Verdana"/>
                <a:cs typeface="Verdana"/>
                <a:sym typeface="Verdana"/>
              </a:rPr>
              <a:t>De Jong, A., Chanques, G. and Jaber, S. (2017) “Mechanical ventilation in obese ICU patients: from intubation to extubation,” </a:t>
            </a:r>
            <a:r>
              <a:rPr lang="en-US" sz="1100" i="1">
                <a:latin typeface="Verdana"/>
                <a:ea typeface="Verdana"/>
                <a:cs typeface="Verdana"/>
                <a:sym typeface="Verdana"/>
              </a:rPr>
              <a:t>Critical Care</a:t>
            </a:r>
            <a:r>
              <a:rPr lang="en-US" sz="1100">
                <a:latin typeface="Verdana"/>
                <a:ea typeface="Verdana"/>
                <a:cs typeface="Verdana"/>
                <a:sym typeface="Verdana"/>
              </a:rPr>
              <a:t>, 21(1), p. 63. Available at:</a:t>
            </a:r>
            <a:r>
              <a:rPr lang="en-US" sz="1100">
                <a:solidFill>
                  <a:schemeClr val="hlink"/>
                </a:solidFill>
                <a:uFill>
                  <a:noFill/>
                </a:uFill>
                <a:latin typeface="Verdana"/>
                <a:ea typeface="Verdana"/>
                <a:cs typeface="Verdana"/>
                <a:sym typeface="Verdana"/>
                <a:hlinkClick r:id="rId10"/>
              </a:rPr>
              <a:t> </a:t>
            </a:r>
            <a:r>
              <a:rPr lang="en-US" sz="1100" u="sng">
                <a:solidFill>
                  <a:schemeClr val="hlink"/>
                </a:solidFill>
                <a:latin typeface="Verdana"/>
                <a:ea typeface="Verdana"/>
                <a:cs typeface="Verdana"/>
                <a:sym typeface="Verdana"/>
                <a:hlinkClick r:id="rId10"/>
              </a:rPr>
              <a:t>https://doi.org/10.1186/s13054-017-1641-1</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96560"/>
              <a:buNone/>
            </a:pPr>
            <a:r>
              <a:rPr lang="en-US" sz="1100">
                <a:latin typeface="Verdana"/>
                <a:ea typeface="Verdana"/>
                <a:cs typeface="Verdana"/>
                <a:sym typeface="Verdana"/>
              </a:rPr>
              <a:t>Fischer, A.J., Kaese, S. and Lebiedz, P. (2016) “Management of obese patients with respiratory failure – A practical approach to a health care issue of increasing significance,” </a:t>
            </a:r>
            <a:r>
              <a:rPr lang="en-US" sz="1100" i="1">
                <a:latin typeface="Verdana"/>
                <a:ea typeface="Verdana"/>
                <a:cs typeface="Verdana"/>
                <a:sym typeface="Verdana"/>
              </a:rPr>
              <a:t>Respiratory Medicine</a:t>
            </a:r>
            <a:r>
              <a:rPr lang="en-US" sz="1100">
                <a:latin typeface="Verdana"/>
                <a:ea typeface="Verdana"/>
                <a:cs typeface="Verdana"/>
                <a:sym typeface="Verdana"/>
              </a:rPr>
              <a:t>, 117, pp. 174–178. Available at:</a:t>
            </a:r>
            <a:r>
              <a:rPr lang="en-US" sz="1100">
                <a:solidFill>
                  <a:schemeClr val="hlink"/>
                </a:solidFill>
                <a:uFill>
                  <a:noFill/>
                </a:uFill>
                <a:latin typeface="Verdana"/>
                <a:ea typeface="Verdana"/>
                <a:cs typeface="Verdana"/>
                <a:sym typeface="Verdana"/>
                <a:hlinkClick r:id="rId11"/>
              </a:rPr>
              <a:t> </a:t>
            </a:r>
            <a:r>
              <a:rPr lang="en-US" sz="1100" u="sng">
                <a:solidFill>
                  <a:schemeClr val="hlink"/>
                </a:solidFill>
                <a:latin typeface="Verdana"/>
                <a:ea typeface="Verdana"/>
                <a:cs typeface="Verdana"/>
                <a:sym typeface="Verdana"/>
                <a:hlinkClick r:id="rId11"/>
              </a:rPr>
              <a:t>https://doi.org/10.1016/j.rmed.2016.06.002</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Clr>
                <a:schemeClr val="dk1"/>
              </a:buClr>
              <a:buSzPct val="108108"/>
              <a:buFont typeface="Arial"/>
              <a:buNone/>
            </a:pPr>
            <a:r>
              <a:rPr lang="en-US" sz="1100">
                <a:latin typeface="Verdana"/>
                <a:ea typeface="Verdana"/>
                <a:cs typeface="Verdana"/>
                <a:sym typeface="Verdana"/>
              </a:rPr>
              <a:t>Franssen, F.M.E. </a:t>
            </a:r>
            <a:r>
              <a:rPr lang="en-US" sz="1100" i="1">
                <a:latin typeface="Verdana"/>
                <a:ea typeface="Verdana"/>
                <a:cs typeface="Verdana"/>
                <a:sym typeface="Verdana"/>
              </a:rPr>
              <a:t>et al.</a:t>
            </a:r>
            <a:r>
              <a:rPr lang="en-US" sz="1100">
                <a:latin typeface="Verdana"/>
                <a:ea typeface="Verdana"/>
                <a:cs typeface="Verdana"/>
                <a:sym typeface="Verdana"/>
              </a:rPr>
              <a:t> (2008) “Obesity and the lung: 5. Obesity and COPD,” </a:t>
            </a:r>
            <a:r>
              <a:rPr lang="en-US" sz="1100" i="1">
                <a:latin typeface="Verdana"/>
                <a:ea typeface="Verdana"/>
                <a:cs typeface="Verdana"/>
                <a:sym typeface="Verdana"/>
              </a:rPr>
              <a:t>Thorax</a:t>
            </a:r>
            <a:r>
              <a:rPr lang="en-US" sz="1100">
                <a:latin typeface="Verdana"/>
                <a:ea typeface="Verdana"/>
                <a:cs typeface="Verdana"/>
                <a:sym typeface="Verdana"/>
              </a:rPr>
              <a:t>, 63(12), pp. 1110–1117. Available at:</a:t>
            </a:r>
            <a:r>
              <a:rPr lang="en-US" sz="1100">
                <a:solidFill>
                  <a:schemeClr val="hlink"/>
                </a:solidFill>
                <a:uFill>
                  <a:noFill/>
                </a:uFill>
                <a:latin typeface="Verdana"/>
                <a:ea typeface="Verdana"/>
                <a:cs typeface="Verdana"/>
                <a:sym typeface="Verdana"/>
                <a:hlinkClick r:id="rId12"/>
              </a:rPr>
              <a:t> </a:t>
            </a:r>
            <a:r>
              <a:rPr lang="en-US" sz="1100" u="sng">
                <a:solidFill>
                  <a:schemeClr val="hlink"/>
                </a:solidFill>
                <a:latin typeface="Verdana"/>
                <a:ea typeface="Verdana"/>
                <a:cs typeface="Verdana"/>
                <a:sym typeface="Verdana"/>
                <a:hlinkClick r:id="rId12"/>
              </a:rPr>
              <a:t>https://doi.org/10.1136/thx.2007.086827</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00000"/>
              </a:lnSpc>
              <a:spcBef>
                <a:spcPts val="0"/>
              </a:spcBef>
              <a:spcAft>
                <a:spcPts val="0"/>
              </a:spcAft>
              <a:buSzPct val="180180"/>
              <a:buNone/>
            </a:pPr>
            <a:r>
              <a:rPr lang="en-US" sz="1200">
                <a:solidFill>
                  <a:srgbClr val="001D35"/>
                </a:solidFill>
                <a:highlight>
                  <a:srgbClr val="FFFFFF"/>
                </a:highlight>
                <a:latin typeface="Verdana"/>
                <a:ea typeface="Verdana"/>
                <a:cs typeface="Verdana"/>
                <a:sym typeface="Verdana"/>
              </a:rPr>
              <a:t>Global Initiative for Chronic Obstructive Lung Disease (GOLD) (2025) </a:t>
            </a:r>
            <a:r>
              <a:rPr lang="en-US" sz="1200" i="1">
                <a:solidFill>
                  <a:srgbClr val="001D35"/>
                </a:solidFill>
                <a:highlight>
                  <a:srgbClr val="FFFFFF"/>
                </a:highlight>
                <a:latin typeface="Verdana"/>
                <a:ea typeface="Verdana"/>
                <a:cs typeface="Verdana"/>
                <a:sym typeface="Verdana"/>
              </a:rPr>
              <a:t>Global Strategy for the Diagnosis, Management and Prevention of Chronic Obstructive Pulmonary Disease: 2024 Report</a:t>
            </a:r>
            <a:r>
              <a:rPr lang="en-US" sz="1200">
                <a:solidFill>
                  <a:srgbClr val="001D35"/>
                </a:solidFill>
                <a:highlight>
                  <a:srgbClr val="FFFFFF"/>
                </a:highlight>
                <a:latin typeface="Verdana"/>
                <a:ea typeface="Verdana"/>
                <a:cs typeface="Verdana"/>
                <a:sym typeface="Verdana"/>
              </a:rPr>
              <a:t>. Available at: goldcopd.org (Accessed: 5 January 2026)</a:t>
            </a:r>
            <a:r>
              <a:rPr lang="en-US" sz="1200">
                <a:solidFill>
                  <a:srgbClr val="FF0000"/>
                </a:solidFill>
                <a:latin typeface="Verdana"/>
                <a:ea typeface="Verdana"/>
                <a:cs typeface="Verdana"/>
                <a:sym typeface="Verdana"/>
              </a:rPr>
              <a:t>. </a:t>
            </a:r>
            <a:endParaRPr sz="1200">
              <a:solidFill>
                <a:srgbClr val="FF0000"/>
              </a:solidFill>
              <a:latin typeface="Verdana"/>
              <a:ea typeface="Verdana"/>
              <a:cs typeface="Verdana"/>
              <a:sym typeface="Verdana"/>
            </a:endParaRPr>
          </a:p>
          <a:p>
            <a:pPr marL="0" lvl="0" indent="0" algn="l" rtl="0">
              <a:lnSpc>
                <a:spcPct val="135000"/>
              </a:lnSpc>
              <a:spcBef>
                <a:spcPts val="0"/>
              </a:spcBef>
              <a:spcAft>
                <a:spcPts val="0"/>
              </a:spcAft>
              <a:buSzPct val="196560"/>
              <a:buNone/>
            </a:pP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3ba799f4e2c_0_0"/>
          <p:cNvSpPr txBox="1">
            <a:spLocks noGrp="1"/>
          </p:cNvSpPr>
          <p:nvPr>
            <p:ph type="title"/>
          </p:nvPr>
        </p:nvSpPr>
        <p:spPr>
          <a:xfrm>
            <a:off x="6542314" y="212725"/>
            <a:ext cx="4811400" cy="843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Contents </a:t>
            </a:r>
            <a:endParaRPr>
              <a:latin typeface="Verdana"/>
              <a:ea typeface="Verdana"/>
              <a:cs typeface="Verdana"/>
              <a:sym typeface="Verdana"/>
            </a:endParaRPr>
          </a:p>
        </p:txBody>
      </p:sp>
      <p:sp>
        <p:nvSpPr>
          <p:cNvPr id="88" name="Google Shape;88;g3ba799f4e2c_0_0"/>
          <p:cNvSpPr txBox="1">
            <a:spLocks noGrp="1"/>
          </p:cNvSpPr>
          <p:nvPr>
            <p:ph type="body" idx="1"/>
          </p:nvPr>
        </p:nvSpPr>
        <p:spPr>
          <a:xfrm>
            <a:off x="6422464" y="1235075"/>
            <a:ext cx="5051100" cy="5105400"/>
          </a:xfrm>
          <a:prstGeom prst="rect">
            <a:avLst/>
          </a:prstGeom>
          <a:noFill/>
          <a:ln>
            <a:noFill/>
          </a:ln>
        </p:spPr>
        <p:txBody>
          <a:bodyPr spcFirstLastPara="1" wrap="square" lIns="91425" tIns="45700" rIns="91425" bIns="45700" anchor="t" anchorCtr="0">
            <a:noAutofit/>
          </a:bodyPr>
          <a:lstStyle/>
          <a:p>
            <a:pPr marL="114300" lvl="0" indent="0" algn="l" rtl="0">
              <a:lnSpc>
                <a:spcPct val="150000"/>
              </a:lnSpc>
              <a:spcBef>
                <a:spcPts val="0"/>
              </a:spcBef>
              <a:spcAft>
                <a:spcPts val="0"/>
              </a:spcAft>
              <a:buSzPts val="1800"/>
              <a:buNone/>
            </a:pPr>
            <a:r>
              <a:rPr lang="en-US" sz="1600" b="1" dirty="0">
                <a:latin typeface="Verdana"/>
                <a:ea typeface="Verdana"/>
                <a:cs typeface="Verdana"/>
                <a:sym typeface="Verdana"/>
              </a:rPr>
              <a:t>Part 1: Obesity and chronic respiratory disease </a:t>
            </a:r>
            <a:endParaRPr sz="1600" b="1" dirty="0">
              <a:latin typeface="Verdana"/>
              <a:ea typeface="Verdana"/>
              <a:cs typeface="Verdana"/>
              <a:sym typeface="Verdana"/>
            </a:endParaRPr>
          </a:p>
          <a:p>
            <a:pPr marL="457200" lvl="0" indent="-342900" algn="l" rtl="0">
              <a:lnSpc>
                <a:spcPct val="150000"/>
              </a:lnSpc>
              <a:spcBef>
                <a:spcPts val="0"/>
              </a:spcBef>
              <a:spcAft>
                <a:spcPts val="0"/>
              </a:spcAft>
              <a:buSzPts val="1800"/>
              <a:buAutoNum type="arabicPeriod"/>
            </a:pPr>
            <a:r>
              <a:rPr lang="en-US" sz="1600" dirty="0">
                <a:latin typeface="Verdana"/>
                <a:ea typeface="Verdana"/>
                <a:cs typeface="Verdana"/>
                <a:sym typeface="Verdana"/>
              </a:rPr>
              <a:t>Effects of obesity on respiration</a:t>
            </a:r>
            <a:endParaRPr sz="1600" dirty="0">
              <a:latin typeface="Verdana"/>
              <a:ea typeface="Verdana"/>
              <a:cs typeface="Verdana"/>
              <a:sym typeface="Verdana"/>
            </a:endParaRPr>
          </a:p>
          <a:p>
            <a:pPr marL="457200" lvl="0" indent="-342900" algn="l" rtl="0">
              <a:lnSpc>
                <a:spcPct val="150000"/>
              </a:lnSpc>
              <a:spcBef>
                <a:spcPts val="0"/>
              </a:spcBef>
              <a:spcAft>
                <a:spcPts val="0"/>
              </a:spcAft>
              <a:buSzPts val="1800"/>
              <a:buAutoNum type="arabicPeriod"/>
            </a:pPr>
            <a:r>
              <a:rPr lang="en-US" sz="1600" dirty="0">
                <a:latin typeface="Verdana"/>
                <a:ea typeface="Verdana"/>
                <a:cs typeface="Verdana"/>
                <a:sym typeface="Verdana"/>
              </a:rPr>
              <a:t>Obesity and asthma</a:t>
            </a:r>
            <a:endParaRPr sz="1600" dirty="0">
              <a:latin typeface="Verdana"/>
              <a:ea typeface="Verdana"/>
              <a:cs typeface="Verdana"/>
              <a:sym typeface="Verdana"/>
            </a:endParaRPr>
          </a:p>
          <a:p>
            <a:pPr marL="457200" lvl="0" indent="-342900" algn="l" rtl="0">
              <a:lnSpc>
                <a:spcPct val="150000"/>
              </a:lnSpc>
              <a:spcBef>
                <a:spcPts val="0"/>
              </a:spcBef>
              <a:spcAft>
                <a:spcPts val="0"/>
              </a:spcAft>
              <a:buSzPts val="1800"/>
              <a:buAutoNum type="arabicPeriod"/>
            </a:pPr>
            <a:r>
              <a:rPr lang="en-US" sz="1600" dirty="0">
                <a:latin typeface="Verdana"/>
                <a:ea typeface="Verdana"/>
                <a:cs typeface="Verdana"/>
                <a:sym typeface="Verdana"/>
              </a:rPr>
              <a:t>Obesity and chronic obstructive pulmonary disease </a:t>
            </a:r>
            <a:endParaRPr sz="1600" dirty="0">
              <a:latin typeface="Verdana"/>
              <a:ea typeface="Verdana"/>
              <a:cs typeface="Verdana"/>
              <a:sym typeface="Verdana"/>
            </a:endParaRPr>
          </a:p>
          <a:p>
            <a:pPr marL="114300" lvl="0" indent="0" algn="l" rtl="0">
              <a:lnSpc>
                <a:spcPct val="150000"/>
              </a:lnSpc>
              <a:spcBef>
                <a:spcPts val="0"/>
              </a:spcBef>
              <a:spcAft>
                <a:spcPts val="0"/>
              </a:spcAft>
              <a:buSzPts val="1800"/>
              <a:buNone/>
            </a:pPr>
            <a:r>
              <a:rPr lang="en-US" sz="1600" b="1" dirty="0">
                <a:latin typeface="Verdana"/>
                <a:ea typeface="Verdana"/>
                <a:cs typeface="Verdana"/>
                <a:sym typeface="Verdana"/>
              </a:rPr>
              <a:t>Part 2 : Obesity and the Acute Environment</a:t>
            </a:r>
            <a:endParaRPr sz="1600" b="1" dirty="0">
              <a:latin typeface="Verdana"/>
              <a:ea typeface="Verdana"/>
              <a:cs typeface="Verdana"/>
              <a:sym typeface="Verdana"/>
            </a:endParaRPr>
          </a:p>
          <a:p>
            <a:pPr marL="457200" lvl="0" indent="-342900" algn="l" rtl="0">
              <a:lnSpc>
                <a:spcPct val="150000"/>
              </a:lnSpc>
              <a:spcBef>
                <a:spcPts val="0"/>
              </a:spcBef>
              <a:spcAft>
                <a:spcPts val="0"/>
              </a:spcAft>
              <a:buSzPts val="1800"/>
              <a:buAutoNum type="arabicPeriod"/>
            </a:pPr>
            <a:r>
              <a:rPr lang="en-US" sz="1600" dirty="0">
                <a:latin typeface="Verdana"/>
                <a:ea typeface="Verdana"/>
                <a:cs typeface="Verdana"/>
                <a:sym typeface="Verdana"/>
              </a:rPr>
              <a:t>Obesity and post-op cardiorespiratory considerations</a:t>
            </a:r>
            <a:endParaRPr sz="1600" dirty="0">
              <a:latin typeface="Verdana"/>
              <a:ea typeface="Verdana"/>
              <a:cs typeface="Verdana"/>
              <a:sym typeface="Verdana"/>
            </a:endParaRPr>
          </a:p>
          <a:p>
            <a:pPr marL="457200" lvl="0" indent="-342900" algn="l" rtl="0">
              <a:lnSpc>
                <a:spcPct val="150000"/>
              </a:lnSpc>
              <a:spcBef>
                <a:spcPts val="0"/>
              </a:spcBef>
              <a:spcAft>
                <a:spcPts val="0"/>
              </a:spcAft>
              <a:buSzPts val="1800"/>
              <a:buAutoNum type="arabicPeriod"/>
            </a:pPr>
            <a:r>
              <a:rPr lang="en-US" sz="1600" dirty="0">
                <a:latin typeface="Verdana"/>
                <a:ea typeface="Verdana"/>
                <a:cs typeface="Verdana"/>
                <a:sym typeface="Verdana"/>
              </a:rPr>
              <a:t>Ventilation considerations in obesity</a:t>
            </a:r>
            <a:endParaRPr sz="1600" dirty="0">
              <a:latin typeface="Verdana"/>
              <a:ea typeface="Verdana"/>
              <a:cs typeface="Verdana"/>
              <a:sym typeface="Verdana"/>
            </a:endParaRPr>
          </a:p>
          <a:p>
            <a:pPr marL="457200" lvl="0" indent="-342900" algn="l" rtl="0">
              <a:lnSpc>
                <a:spcPct val="150000"/>
              </a:lnSpc>
              <a:spcBef>
                <a:spcPts val="0"/>
              </a:spcBef>
              <a:spcAft>
                <a:spcPts val="0"/>
              </a:spcAft>
              <a:buSzPts val="1800"/>
              <a:buAutoNum type="arabicPeriod"/>
            </a:pPr>
            <a:r>
              <a:rPr lang="en-US" sz="1600" dirty="0">
                <a:latin typeface="Verdana"/>
                <a:ea typeface="Verdana"/>
                <a:cs typeface="Verdana"/>
                <a:sym typeface="Verdana"/>
              </a:rPr>
              <a:t>Assessment considerations in cardiorespiratory physiotherapy</a:t>
            </a:r>
            <a:endParaRPr sz="1600" dirty="0">
              <a:latin typeface="Verdana"/>
              <a:ea typeface="Verdana"/>
              <a:cs typeface="Verdana"/>
              <a:sym typeface="Verdana"/>
            </a:endParaRPr>
          </a:p>
          <a:p>
            <a:pPr marL="457200" lvl="0" indent="-342900" algn="l" rtl="0">
              <a:lnSpc>
                <a:spcPct val="150000"/>
              </a:lnSpc>
              <a:spcBef>
                <a:spcPts val="0"/>
              </a:spcBef>
              <a:spcAft>
                <a:spcPts val="0"/>
              </a:spcAft>
              <a:buSzPts val="1800"/>
              <a:buAutoNum type="arabicPeriod"/>
            </a:pPr>
            <a:r>
              <a:rPr lang="en-US" sz="1600" dirty="0">
                <a:latin typeface="Verdana"/>
                <a:ea typeface="Verdana"/>
                <a:cs typeface="Verdana"/>
                <a:sym typeface="Verdana"/>
              </a:rPr>
              <a:t>Implications for physiotherapy practice</a:t>
            </a:r>
            <a:endParaRPr sz="1600" dirty="0">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3be1c85d558_0_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References</a:t>
            </a:r>
            <a:r>
              <a:rPr lang="en-US"/>
              <a:t> </a:t>
            </a:r>
            <a:endParaRPr/>
          </a:p>
        </p:txBody>
      </p:sp>
      <p:sp>
        <p:nvSpPr>
          <p:cNvPr id="302" name="Google Shape;302;g3be1c85d558_0_50"/>
          <p:cNvSpPr txBox="1">
            <a:spLocks noGrp="1"/>
          </p:cNvSpPr>
          <p:nvPr>
            <p:ph type="body" idx="1"/>
          </p:nvPr>
        </p:nvSpPr>
        <p:spPr>
          <a:xfrm>
            <a:off x="838200" y="1402900"/>
            <a:ext cx="10515600" cy="4289700"/>
          </a:xfrm>
          <a:prstGeom prst="rect">
            <a:avLst/>
          </a:prstGeom>
          <a:noFill/>
          <a:ln>
            <a:noFill/>
          </a:ln>
        </p:spPr>
        <p:txBody>
          <a:bodyPr spcFirstLastPara="1" wrap="square" lIns="91425" tIns="45700" rIns="91425" bIns="45700" anchor="t" anchorCtr="0">
            <a:noAutofit/>
          </a:bodyPr>
          <a:lstStyle/>
          <a:p>
            <a:pPr marL="0" lvl="0" indent="0" algn="l" rtl="0">
              <a:lnSpc>
                <a:spcPct val="135000"/>
              </a:lnSpc>
              <a:spcBef>
                <a:spcPts val="0"/>
              </a:spcBef>
              <a:spcAft>
                <a:spcPts val="0"/>
              </a:spcAft>
              <a:buSzPts val="1100"/>
              <a:buNone/>
            </a:pPr>
            <a:r>
              <a:rPr lang="en-US" sz="1000">
                <a:latin typeface="Verdana"/>
                <a:ea typeface="Verdana"/>
                <a:cs typeface="Verdana"/>
                <a:sym typeface="Verdana"/>
              </a:rPr>
              <a:t>Hassan, E.A. and Baraka, A.A.E. (2021) “The effect of reverse Trendelenburg position versus semi‐recumbent position on respiratory parameters of obese critically ill patients: A randomised controlled trial,” </a:t>
            </a:r>
            <a:r>
              <a:rPr lang="en-US" sz="1000" i="1">
                <a:latin typeface="Verdana"/>
                <a:ea typeface="Verdana"/>
                <a:cs typeface="Verdana"/>
                <a:sym typeface="Verdana"/>
              </a:rPr>
              <a:t>Journal of Clinical Nursing</a:t>
            </a:r>
            <a:r>
              <a:rPr lang="en-US" sz="1000">
                <a:latin typeface="Verdana"/>
                <a:ea typeface="Verdana"/>
                <a:cs typeface="Verdana"/>
                <a:sym typeface="Verdana"/>
              </a:rPr>
              <a:t>, 30(7–8), pp. 995–1002. Available at:</a:t>
            </a:r>
            <a:r>
              <a:rPr lang="en-US" sz="1000">
                <a:solidFill>
                  <a:schemeClr val="hlink"/>
                </a:solidFill>
                <a:uFill>
                  <a:noFill/>
                </a:uFill>
                <a:latin typeface="Verdana"/>
                <a:ea typeface="Verdana"/>
                <a:cs typeface="Verdana"/>
                <a:sym typeface="Verdana"/>
                <a:hlinkClick r:id="rId3"/>
              </a:rPr>
              <a:t> </a:t>
            </a:r>
            <a:r>
              <a:rPr lang="en-US" sz="1000" u="sng">
                <a:solidFill>
                  <a:schemeClr val="hlink"/>
                </a:solidFill>
                <a:latin typeface="Verdana"/>
                <a:ea typeface="Verdana"/>
                <a:cs typeface="Verdana"/>
                <a:sym typeface="Verdana"/>
                <a:hlinkClick r:id="rId3"/>
              </a:rPr>
              <a:t>https://doi.org/10.1111/jocn.15645</a:t>
            </a:r>
            <a:r>
              <a:rPr lang="en-US" sz="1000">
                <a:latin typeface="Verdana"/>
                <a:ea typeface="Verdana"/>
                <a:cs typeface="Verdana"/>
                <a:sym typeface="Verdana"/>
              </a:rPr>
              <a:t>.</a:t>
            </a:r>
            <a:endParaRPr sz="1000">
              <a:solidFill>
                <a:srgbClr val="FF0000"/>
              </a:solidFill>
              <a:latin typeface="Verdana"/>
              <a:ea typeface="Verdana"/>
              <a:cs typeface="Verdana"/>
              <a:sym typeface="Verdana"/>
            </a:endParaRPr>
          </a:p>
          <a:p>
            <a:pPr marL="0" lvl="0" indent="0" algn="l" rtl="0">
              <a:lnSpc>
                <a:spcPct val="135000"/>
              </a:lnSpc>
              <a:spcBef>
                <a:spcPts val="0"/>
              </a:spcBef>
              <a:spcAft>
                <a:spcPts val="0"/>
              </a:spcAft>
              <a:buClr>
                <a:schemeClr val="dk1"/>
              </a:buClr>
              <a:buSzPts val="1100"/>
              <a:buFont typeface="Arial"/>
              <a:buNone/>
            </a:pPr>
            <a:r>
              <a:rPr lang="en-US" sz="1000">
                <a:latin typeface="Verdana"/>
                <a:ea typeface="Verdana"/>
                <a:cs typeface="Verdana"/>
                <a:sym typeface="Verdana"/>
              </a:rPr>
              <a:t>Holland, A.E. </a:t>
            </a:r>
            <a:r>
              <a:rPr lang="en-US" sz="1000" i="1">
                <a:latin typeface="Verdana"/>
                <a:ea typeface="Verdana"/>
                <a:cs typeface="Verdana"/>
                <a:sym typeface="Verdana"/>
              </a:rPr>
              <a:t>et al.</a:t>
            </a:r>
            <a:r>
              <a:rPr lang="en-US" sz="1000">
                <a:latin typeface="Verdana"/>
                <a:ea typeface="Verdana"/>
                <a:cs typeface="Verdana"/>
                <a:sym typeface="Verdana"/>
              </a:rPr>
              <a:t> (2022) “Does pulmonary rehabilitation address treatable traits? A systematic review,” </a:t>
            </a:r>
            <a:r>
              <a:rPr lang="en-US" sz="1000" i="1">
                <a:latin typeface="Verdana"/>
                <a:ea typeface="Verdana"/>
                <a:cs typeface="Verdana"/>
                <a:sym typeface="Verdana"/>
              </a:rPr>
              <a:t>European Respiratory Review</a:t>
            </a:r>
            <a:r>
              <a:rPr lang="en-US" sz="1000">
                <a:latin typeface="Verdana"/>
                <a:ea typeface="Verdana"/>
                <a:cs typeface="Verdana"/>
                <a:sym typeface="Verdana"/>
              </a:rPr>
              <a:t>, 31(165), p. 220042. Available at:</a:t>
            </a:r>
            <a:r>
              <a:rPr lang="en-US" sz="1000">
                <a:solidFill>
                  <a:schemeClr val="hlink"/>
                </a:solidFill>
                <a:uFill>
                  <a:noFill/>
                </a:uFill>
                <a:latin typeface="Verdana"/>
                <a:ea typeface="Verdana"/>
                <a:cs typeface="Verdana"/>
                <a:sym typeface="Verdana"/>
                <a:hlinkClick r:id="rId4"/>
              </a:rPr>
              <a:t> </a:t>
            </a:r>
            <a:r>
              <a:rPr lang="en-US" sz="1000" u="sng">
                <a:solidFill>
                  <a:schemeClr val="hlink"/>
                </a:solidFill>
                <a:latin typeface="Verdana"/>
                <a:ea typeface="Verdana"/>
                <a:cs typeface="Verdana"/>
                <a:sym typeface="Verdana"/>
                <a:hlinkClick r:id="rId4"/>
              </a:rPr>
              <a:t>https://doi.org/10.1183/16000617.0042-2022</a:t>
            </a:r>
            <a:r>
              <a:rPr lang="en-US" sz="1000">
                <a:latin typeface="Verdana"/>
                <a:ea typeface="Verdana"/>
                <a:cs typeface="Verdana"/>
                <a:sym typeface="Verdana"/>
              </a:rPr>
              <a:t>.</a:t>
            </a:r>
            <a:endParaRPr sz="1000">
              <a:solidFill>
                <a:srgbClr val="FF0000"/>
              </a:solidFill>
              <a:latin typeface="Verdana"/>
              <a:ea typeface="Verdana"/>
              <a:cs typeface="Verdana"/>
              <a:sym typeface="Verdana"/>
            </a:endParaRPr>
          </a:p>
          <a:p>
            <a:pPr marL="0" lvl="0" indent="0" algn="l" rtl="0">
              <a:lnSpc>
                <a:spcPct val="135000"/>
              </a:lnSpc>
              <a:spcBef>
                <a:spcPts val="0"/>
              </a:spcBef>
              <a:spcAft>
                <a:spcPts val="0"/>
              </a:spcAft>
              <a:buSzPts val="2000"/>
              <a:buNone/>
            </a:pPr>
            <a:r>
              <a:rPr lang="en-US" sz="1000">
                <a:latin typeface="Verdana"/>
                <a:ea typeface="Verdana"/>
                <a:cs typeface="Verdana"/>
                <a:sym typeface="Verdana"/>
              </a:rPr>
              <a:t>Hodgson, L.E., Murphy, P.B. and Hart, N. (2015) “Respiratory management of the obese patient undergoing surgery,” </a:t>
            </a:r>
            <a:r>
              <a:rPr lang="en-US" sz="1000" i="1">
                <a:latin typeface="Verdana"/>
                <a:ea typeface="Verdana"/>
                <a:cs typeface="Verdana"/>
                <a:sym typeface="Verdana"/>
              </a:rPr>
              <a:t>Journal of Thoracic Disease</a:t>
            </a:r>
            <a:r>
              <a:rPr lang="en-US" sz="1000">
                <a:latin typeface="Verdana"/>
                <a:ea typeface="Verdana"/>
                <a:cs typeface="Verdana"/>
                <a:sym typeface="Verdana"/>
              </a:rPr>
              <a:t>, 7(5), pp. 943–952. Available at:</a:t>
            </a:r>
            <a:r>
              <a:rPr lang="en-US" sz="1000">
                <a:solidFill>
                  <a:schemeClr val="hlink"/>
                </a:solidFill>
                <a:uFill>
                  <a:noFill/>
                </a:uFill>
                <a:latin typeface="Verdana"/>
                <a:ea typeface="Verdana"/>
                <a:cs typeface="Verdana"/>
                <a:sym typeface="Verdana"/>
                <a:hlinkClick r:id="rId5"/>
              </a:rPr>
              <a:t> </a:t>
            </a:r>
            <a:r>
              <a:rPr lang="en-US" sz="1000" u="sng">
                <a:solidFill>
                  <a:schemeClr val="hlink"/>
                </a:solidFill>
                <a:latin typeface="Verdana"/>
                <a:ea typeface="Verdana"/>
                <a:cs typeface="Verdana"/>
                <a:sym typeface="Verdana"/>
                <a:hlinkClick r:id="rId5"/>
              </a:rPr>
              <a:t>https://doi.org/10.3978/j.issn.2072-1439.2015.03.08</a:t>
            </a:r>
            <a:r>
              <a:rPr lang="en-US" sz="1000">
                <a:latin typeface="Verdana"/>
                <a:ea typeface="Verdana"/>
                <a:cs typeface="Verdana"/>
                <a:sym typeface="Verdana"/>
              </a:rPr>
              <a:t>.</a:t>
            </a:r>
            <a:endParaRPr sz="1000">
              <a:latin typeface="Verdana"/>
              <a:ea typeface="Verdana"/>
              <a:cs typeface="Verdana"/>
              <a:sym typeface="Verdana"/>
            </a:endParaRPr>
          </a:p>
          <a:p>
            <a:pPr marL="0" lvl="0" indent="0" algn="l" rtl="0">
              <a:lnSpc>
                <a:spcPct val="135000"/>
              </a:lnSpc>
              <a:spcBef>
                <a:spcPts val="0"/>
              </a:spcBef>
              <a:spcAft>
                <a:spcPts val="0"/>
              </a:spcAft>
              <a:buSzPts val="2000"/>
              <a:buNone/>
            </a:pPr>
            <a:r>
              <a:rPr lang="en-US" sz="1000">
                <a:latin typeface="Verdana"/>
                <a:ea typeface="Verdana"/>
                <a:cs typeface="Verdana"/>
                <a:sym typeface="Verdana"/>
              </a:rPr>
              <a:t>Hurewitz, A.N., Susskind, H. and Harold, W.H. (1985) “Obesity alters regional ventilation in lateral decubitus position,” </a:t>
            </a:r>
            <a:r>
              <a:rPr lang="en-US" sz="1000" i="1">
                <a:latin typeface="Verdana"/>
                <a:ea typeface="Verdana"/>
                <a:cs typeface="Verdana"/>
                <a:sym typeface="Verdana"/>
              </a:rPr>
              <a:t>Journal of Applied </a:t>
            </a:r>
            <a:endParaRPr sz="1000" i="1">
              <a:latin typeface="Verdana"/>
              <a:ea typeface="Verdana"/>
              <a:cs typeface="Verdana"/>
              <a:sym typeface="Verdana"/>
            </a:endParaRPr>
          </a:p>
          <a:p>
            <a:pPr marL="0" lvl="0" indent="0" algn="l" rtl="0">
              <a:lnSpc>
                <a:spcPct val="135000"/>
              </a:lnSpc>
              <a:spcBef>
                <a:spcPts val="0"/>
              </a:spcBef>
              <a:spcAft>
                <a:spcPts val="0"/>
              </a:spcAft>
              <a:buSzPts val="1100"/>
              <a:buNone/>
            </a:pPr>
            <a:r>
              <a:rPr lang="en-US" sz="1000">
                <a:latin typeface="Verdana"/>
                <a:ea typeface="Verdana"/>
                <a:cs typeface="Verdana"/>
                <a:sym typeface="Verdana"/>
              </a:rPr>
              <a:t>Jaber, S. </a:t>
            </a:r>
            <a:r>
              <a:rPr lang="en-US" sz="1000" i="1">
                <a:latin typeface="Verdana"/>
                <a:ea typeface="Verdana"/>
                <a:cs typeface="Verdana"/>
                <a:sym typeface="Verdana"/>
              </a:rPr>
              <a:t>et al.</a:t>
            </a:r>
            <a:r>
              <a:rPr lang="en-US" sz="1000">
                <a:latin typeface="Verdana"/>
                <a:ea typeface="Verdana"/>
                <a:cs typeface="Verdana"/>
                <a:sym typeface="Verdana"/>
              </a:rPr>
              <a:t> (2003) “Post-extubation stridor in intensive care unit patients: Risk factors evaluation and importance of the cuff-leak test,” </a:t>
            </a:r>
            <a:r>
              <a:rPr lang="en-US" sz="1000" i="1">
                <a:latin typeface="Verdana"/>
                <a:ea typeface="Verdana"/>
                <a:cs typeface="Verdana"/>
                <a:sym typeface="Verdana"/>
              </a:rPr>
              <a:t>Intensive Care Medicine</a:t>
            </a:r>
            <a:r>
              <a:rPr lang="en-US" sz="1000">
                <a:latin typeface="Verdana"/>
                <a:ea typeface="Verdana"/>
                <a:cs typeface="Verdana"/>
                <a:sym typeface="Verdana"/>
              </a:rPr>
              <a:t>, 29(1), pp. 69–74. Available at:</a:t>
            </a:r>
            <a:r>
              <a:rPr lang="en-US" sz="1000">
                <a:solidFill>
                  <a:schemeClr val="hlink"/>
                </a:solidFill>
                <a:uFill>
                  <a:noFill/>
                </a:uFill>
                <a:latin typeface="Verdana"/>
                <a:ea typeface="Verdana"/>
                <a:cs typeface="Verdana"/>
                <a:sym typeface="Verdana"/>
                <a:hlinkClick r:id="rId6"/>
              </a:rPr>
              <a:t> </a:t>
            </a:r>
            <a:r>
              <a:rPr lang="en-US" sz="1000" u="sng">
                <a:solidFill>
                  <a:schemeClr val="hlink"/>
                </a:solidFill>
                <a:latin typeface="Verdana"/>
                <a:ea typeface="Verdana"/>
                <a:cs typeface="Verdana"/>
                <a:sym typeface="Verdana"/>
                <a:hlinkClick r:id="rId6"/>
              </a:rPr>
              <a:t>https://doi.org/10.1007/s00134-002-1563-4</a:t>
            </a:r>
            <a:r>
              <a:rPr lang="en-US" sz="1000">
                <a:latin typeface="Verdana"/>
                <a:ea typeface="Verdana"/>
                <a:cs typeface="Verdana"/>
                <a:sym typeface="Verdana"/>
              </a:rPr>
              <a:t>.</a:t>
            </a:r>
            <a:endParaRPr sz="1000" i="1">
              <a:latin typeface="Verdana"/>
              <a:ea typeface="Verdana"/>
              <a:cs typeface="Verdana"/>
              <a:sym typeface="Verdana"/>
            </a:endParaRPr>
          </a:p>
          <a:p>
            <a:pPr marL="0" lvl="0" indent="0" algn="l" rtl="0">
              <a:lnSpc>
                <a:spcPct val="135000"/>
              </a:lnSpc>
              <a:spcBef>
                <a:spcPts val="0"/>
              </a:spcBef>
              <a:spcAft>
                <a:spcPts val="0"/>
              </a:spcAft>
              <a:buSzPts val="2000"/>
              <a:buNone/>
            </a:pPr>
            <a:r>
              <a:rPr lang="en-US" sz="1000">
                <a:latin typeface="Verdana"/>
                <a:ea typeface="Verdana"/>
                <a:cs typeface="Verdana"/>
                <a:sym typeface="Verdana"/>
              </a:rPr>
              <a:t>Jaber, S. </a:t>
            </a:r>
            <a:r>
              <a:rPr lang="en-US" sz="1000" i="1">
                <a:latin typeface="Verdana"/>
                <a:ea typeface="Verdana"/>
                <a:cs typeface="Verdana"/>
                <a:sym typeface="Verdana"/>
              </a:rPr>
              <a:t>et al.</a:t>
            </a:r>
            <a:r>
              <a:rPr lang="en-US" sz="1000">
                <a:latin typeface="Verdana"/>
                <a:ea typeface="Verdana"/>
                <a:cs typeface="Verdana"/>
                <a:sym typeface="Verdana"/>
              </a:rPr>
              <a:t> (2012) “A multicentre observational study of intra‐operative ventilatory management during general anaesthesia: tidal volumes and relation to body weight,” </a:t>
            </a:r>
            <a:r>
              <a:rPr lang="en-US" sz="1000" i="1">
                <a:latin typeface="Verdana"/>
                <a:ea typeface="Verdana"/>
                <a:cs typeface="Verdana"/>
                <a:sym typeface="Verdana"/>
              </a:rPr>
              <a:t>Anaesthesia</a:t>
            </a:r>
            <a:r>
              <a:rPr lang="en-US" sz="1000">
                <a:latin typeface="Verdana"/>
                <a:ea typeface="Verdana"/>
                <a:cs typeface="Verdana"/>
                <a:sym typeface="Verdana"/>
              </a:rPr>
              <a:t>, 67(9), pp. 999–1008. Available at:</a:t>
            </a:r>
            <a:r>
              <a:rPr lang="en-US" sz="1000">
                <a:solidFill>
                  <a:schemeClr val="hlink"/>
                </a:solidFill>
                <a:uFill>
                  <a:noFill/>
                </a:uFill>
                <a:latin typeface="Verdana"/>
                <a:ea typeface="Verdana"/>
                <a:cs typeface="Verdana"/>
                <a:sym typeface="Verdana"/>
                <a:hlinkClick r:id="rId7"/>
              </a:rPr>
              <a:t> </a:t>
            </a:r>
            <a:r>
              <a:rPr lang="en-US" sz="1000" u="sng">
                <a:solidFill>
                  <a:schemeClr val="hlink"/>
                </a:solidFill>
                <a:latin typeface="Verdana"/>
                <a:ea typeface="Verdana"/>
                <a:cs typeface="Verdana"/>
                <a:sym typeface="Verdana"/>
                <a:hlinkClick r:id="rId7"/>
              </a:rPr>
              <a:t>https://doi.org/10.1111/j.1365-2044.2012.07218.x</a:t>
            </a:r>
            <a:r>
              <a:rPr lang="en-US" sz="1000">
                <a:latin typeface="Verdana"/>
                <a:ea typeface="Verdana"/>
                <a:cs typeface="Verdana"/>
                <a:sym typeface="Verdana"/>
              </a:rPr>
              <a:t>.</a:t>
            </a:r>
            <a:endParaRPr sz="1000">
              <a:latin typeface="Verdana"/>
              <a:ea typeface="Verdana"/>
              <a:cs typeface="Verdana"/>
              <a:sym typeface="Verdana"/>
            </a:endParaRPr>
          </a:p>
          <a:p>
            <a:pPr marL="0" lvl="0" indent="0" algn="l" rtl="0">
              <a:lnSpc>
                <a:spcPct val="135000"/>
              </a:lnSpc>
              <a:spcBef>
                <a:spcPts val="0"/>
              </a:spcBef>
              <a:spcAft>
                <a:spcPts val="0"/>
              </a:spcAft>
              <a:buClr>
                <a:schemeClr val="dk1"/>
              </a:buClr>
              <a:buSzPts val="1100"/>
              <a:buFont typeface="Arial"/>
              <a:buNone/>
            </a:pPr>
            <a:r>
              <a:rPr lang="en-US" sz="1000">
                <a:latin typeface="Verdana"/>
                <a:ea typeface="Verdana"/>
                <a:cs typeface="Verdana"/>
                <a:sym typeface="Verdana"/>
              </a:rPr>
              <a:t>Kacmarek, R.M. </a:t>
            </a:r>
            <a:r>
              <a:rPr lang="en-US" sz="1000" i="1">
                <a:latin typeface="Verdana"/>
                <a:ea typeface="Verdana"/>
                <a:cs typeface="Verdana"/>
                <a:sym typeface="Verdana"/>
              </a:rPr>
              <a:t>et al.</a:t>
            </a:r>
            <a:r>
              <a:rPr lang="en-US" sz="1000">
                <a:latin typeface="Verdana"/>
                <a:ea typeface="Verdana"/>
                <a:cs typeface="Verdana"/>
                <a:sym typeface="Verdana"/>
              </a:rPr>
              <a:t> (2021) “Weaning patients with obesity from ventilatory support,” </a:t>
            </a:r>
            <a:r>
              <a:rPr lang="en-US" sz="1000" i="1">
                <a:latin typeface="Verdana"/>
                <a:ea typeface="Verdana"/>
                <a:cs typeface="Verdana"/>
                <a:sym typeface="Verdana"/>
              </a:rPr>
              <a:t>Current Opinion in Critical Care</a:t>
            </a:r>
            <a:r>
              <a:rPr lang="en-US" sz="1000">
                <a:latin typeface="Verdana"/>
                <a:ea typeface="Verdana"/>
                <a:cs typeface="Verdana"/>
                <a:sym typeface="Verdana"/>
              </a:rPr>
              <a:t>, 27(3), pp. 311–319. Available at:</a:t>
            </a:r>
            <a:r>
              <a:rPr lang="en-US" sz="1000">
                <a:solidFill>
                  <a:schemeClr val="hlink"/>
                </a:solidFill>
                <a:uFill>
                  <a:noFill/>
                </a:uFill>
                <a:latin typeface="Verdana"/>
                <a:ea typeface="Verdana"/>
                <a:cs typeface="Verdana"/>
                <a:sym typeface="Verdana"/>
                <a:hlinkClick r:id="rId8"/>
              </a:rPr>
              <a:t> </a:t>
            </a:r>
            <a:r>
              <a:rPr lang="en-US" sz="1000" u="sng">
                <a:solidFill>
                  <a:schemeClr val="hlink"/>
                </a:solidFill>
                <a:latin typeface="Verdana"/>
                <a:ea typeface="Verdana"/>
                <a:cs typeface="Verdana"/>
                <a:sym typeface="Verdana"/>
                <a:hlinkClick r:id="rId8"/>
              </a:rPr>
              <a:t>https://doi.org/10.1097/MCC.0000000000000823</a:t>
            </a:r>
            <a:r>
              <a:rPr lang="en-US" sz="1000">
                <a:latin typeface="Verdana"/>
                <a:ea typeface="Verdana"/>
                <a:cs typeface="Verdana"/>
                <a:sym typeface="Verdana"/>
              </a:rPr>
              <a:t>.</a:t>
            </a:r>
            <a:endParaRPr sz="1000">
              <a:latin typeface="Verdana"/>
              <a:ea typeface="Verdana"/>
              <a:cs typeface="Verdana"/>
              <a:sym typeface="Verdana"/>
            </a:endParaRPr>
          </a:p>
          <a:p>
            <a:pPr marL="0" lvl="0" indent="0" algn="l" rtl="0">
              <a:lnSpc>
                <a:spcPct val="135000"/>
              </a:lnSpc>
              <a:spcBef>
                <a:spcPts val="0"/>
              </a:spcBef>
              <a:spcAft>
                <a:spcPts val="0"/>
              </a:spcAft>
              <a:buClr>
                <a:schemeClr val="dk1"/>
              </a:buClr>
              <a:buSzPts val="2000"/>
              <a:buFont typeface="Arial"/>
              <a:buNone/>
            </a:pPr>
            <a:r>
              <a:rPr lang="en-US" sz="1000">
                <a:latin typeface="Verdana"/>
                <a:ea typeface="Verdana"/>
                <a:cs typeface="Verdana"/>
                <a:sym typeface="Verdana"/>
              </a:rPr>
              <a:t>Katz, S. </a:t>
            </a:r>
            <a:r>
              <a:rPr lang="en-US" sz="1000" i="1">
                <a:latin typeface="Verdana"/>
                <a:ea typeface="Verdana"/>
                <a:cs typeface="Verdana"/>
                <a:sym typeface="Verdana"/>
              </a:rPr>
              <a:t>et al.</a:t>
            </a:r>
            <a:r>
              <a:rPr lang="en-US" sz="1000">
                <a:latin typeface="Verdana"/>
                <a:ea typeface="Verdana"/>
                <a:cs typeface="Verdana"/>
                <a:sym typeface="Verdana"/>
              </a:rPr>
              <a:t> (2018) “The effect of body position on pulmonary function: a systematic review,” </a:t>
            </a:r>
            <a:r>
              <a:rPr lang="en-US" sz="1000" i="1">
                <a:latin typeface="Verdana"/>
                <a:ea typeface="Verdana"/>
                <a:cs typeface="Verdana"/>
                <a:sym typeface="Verdana"/>
              </a:rPr>
              <a:t>BMC Pulmonary Medicine</a:t>
            </a:r>
            <a:r>
              <a:rPr lang="en-US" sz="1000">
                <a:latin typeface="Verdana"/>
                <a:ea typeface="Verdana"/>
                <a:cs typeface="Verdana"/>
                <a:sym typeface="Verdana"/>
              </a:rPr>
              <a:t>, 18(1), p. 159. Available at:</a:t>
            </a:r>
            <a:r>
              <a:rPr lang="en-US" sz="1000">
                <a:solidFill>
                  <a:schemeClr val="hlink"/>
                </a:solidFill>
                <a:uFill>
                  <a:noFill/>
                </a:uFill>
                <a:latin typeface="Verdana"/>
                <a:ea typeface="Verdana"/>
                <a:cs typeface="Verdana"/>
                <a:sym typeface="Verdana"/>
                <a:hlinkClick r:id="rId9"/>
              </a:rPr>
              <a:t> </a:t>
            </a:r>
            <a:r>
              <a:rPr lang="en-US" sz="1000" u="sng">
                <a:solidFill>
                  <a:schemeClr val="hlink"/>
                </a:solidFill>
                <a:latin typeface="Verdana"/>
                <a:ea typeface="Verdana"/>
                <a:cs typeface="Verdana"/>
                <a:sym typeface="Verdana"/>
                <a:hlinkClick r:id="rId9"/>
              </a:rPr>
              <a:t>https://doi.org/10.1186/s12890-018-0723-4</a:t>
            </a:r>
            <a:r>
              <a:rPr lang="en-US" sz="1000">
                <a:latin typeface="Verdana"/>
                <a:ea typeface="Verdana"/>
                <a:cs typeface="Verdana"/>
                <a:sym typeface="Verdana"/>
              </a:rPr>
              <a:t>.</a:t>
            </a:r>
            <a:endParaRPr sz="1000">
              <a:latin typeface="Verdana"/>
              <a:ea typeface="Verdana"/>
              <a:cs typeface="Verdana"/>
              <a:sym typeface="Verdana"/>
            </a:endParaRPr>
          </a:p>
          <a:p>
            <a:pPr marL="0" lvl="0" indent="0" algn="l" rtl="0">
              <a:lnSpc>
                <a:spcPct val="135000"/>
              </a:lnSpc>
              <a:spcBef>
                <a:spcPts val="0"/>
              </a:spcBef>
              <a:spcAft>
                <a:spcPts val="0"/>
              </a:spcAft>
              <a:buClr>
                <a:schemeClr val="dk1"/>
              </a:buClr>
              <a:buSzPts val="1100"/>
              <a:buFont typeface="Arial"/>
              <a:buNone/>
            </a:pPr>
            <a:r>
              <a:rPr lang="en-US" sz="1000">
                <a:latin typeface="Verdana"/>
                <a:ea typeface="Verdana"/>
                <a:cs typeface="Verdana"/>
                <a:sym typeface="Verdana"/>
              </a:rPr>
              <a:t>Lin, Ching‐Kai and Lin, Ching‐Chi (2012) “Work of breathing and respiratory drive in obesity,” </a:t>
            </a:r>
            <a:r>
              <a:rPr lang="en-US" sz="1000" i="1">
                <a:latin typeface="Verdana"/>
                <a:ea typeface="Verdana"/>
                <a:cs typeface="Verdana"/>
                <a:sym typeface="Verdana"/>
              </a:rPr>
              <a:t>Respirology</a:t>
            </a:r>
            <a:r>
              <a:rPr lang="en-US" sz="1000">
                <a:latin typeface="Verdana"/>
                <a:ea typeface="Verdana"/>
                <a:cs typeface="Verdana"/>
                <a:sym typeface="Verdana"/>
              </a:rPr>
              <a:t>, 17(3), pp. 402–411. Available at:</a:t>
            </a:r>
            <a:r>
              <a:rPr lang="en-US" sz="1000">
                <a:solidFill>
                  <a:schemeClr val="hlink"/>
                </a:solidFill>
                <a:uFill>
                  <a:noFill/>
                </a:uFill>
                <a:latin typeface="Verdana"/>
                <a:ea typeface="Verdana"/>
                <a:cs typeface="Verdana"/>
                <a:sym typeface="Verdana"/>
                <a:hlinkClick r:id="rId10"/>
              </a:rPr>
              <a:t> </a:t>
            </a:r>
            <a:r>
              <a:rPr lang="en-US" sz="1000" u="sng">
                <a:solidFill>
                  <a:schemeClr val="hlink"/>
                </a:solidFill>
                <a:latin typeface="Verdana"/>
                <a:ea typeface="Verdana"/>
                <a:cs typeface="Verdana"/>
                <a:sym typeface="Verdana"/>
                <a:hlinkClick r:id="rId10"/>
              </a:rPr>
              <a:t>https://doi.org/10.1111/j.1440-1843.2011.02124.x</a:t>
            </a:r>
            <a:r>
              <a:rPr lang="en-US" sz="1000">
                <a:latin typeface="Verdana"/>
                <a:ea typeface="Verdana"/>
                <a:cs typeface="Verdana"/>
                <a:sym typeface="Verdana"/>
              </a:rPr>
              <a:t>.</a:t>
            </a:r>
            <a:endParaRPr sz="1000">
              <a:latin typeface="Verdana"/>
              <a:ea typeface="Verdana"/>
              <a:cs typeface="Verdana"/>
              <a:sym typeface="Verdana"/>
            </a:endParaRPr>
          </a:p>
          <a:p>
            <a:pPr marL="0" lvl="0" indent="0" algn="l" rtl="0">
              <a:lnSpc>
                <a:spcPct val="135000"/>
              </a:lnSpc>
              <a:spcBef>
                <a:spcPts val="0"/>
              </a:spcBef>
              <a:spcAft>
                <a:spcPts val="0"/>
              </a:spcAft>
              <a:buClr>
                <a:schemeClr val="dk1"/>
              </a:buClr>
              <a:buSzPts val="1100"/>
              <a:buFont typeface="Arial"/>
              <a:buNone/>
            </a:pPr>
            <a:r>
              <a:rPr lang="en-US" sz="1000">
                <a:latin typeface="Verdana"/>
                <a:ea typeface="Verdana"/>
                <a:cs typeface="Verdana"/>
                <a:sym typeface="Verdana"/>
              </a:rPr>
              <a:t>Malhotra, A. and Hillman, D. (2008) “Obesity and the lung: 3. Obesity, respiration and intensive care,” </a:t>
            </a:r>
            <a:r>
              <a:rPr lang="en-US" sz="1000" i="1">
                <a:latin typeface="Verdana"/>
                <a:ea typeface="Verdana"/>
                <a:cs typeface="Verdana"/>
                <a:sym typeface="Verdana"/>
              </a:rPr>
              <a:t>Thorax</a:t>
            </a:r>
            <a:r>
              <a:rPr lang="en-US" sz="1000">
                <a:latin typeface="Verdana"/>
                <a:ea typeface="Verdana"/>
                <a:cs typeface="Verdana"/>
                <a:sym typeface="Verdana"/>
              </a:rPr>
              <a:t>, 63(10), pp. 925–931. Available at:</a:t>
            </a:r>
            <a:r>
              <a:rPr lang="en-US" sz="1000">
                <a:solidFill>
                  <a:schemeClr val="hlink"/>
                </a:solidFill>
                <a:uFill>
                  <a:noFill/>
                </a:uFill>
                <a:latin typeface="Verdana"/>
                <a:ea typeface="Verdana"/>
                <a:cs typeface="Verdana"/>
                <a:sym typeface="Verdana"/>
                <a:hlinkClick r:id="rId11"/>
              </a:rPr>
              <a:t> </a:t>
            </a:r>
            <a:r>
              <a:rPr lang="en-US" sz="1000" u="sng">
                <a:solidFill>
                  <a:schemeClr val="hlink"/>
                </a:solidFill>
                <a:latin typeface="Verdana"/>
                <a:ea typeface="Verdana"/>
                <a:cs typeface="Verdana"/>
                <a:sym typeface="Verdana"/>
                <a:hlinkClick r:id="rId11"/>
              </a:rPr>
              <a:t>https://doi.org/10.1136/thx.2007.086835</a:t>
            </a:r>
            <a:r>
              <a:rPr lang="en-US" sz="1000">
                <a:latin typeface="Verdana"/>
                <a:ea typeface="Verdana"/>
                <a:cs typeface="Verdana"/>
                <a:sym typeface="Verdana"/>
              </a:rPr>
              <a:t>.</a:t>
            </a:r>
            <a:endParaRPr sz="1000">
              <a:latin typeface="Verdana"/>
              <a:ea typeface="Verdana"/>
              <a:cs typeface="Verdana"/>
              <a:sym typeface="Verdana"/>
            </a:endParaRPr>
          </a:p>
          <a:p>
            <a:pPr marL="0" lvl="0" indent="0" algn="l" rtl="0">
              <a:lnSpc>
                <a:spcPct val="135000"/>
              </a:lnSpc>
              <a:spcBef>
                <a:spcPts val="0"/>
              </a:spcBef>
              <a:spcAft>
                <a:spcPts val="0"/>
              </a:spcAft>
              <a:buSzPts val="2000"/>
              <a:buNone/>
            </a:pPr>
            <a:r>
              <a:rPr lang="en-US" sz="1000">
                <a:latin typeface="Verdana"/>
                <a:ea typeface="Verdana"/>
                <a:cs typeface="Verdana"/>
                <a:sym typeface="Verdana"/>
              </a:rPr>
              <a:t>McDonald, V.M. </a:t>
            </a:r>
            <a:r>
              <a:rPr lang="en-US" sz="1000" i="1">
                <a:latin typeface="Verdana"/>
                <a:ea typeface="Verdana"/>
                <a:cs typeface="Verdana"/>
                <a:sym typeface="Verdana"/>
              </a:rPr>
              <a:t>et al.</a:t>
            </a:r>
            <a:r>
              <a:rPr lang="en-US" sz="1000">
                <a:latin typeface="Verdana"/>
                <a:ea typeface="Verdana"/>
                <a:cs typeface="Verdana"/>
                <a:sym typeface="Verdana"/>
              </a:rPr>
              <a:t> (2016) “Should we treat obesity in COPD? The effects of diet and resistance exercise training,” </a:t>
            </a:r>
            <a:r>
              <a:rPr lang="en-US" sz="1000" i="1">
                <a:latin typeface="Verdana"/>
                <a:ea typeface="Verdana"/>
                <a:cs typeface="Verdana"/>
                <a:sym typeface="Verdana"/>
              </a:rPr>
              <a:t>Respirology</a:t>
            </a:r>
            <a:r>
              <a:rPr lang="en-US" sz="1000">
                <a:latin typeface="Verdana"/>
                <a:ea typeface="Verdana"/>
                <a:cs typeface="Verdana"/>
                <a:sym typeface="Verdana"/>
              </a:rPr>
              <a:t>, 21(5), pp. 875–882. Available at:</a:t>
            </a:r>
            <a:r>
              <a:rPr lang="en-US" sz="1000">
                <a:solidFill>
                  <a:schemeClr val="hlink"/>
                </a:solidFill>
                <a:uFill>
                  <a:noFill/>
                </a:uFill>
                <a:latin typeface="Verdana"/>
                <a:ea typeface="Verdana"/>
                <a:cs typeface="Verdana"/>
                <a:sym typeface="Verdana"/>
                <a:hlinkClick r:id="rId12"/>
              </a:rPr>
              <a:t> </a:t>
            </a:r>
            <a:r>
              <a:rPr lang="en-US" sz="1000" u="sng">
                <a:solidFill>
                  <a:schemeClr val="hlink"/>
                </a:solidFill>
                <a:latin typeface="Verdana"/>
                <a:ea typeface="Verdana"/>
                <a:cs typeface="Verdana"/>
                <a:sym typeface="Verdana"/>
                <a:hlinkClick r:id="rId12"/>
              </a:rPr>
              <a:t>https://doi.org/10.1111/resp.12746</a:t>
            </a:r>
            <a:r>
              <a:rPr lang="en-US" sz="1000">
                <a:latin typeface="Verdana"/>
                <a:ea typeface="Verdana"/>
                <a:cs typeface="Verdana"/>
                <a:sym typeface="Verdana"/>
              </a:rPr>
              <a:t>.</a:t>
            </a:r>
            <a:endParaRPr sz="1000">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3b902d3cd51_0_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References </a:t>
            </a:r>
            <a:endParaRPr>
              <a:latin typeface="Verdana"/>
              <a:ea typeface="Verdana"/>
              <a:cs typeface="Verdana"/>
              <a:sym typeface="Verdana"/>
            </a:endParaRPr>
          </a:p>
        </p:txBody>
      </p:sp>
      <p:sp>
        <p:nvSpPr>
          <p:cNvPr id="309" name="Google Shape;309;g3b902d3cd51_0_28"/>
          <p:cNvSpPr txBox="1">
            <a:spLocks noGrp="1"/>
          </p:cNvSpPr>
          <p:nvPr>
            <p:ph type="body" idx="1"/>
          </p:nvPr>
        </p:nvSpPr>
        <p:spPr>
          <a:xfrm>
            <a:off x="838200" y="1277951"/>
            <a:ext cx="10515600" cy="47067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35000"/>
              </a:lnSpc>
              <a:spcBef>
                <a:spcPts val="0"/>
              </a:spcBef>
              <a:spcAft>
                <a:spcPts val="0"/>
              </a:spcAft>
              <a:buSzPct val="181818"/>
              <a:buNone/>
            </a:pPr>
            <a:r>
              <a:rPr lang="en-US" sz="1100">
                <a:latin typeface="Verdana"/>
                <a:ea typeface="Verdana"/>
                <a:cs typeface="Verdana"/>
                <a:sym typeface="Verdana"/>
              </a:rPr>
              <a:t>McDonald, V.M. </a:t>
            </a:r>
            <a:r>
              <a:rPr lang="en-US" sz="1100" i="1">
                <a:latin typeface="Verdana"/>
                <a:ea typeface="Verdana"/>
                <a:cs typeface="Verdana"/>
                <a:sym typeface="Verdana"/>
              </a:rPr>
              <a:t>et al.</a:t>
            </a:r>
            <a:r>
              <a:rPr lang="en-US" sz="1100">
                <a:latin typeface="Verdana"/>
                <a:ea typeface="Verdana"/>
                <a:cs typeface="Verdana"/>
                <a:sym typeface="Verdana"/>
              </a:rPr>
              <a:t> (2019) “Treatable traits: a new paradigm for 21st century management of chronic airway diseases: Treatable Traits Down Under International Workshop report,” </a:t>
            </a:r>
            <a:r>
              <a:rPr lang="en-US" sz="1100" i="1">
                <a:latin typeface="Verdana"/>
                <a:ea typeface="Verdana"/>
                <a:cs typeface="Verdana"/>
                <a:sym typeface="Verdana"/>
              </a:rPr>
              <a:t>European Respiratory Journal</a:t>
            </a:r>
            <a:r>
              <a:rPr lang="en-US" sz="1100">
                <a:latin typeface="Verdana"/>
                <a:ea typeface="Verdana"/>
                <a:cs typeface="Verdana"/>
                <a:sym typeface="Verdana"/>
              </a:rPr>
              <a:t>, 53(5), p. 1802058. Available at:</a:t>
            </a:r>
            <a:r>
              <a:rPr lang="en-US" sz="1100">
                <a:solidFill>
                  <a:schemeClr val="hlink"/>
                </a:solidFill>
                <a:uFill>
                  <a:noFill/>
                </a:uFill>
                <a:latin typeface="Verdana"/>
                <a:ea typeface="Verdana"/>
                <a:cs typeface="Verdana"/>
                <a:sym typeface="Verdana"/>
                <a:hlinkClick r:id="rId3"/>
              </a:rPr>
              <a:t> </a:t>
            </a:r>
            <a:r>
              <a:rPr lang="en-US" sz="1100" u="sng">
                <a:solidFill>
                  <a:schemeClr val="hlink"/>
                </a:solidFill>
                <a:latin typeface="Verdana"/>
                <a:ea typeface="Verdana"/>
                <a:cs typeface="Verdana"/>
                <a:sym typeface="Verdana"/>
                <a:hlinkClick r:id="rId3"/>
              </a:rPr>
              <a:t>https://doi.org/10.1183/13993003.02058-2018</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81818"/>
              <a:buNone/>
            </a:pPr>
            <a:r>
              <a:rPr lang="en-US" sz="1100">
                <a:latin typeface="Verdana"/>
                <a:ea typeface="Verdana"/>
                <a:cs typeface="Verdana"/>
                <a:sym typeface="Verdana"/>
              </a:rPr>
              <a:t>Nuttall, F.Q. (2015) “Body Mass Index: Obesity, BMI, and Health A Critical Review,” </a:t>
            </a:r>
            <a:r>
              <a:rPr lang="en-US" sz="1100" i="1">
                <a:latin typeface="Verdana"/>
                <a:ea typeface="Verdana"/>
                <a:cs typeface="Verdana"/>
                <a:sym typeface="Verdana"/>
              </a:rPr>
              <a:t>Nutrition Today</a:t>
            </a:r>
            <a:r>
              <a:rPr lang="en-US" sz="1100">
                <a:latin typeface="Verdana"/>
                <a:ea typeface="Verdana"/>
                <a:cs typeface="Verdana"/>
                <a:sym typeface="Verdana"/>
              </a:rPr>
              <a:t>, 50(3), pp. 117–128. Available at:</a:t>
            </a:r>
            <a:r>
              <a:rPr lang="en-US" sz="1100">
                <a:solidFill>
                  <a:schemeClr val="hlink"/>
                </a:solidFill>
                <a:uFill>
                  <a:noFill/>
                </a:uFill>
                <a:latin typeface="Verdana"/>
                <a:ea typeface="Verdana"/>
                <a:cs typeface="Verdana"/>
                <a:sym typeface="Verdana"/>
                <a:hlinkClick r:id="rId4"/>
              </a:rPr>
              <a:t> </a:t>
            </a:r>
            <a:r>
              <a:rPr lang="en-US" sz="1100" u="sng">
                <a:solidFill>
                  <a:schemeClr val="hlink"/>
                </a:solidFill>
                <a:latin typeface="Verdana"/>
                <a:ea typeface="Verdana"/>
                <a:cs typeface="Verdana"/>
                <a:sym typeface="Verdana"/>
                <a:hlinkClick r:id="rId4"/>
              </a:rPr>
              <a:t>https://doi.org/10.1097/NT.0000000000000092</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81818"/>
              <a:buNone/>
            </a:pPr>
            <a:r>
              <a:rPr lang="en-US" sz="1100">
                <a:latin typeface="Verdana"/>
                <a:ea typeface="Verdana"/>
                <a:cs typeface="Verdana"/>
                <a:sym typeface="Verdana"/>
              </a:rPr>
              <a:t>Oreopoulos, A. </a:t>
            </a:r>
            <a:r>
              <a:rPr lang="en-US" sz="1100" i="1">
                <a:latin typeface="Verdana"/>
                <a:ea typeface="Verdana"/>
                <a:cs typeface="Verdana"/>
                <a:sym typeface="Verdana"/>
              </a:rPr>
              <a:t>et al.</a:t>
            </a:r>
            <a:r>
              <a:rPr lang="en-US" sz="1100">
                <a:latin typeface="Verdana"/>
                <a:ea typeface="Verdana"/>
                <a:cs typeface="Verdana"/>
                <a:sym typeface="Verdana"/>
              </a:rPr>
              <a:t> (2009) “The Obesity Paradox in the Elderly: Potential Mechanisms and Clinical Implications,” </a:t>
            </a:r>
            <a:r>
              <a:rPr lang="en-US" sz="1100" i="1">
                <a:latin typeface="Verdana"/>
                <a:ea typeface="Verdana"/>
                <a:cs typeface="Verdana"/>
                <a:sym typeface="Verdana"/>
              </a:rPr>
              <a:t>Clinics in Geriatric Medicine</a:t>
            </a:r>
            <a:r>
              <a:rPr lang="en-US" sz="1100">
                <a:latin typeface="Verdana"/>
                <a:ea typeface="Verdana"/>
                <a:cs typeface="Verdana"/>
                <a:sym typeface="Verdana"/>
              </a:rPr>
              <a:t>, 25(4), pp. 643–659. Available at:</a:t>
            </a:r>
            <a:r>
              <a:rPr lang="en-US" sz="1100">
                <a:solidFill>
                  <a:schemeClr val="hlink"/>
                </a:solidFill>
                <a:uFill>
                  <a:noFill/>
                </a:uFill>
                <a:latin typeface="Verdana"/>
                <a:ea typeface="Verdana"/>
                <a:cs typeface="Verdana"/>
                <a:sym typeface="Verdana"/>
                <a:hlinkClick r:id="rId5"/>
              </a:rPr>
              <a:t> </a:t>
            </a:r>
            <a:r>
              <a:rPr lang="en-US" sz="1100" u="sng">
                <a:solidFill>
                  <a:schemeClr val="hlink"/>
                </a:solidFill>
                <a:latin typeface="Verdana"/>
                <a:ea typeface="Verdana"/>
                <a:cs typeface="Verdana"/>
                <a:sym typeface="Verdana"/>
                <a:hlinkClick r:id="rId5"/>
              </a:rPr>
              <a:t>https://doi.org/10.1016/j.cger.2009.07.005</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81818"/>
              <a:buNone/>
            </a:pPr>
            <a:r>
              <a:rPr lang="en-US" sz="1100">
                <a:latin typeface="Verdana"/>
                <a:ea typeface="Verdana"/>
                <a:cs typeface="Verdana"/>
                <a:sym typeface="Verdana"/>
              </a:rPr>
              <a:t>Parameswaran, K., Todd, D.C. and Soth, M. (2006) “Altered Respiratory Physiology in Obesity,” </a:t>
            </a:r>
            <a:r>
              <a:rPr lang="en-US" sz="1100" i="1">
                <a:latin typeface="Verdana"/>
                <a:ea typeface="Verdana"/>
                <a:cs typeface="Verdana"/>
                <a:sym typeface="Verdana"/>
              </a:rPr>
              <a:t>Canadian Respiratory Journal</a:t>
            </a:r>
            <a:r>
              <a:rPr lang="en-US" sz="1100">
                <a:latin typeface="Verdana"/>
                <a:ea typeface="Verdana"/>
                <a:cs typeface="Verdana"/>
                <a:sym typeface="Verdana"/>
              </a:rPr>
              <a:t>, 13(4), pp. 203–210. Available at:</a:t>
            </a:r>
            <a:r>
              <a:rPr lang="en-US" sz="1100">
                <a:solidFill>
                  <a:schemeClr val="hlink"/>
                </a:solidFill>
                <a:uFill>
                  <a:noFill/>
                </a:uFill>
                <a:latin typeface="Verdana"/>
                <a:ea typeface="Verdana"/>
                <a:cs typeface="Verdana"/>
                <a:sym typeface="Verdana"/>
                <a:hlinkClick r:id="rId6"/>
              </a:rPr>
              <a:t> </a:t>
            </a:r>
            <a:r>
              <a:rPr lang="en-US" sz="1100" u="sng">
                <a:solidFill>
                  <a:schemeClr val="hlink"/>
                </a:solidFill>
                <a:latin typeface="Verdana"/>
                <a:ea typeface="Verdana"/>
                <a:cs typeface="Verdana"/>
                <a:sym typeface="Verdana"/>
                <a:hlinkClick r:id="rId6"/>
              </a:rPr>
              <a:t>https://doi.org/10.1155/2006/834786</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81818"/>
              <a:buNone/>
            </a:pPr>
            <a:r>
              <a:rPr lang="en-US" sz="1100">
                <a:latin typeface="Verdana"/>
                <a:ea typeface="Verdana"/>
                <a:cs typeface="Verdana"/>
                <a:sym typeface="Verdana"/>
              </a:rPr>
              <a:t>Pelosi, P. </a:t>
            </a:r>
            <a:r>
              <a:rPr lang="en-US" sz="1100" i="1">
                <a:latin typeface="Verdana"/>
                <a:ea typeface="Verdana"/>
                <a:cs typeface="Verdana"/>
                <a:sym typeface="Verdana"/>
              </a:rPr>
              <a:t>et al.</a:t>
            </a:r>
            <a:r>
              <a:rPr lang="en-US" sz="1100">
                <a:latin typeface="Verdana"/>
                <a:ea typeface="Verdana"/>
                <a:cs typeface="Verdana"/>
                <a:sym typeface="Verdana"/>
              </a:rPr>
              <a:t> (1998) “The Effects of Body Mass on Lung Volumes, Respiratory Mechanics, and Gas Exchange During General Anesthesia:,” </a:t>
            </a:r>
            <a:r>
              <a:rPr lang="en-US" sz="1100" i="1">
                <a:latin typeface="Verdana"/>
                <a:ea typeface="Verdana"/>
                <a:cs typeface="Verdana"/>
                <a:sym typeface="Verdana"/>
              </a:rPr>
              <a:t>Anesthesia &amp; Analgesia</a:t>
            </a:r>
            <a:r>
              <a:rPr lang="en-US" sz="1100">
                <a:latin typeface="Verdana"/>
                <a:ea typeface="Verdana"/>
                <a:cs typeface="Verdana"/>
                <a:sym typeface="Verdana"/>
              </a:rPr>
              <a:t>, 87(3), pp. 654–660. Available at:</a:t>
            </a:r>
            <a:r>
              <a:rPr lang="en-US" sz="1100">
                <a:solidFill>
                  <a:schemeClr val="hlink"/>
                </a:solidFill>
                <a:uFill>
                  <a:noFill/>
                </a:uFill>
                <a:latin typeface="Verdana"/>
                <a:ea typeface="Verdana"/>
                <a:cs typeface="Verdana"/>
                <a:sym typeface="Verdana"/>
                <a:hlinkClick r:id="rId7"/>
              </a:rPr>
              <a:t> </a:t>
            </a:r>
            <a:r>
              <a:rPr lang="en-US" sz="1100" u="sng">
                <a:solidFill>
                  <a:schemeClr val="hlink"/>
                </a:solidFill>
                <a:latin typeface="Verdana"/>
                <a:ea typeface="Verdana"/>
                <a:cs typeface="Verdana"/>
                <a:sym typeface="Verdana"/>
                <a:hlinkClick r:id="rId7"/>
              </a:rPr>
              <a:t>https://doi.org/10.1097/00000539-199809000-00031</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81818"/>
              <a:buNone/>
            </a:pPr>
            <a:r>
              <a:rPr lang="en-US" sz="1100">
                <a:latin typeface="Verdana"/>
                <a:ea typeface="Verdana"/>
                <a:cs typeface="Verdana"/>
                <a:sym typeface="Verdana"/>
              </a:rPr>
              <a:t>Perilli, V. </a:t>
            </a:r>
            <a:r>
              <a:rPr lang="en-US" sz="1100" i="1">
                <a:latin typeface="Verdana"/>
                <a:ea typeface="Verdana"/>
                <a:cs typeface="Verdana"/>
                <a:sym typeface="Verdana"/>
              </a:rPr>
              <a:t>et al.</a:t>
            </a:r>
            <a:r>
              <a:rPr lang="en-US" sz="1100">
                <a:latin typeface="Verdana"/>
                <a:ea typeface="Verdana"/>
                <a:cs typeface="Verdana"/>
                <a:sym typeface="Verdana"/>
              </a:rPr>
              <a:t> (2000) “The Effects of the Reverse Trendelenburg Position on Respiratory Mechanics and Blood Gases in Morbidly Obese Patients During Bariatric Surgery:,” </a:t>
            </a:r>
            <a:r>
              <a:rPr lang="en-US" sz="1100" i="1">
                <a:latin typeface="Verdana"/>
                <a:ea typeface="Verdana"/>
                <a:cs typeface="Verdana"/>
                <a:sym typeface="Verdana"/>
              </a:rPr>
              <a:t>Anesthesia &amp; Analgesia</a:t>
            </a:r>
            <a:r>
              <a:rPr lang="en-US" sz="1100">
                <a:latin typeface="Verdana"/>
                <a:ea typeface="Verdana"/>
                <a:cs typeface="Verdana"/>
                <a:sym typeface="Verdana"/>
              </a:rPr>
              <a:t>, 91(6), pp. 1520–1525. Available at:</a:t>
            </a:r>
            <a:r>
              <a:rPr lang="en-US" sz="1100">
                <a:solidFill>
                  <a:schemeClr val="hlink"/>
                </a:solidFill>
                <a:uFill>
                  <a:noFill/>
                </a:uFill>
                <a:latin typeface="Verdana"/>
                <a:ea typeface="Verdana"/>
                <a:cs typeface="Verdana"/>
                <a:sym typeface="Verdana"/>
                <a:hlinkClick r:id="rId8"/>
              </a:rPr>
              <a:t> </a:t>
            </a:r>
            <a:r>
              <a:rPr lang="en-US" sz="1100" u="sng">
                <a:solidFill>
                  <a:schemeClr val="hlink"/>
                </a:solidFill>
                <a:latin typeface="Verdana"/>
                <a:ea typeface="Verdana"/>
                <a:cs typeface="Verdana"/>
                <a:sym typeface="Verdana"/>
                <a:hlinkClick r:id="rId8"/>
              </a:rPr>
              <a:t>https://doi.org/10.1097/00000539-200012000-00041</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ct val="181818"/>
              <a:buNone/>
            </a:pPr>
            <a:r>
              <a:rPr lang="en-US" sz="1100">
                <a:latin typeface="Verdana"/>
                <a:ea typeface="Verdana"/>
                <a:cs typeface="Verdana"/>
                <a:sym typeface="Verdana"/>
              </a:rPr>
              <a:t>Peters-Golden, M. </a:t>
            </a:r>
            <a:r>
              <a:rPr lang="en-US" sz="1100" i="1">
                <a:latin typeface="Verdana"/>
                <a:ea typeface="Verdana"/>
                <a:cs typeface="Verdana"/>
                <a:sym typeface="Verdana"/>
              </a:rPr>
              <a:t>et al.</a:t>
            </a:r>
            <a:r>
              <a:rPr lang="en-US" sz="1100">
                <a:latin typeface="Verdana"/>
                <a:ea typeface="Verdana"/>
                <a:cs typeface="Verdana"/>
                <a:sym typeface="Verdana"/>
              </a:rPr>
              <a:t> (2006) “Influence of body mass index on the response to asthma controller agents,” </a:t>
            </a:r>
            <a:r>
              <a:rPr lang="en-US" sz="1100" i="1">
                <a:latin typeface="Verdana"/>
                <a:ea typeface="Verdana"/>
                <a:cs typeface="Verdana"/>
                <a:sym typeface="Verdana"/>
              </a:rPr>
              <a:t>European Respiratory Journal</a:t>
            </a:r>
            <a:r>
              <a:rPr lang="en-US" sz="1100">
                <a:latin typeface="Verdana"/>
                <a:ea typeface="Verdana"/>
                <a:cs typeface="Verdana"/>
                <a:sym typeface="Verdana"/>
              </a:rPr>
              <a:t>, 27(3), pp. 495–503. Available at:</a:t>
            </a:r>
            <a:r>
              <a:rPr lang="en-US" sz="1100">
                <a:solidFill>
                  <a:schemeClr val="hlink"/>
                </a:solidFill>
                <a:uFill>
                  <a:noFill/>
                </a:uFill>
                <a:latin typeface="Verdana"/>
                <a:ea typeface="Verdana"/>
                <a:cs typeface="Verdana"/>
                <a:sym typeface="Verdana"/>
                <a:hlinkClick r:id="rId9"/>
              </a:rPr>
              <a:t> </a:t>
            </a:r>
            <a:r>
              <a:rPr lang="en-US" sz="1100" u="sng">
                <a:solidFill>
                  <a:schemeClr val="hlink"/>
                </a:solidFill>
                <a:latin typeface="Verdana"/>
                <a:ea typeface="Verdana"/>
                <a:cs typeface="Verdana"/>
                <a:sym typeface="Verdana"/>
                <a:hlinkClick r:id="rId9"/>
              </a:rPr>
              <a:t>https://doi.org/10.1183/09031936.06.00077205</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Clr>
                <a:schemeClr val="dk1"/>
              </a:buClr>
              <a:buSzPct val="196559"/>
              <a:buFont typeface="Arial"/>
              <a:buNone/>
            </a:pPr>
            <a:r>
              <a:rPr lang="en-US" sz="1100">
                <a:latin typeface="Verdana"/>
                <a:ea typeface="Verdana"/>
                <a:cs typeface="Verdana"/>
                <a:sym typeface="Verdana"/>
              </a:rPr>
              <a:t>Peters, U., Dixon, A.E. and Forno, E. (2018) “Obesity and asthma,” </a:t>
            </a:r>
            <a:r>
              <a:rPr lang="en-US" sz="1100" i="1">
                <a:latin typeface="Verdana"/>
                <a:ea typeface="Verdana"/>
                <a:cs typeface="Verdana"/>
                <a:sym typeface="Verdana"/>
              </a:rPr>
              <a:t>Journal of Allergy and Clinical Immunology</a:t>
            </a:r>
            <a:r>
              <a:rPr lang="en-US" sz="1100">
                <a:latin typeface="Verdana"/>
                <a:ea typeface="Verdana"/>
                <a:cs typeface="Verdana"/>
                <a:sym typeface="Verdana"/>
              </a:rPr>
              <a:t>, 141(4), pp. 1169–1179. Available at:</a:t>
            </a:r>
            <a:r>
              <a:rPr lang="en-US" sz="1100">
                <a:solidFill>
                  <a:schemeClr val="hlink"/>
                </a:solidFill>
                <a:uFill>
                  <a:noFill/>
                </a:uFill>
                <a:latin typeface="Verdana"/>
                <a:ea typeface="Verdana"/>
                <a:cs typeface="Verdana"/>
                <a:sym typeface="Verdana"/>
                <a:hlinkClick r:id="rId10"/>
              </a:rPr>
              <a:t> </a:t>
            </a:r>
            <a:r>
              <a:rPr lang="en-US" sz="1100" u="sng">
                <a:solidFill>
                  <a:schemeClr val="hlink"/>
                </a:solidFill>
                <a:latin typeface="Verdana"/>
                <a:ea typeface="Verdana"/>
                <a:cs typeface="Verdana"/>
                <a:sym typeface="Verdana"/>
                <a:hlinkClick r:id="rId11"/>
              </a:rPr>
              <a:t>https://doi.org/10.1016/j.jaci.2018.02.004.‌</a:t>
            </a:r>
            <a:endParaRPr sz="1100">
              <a:latin typeface="Verdana"/>
              <a:ea typeface="Verdana"/>
              <a:cs typeface="Verdana"/>
              <a:sym typeface="Verdana"/>
            </a:endParaRPr>
          </a:p>
          <a:p>
            <a:pPr marL="0" lvl="0" indent="0" algn="l" rtl="0">
              <a:lnSpc>
                <a:spcPct val="135000"/>
              </a:lnSpc>
              <a:spcBef>
                <a:spcPts val="0"/>
              </a:spcBef>
              <a:spcAft>
                <a:spcPts val="0"/>
              </a:spcAft>
              <a:buClr>
                <a:schemeClr val="dk1"/>
              </a:buClr>
              <a:buSzPct val="196559"/>
              <a:buFont typeface="Arial"/>
              <a:buNone/>
            </a:pPr>
            <a:r>
              <a:rPr lang="en-US" sz="1100">
                <a:latin typeface="Verdana"/>
                <a:ea typeface="Verdana"/>
                <a:cs typeface="Verdana"/>
                <a:sym typeface="Verdana"/>
              </a:rPr>
              <a:t>Puhl, R.M. and Heuer, C.A. (2009) “The Stigma of Obesity: A Review and Update,” </a:t>
            </a:r>
            <a:r>
              <a:rPr lang="en-US" sz="1100" i="1">
                <a:latin typeface="Verdana"/>
                <a:ea typeface="Verdana"/>
                <a:cs typeface="Verdana"/>
                <a:sym typeface="Verdana"/>
              </a:rPr>
              <a:t>Obesity</a:t>
            </a:r>
            <a:r>
              <a:rPr lang="en-US" sz="1100">
                <a:latin typeface="Verdana"/>
                <a:ea typeface="Verdana"/>
                <a:cs typeface="Verdana"/>
                <a:sym typeface="Verdana"/>
              </a:rPr>
              <a:t>, 17(5), pp. 941–964. Available at:</a:t>
            </a:r>
            <a:r>
              <a:rPr lang="en-US" sz="1100">
                <a:solidFill>
                  <a:schemeClr val="hlink"/>
                </a:solidFill>
                <a:uFill>
                  <a:noFill/>
                </a:uFill>
                <a:latin typeface="Verdana"/>
                <a:ea typeface="Verdana"/>
                <a:cs typeface="Verdana"/>
                <a:sym typeface="Verdana"/>
                <a:hlinkClick r:id="rId12"/>
              </a:rPr>
              <a:t> </a:t>
            </a:r>
            <a:r>
              <a:rPr lang="en-US" sz="1100" u="sng">
                <a:solidFill>
                  <a:schemeClr val="hlink"/>
                </a:solidFill>
                <a:latin typeface="Verdana"/>
                <a:ea typeface="Verdana"/>
                <a:cs typeface="Verdana"/>
                <a:sym typeface="Verdana"/>
                <a:hlinkClick r:id="rId12"/>
              </a:rPr>
              <a:t>https://doi.org/10.1038/oby.2008.636</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Clr>
                <a:schemeClr val="dk1"/>
              </a:buClr>
              <a:buSzPct val="100000"/>
              <a:buFont typeface="Arial"/>
              <a:buNone/>
            </a:pPr>
            <a:r>
              <a:rPr lang="en-US" sz="1100">
                <a:latin typeface="Verdana"/>
                <a:ea typeface="Verdana"/>
                <a:cs typeface="Verdana"/>
                <a:sym typeface="Verdana"/>
              </a:rPr>
              <a:t>Rabec, C., Janssens, J.-P. and Murphy, P.B. (2025) “Ventilation in the obese: physiological insights and management,” </a:t>
            </a:r>
            <a:r>
              <a:rPr lang="en-US" sz="1100" i="1">
                <a:latin typeface="Verdana"/>
                <a:ea typeface="Verdana"/>
                <a:cs typeface="Verdana"/>
                <a:sym typeface="Verdana"/>
              </a:rPr>
              <a:t>European Respiratory Review</a:t>
            </a:r>
            <a:r>
              <a:rPr lang="en-US" sz="1100">
                <a:latin typeface="Verdana"/>
                <a:ea typeface="Verdana"/>
                <a:cs typeface="Verdana"/>
                <a:sym typeface="Verdana"/>
              </a:rPr>
              <a:t>, 34(176), p. 240190. Available at:</a:t>
            </a:r>
            <a:r>
              <a:rPr lang="en-US" sz="1100">
                <a:solidFill>
                  <a:schemeClr val="hlink"/>
                </a:solidFill>
                <a:uFill>
                  <a:noFill/>
                </a:uFill>
                <a:latin typeface="Verdana"/>
                <a:ea typeface="Verdana"/>
                <a:cs typeface="Verdana"/>
                <a:sym typeface="Verdana"/>
                <a:hlinkClick r:id="rId13"/>
              </a:rPr>
              <a:t> </a:t>
            </a:r>
            <a:r>
              <a:rPr lang="en-US" sz="1100" u="sng">
                <a:solidFill>
                  <a:schemeClr val="hlink"/>
                </a:solidFill>
                <a:latin typeface="Verdana"/>
                <a:ea typeface="Verdana"/>
                <a:cs typeface="Verdana"/>
                <a:sym typeface="Verdana"/>
                <a:hlinkClick r:id="rId13"/>
              </a:rPr>
              <a:t>https://doi.org/10.1183/16000617.0190-2024</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00000"/>
              </a:lnSpc>
              <a:spcBef>
                <a:spcPts val="0"/>
              </a:spcBef>
              <a:spcAft>
                <a:spcPts val="0"/>
              </a:spcAft>
              <a:buClr>
                <a:schemeClr val="dk1"/>
              </a:buClr>
              <a:buSzPct val="196559"/>
              <a:buFont typeface="Arial"/>
              <a:buNone/>
            </a:pPr>
            <a:r>
              <a:rPr lang="en-US" sz="1100">
                <a:latin typeface="Verdana"/>
                <a:ea typeface="Verdana"/>
                <a:cs typeface="Verdana"/>
                <a:sym typeface="Verdana"/>
              </a:rPr>
              <a:t>Selim, B.J., Ramar, K. and Surani, S. (2016) “Obesity in the intensive care unit: risks and complications,” </a:t>
            </a:r>
            <a:r>
              <a:rPr lang="en-US" sz="1100" i="1">
                <a:latin typeface="Verdana"/>
                <a:ea typeface="Verdana"/>
                <a:cs typeface="Verdana"/>
                <a:sym typeface="Verdana"/>
              </a:rPr>
              <a:t>Hospital Practice</a:t>
            </a:r>
            <a:r>
              <a:rPr lang="en-US" sz="1100">
                <a:latin typeface="Verdana"/>
                <a:ea typeface="Verdana"/>
                <a:cs typeface="Verdana"/>
                <a:sym typeface="Verdana"/>
              </a:rPr>
              <a:t>, 44(3), pp. 146–156. Available at:</a:t>
            </a:r>
            <a:r>
              <a:rPr lang="en-US" sz="1100">
                <a:solidFill>
                  <a:schemeClr val="hlink"/>
                </a:solidFill>
                <a:uFill>
                  <a:noFill/>
                </a:uFill>
                <a:latin typeface="Verdana"/>
                <a:ea typeface="Verdana"/>
                <a:cs typeface="Verdana"/>
                <a:sym typeface="Verdana"/>
                <a:hlinkClick r:id="rId14"/>
              </a:rPr>
              <a:t> </a:t>
            </a:r>
            <a:r>
              <a:rPr lang="en-US" sz="1100" u="sng">
                <a:solidFill>
                  <a:schemeClr val="hlink"/>
                </a:solidFill>
                <a:latin typeface="Verdana"/>
                <a:ea typeface="Verdana"/>
                <a:cs typeface="Verdana"/>
                <a:sym typeface="Verdana"/>
                <a:hlinkClick r:id="rId14"/>
              </a:rPr>
              <a:t>https://doi.org/10.1080/21548331.2016.1179558</a:t>
            </a:r>
            <a:r>
              <a:rPr lang="en-US" sz="1100">
                <a:latin typeface="Verdana"/>
                <a:ea typeface="Verdana"/>
                <a:cs typeface="Verdana"/>
                <a:sym typeface="Verdana"/>
              </a:rPr>
              <a:t>.</a:t>
            </a:r>
            <a:endParaRPr sz="1100">
              <a:solidFill>
                <a:srgbClr val="FF0000"/>
              </a:solidFill>
              <a:latin typeface="Verdana"/>
              <a:ea typeface="Verdana"/>
              <a:cs typeface="Verdana"/>
              <a:sym typeface="Verdana"/>
            </a:endParaRPr>
          </a:p>
          <a:p>
            <a:pPr marL="0" lvl="0" indent="0" algn="l" rtl="0">
              <a:lnSpc>
                <a:spcPct val="135000"/>
              </a:lnSpc>
              <a:spcBef>
                <a:spcPts val="0"/>
              </a:spcBef>
              <a:spcAft>
                <a:spcPts val="0"/>
              </a:spcAft>
              <a:buClr>
                <a:schemeClr val="dk1"/>
              </a:buClr>
              <a:buSzPct val="100000"/>
              <a:buFont typeface="Arial"/>
              <a:buNone/>
            </a:pPr>
            <a:r>
              <a:rPr lang="en-US" sz="1100">
                <a:latin typeface="Verdana"/>
                <a:ea typeface="Verdana"/>
                <a:cs typeface="Verdana"/>
                <a:sym typeface="Verdana"/>
              </a:rPr>
              <a:t>Swinburn, B.A. </a:t>
            </a:r>
            <a:r>
              <a:rPr lang="en-US" sz="1100" i="1">
                <a:latin typeface="Verdana"/>
                <a:ea typeface="Verdana"/>
                <a:cs typeface="Verdana"/>
                <a:sym typeface="Verdana"/>
              </a:rPr>
              <a:t>et al.</a:t>
            </a:r>
            <a:r>
              <a:rPr lang="en-US" sz="1100">
                <a:latin typeface="Verdana"/>
                <a:ea typeface="Verdana"/>
                <a:cs typeface="Verdana"/>
                <a:sym typeface="Verdana"/>
              </a:rPr>
              <a:t> (2011) “The global obesity pandemic: shaped by global drivers and local environments,” </a:t>
            </a:r>
            <a:r>
              <a:rPr lang="en-US" sz="1100" i="1">
                <a:latin typeface="Verdana"/>
                <a:ea typeface="Verdana"/>
                <a:cs typeface="Verdana"/>
                <a:sym typeface="Verdana"/>
              </a:rPr>
              <a:t>The Lancet</a:t>
            </a:r>
            <a:r>
              <a:rPr lang="en-US" sz="1100">
                <a:latin typeface="Verdana"/>
                <a:ea typeface="Verdana"/>
                <a:cs typeface="Verdana"/>
                <a:sym typeface="Verdana"/>
              </a:rPr>
              <a:t>, 378(9793), pp. 804–814. Available at:</a:t>
            </a:r>
            <a:r>
              <a:rPr lang="en-US" sz="1100">
                <a:solidFill>
                  <a:schemeClr val="hlink"/>
                </a:solidFill>
                <a:uFill>
                  <a:noFill/>
                </a:uFill>
                <a:latin typeface="Verdana"/>
                <a:ea typeface="Verdana"/>
                <a:cs typeface="Verdana"/>
                <a:sym typeface="Verdana"/>
                <a:hlinkClick r:id="rId15"/>
              </a:rPr>
              <a:t> </a:t>
            </a:r>
            <a:r>
              <a:rPr lang="en-US" sz="1100" u="sng">
                <a:solidFill>
                  <a:schemeClr val="hlink"/>
                </a:solidFill>
                <a:latin typeface="Verdana"/>
                <a:ea typeface="Verdana"/>
                <a:cs typeface="Verdana"/>
                <a:sym typeface="Verdana"/>
                <a:hlinkClick r:id="rId15"/>
              </a:rPr>
              <a:t>https://doi.org/10.1016/S0140-6736(11)60813-1</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Clr>
                <a:schemeClr val="dk1"/>
              </a:buClr>
              <a:buSzPct val="100000"/>
              <a:buFont typeface="Arial"/>
              <a:buNone/>
            </a:pPr>
            <a:endParaRPr sz="1100"/>
          </a:p>
          <a:p>
            <a:pPr marL="0" lvl="0" indent="0" algn="l" rtl="0">
              <a:lnSpc>
                <a:spcPct val="135000"/>
              </a:lnSpc>
              <a:spcBef>
                <a:spcPts val="0"/>
              </a:spcBef>
              <a:spcAft>
                <a:spcPts val="0"/>
              </a:spcAft>
              <a:buSzPct val="181818"/>
              <a:buNone/>
            </a:pP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b902d3cd51_0_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References  </a:t>
            </a:r>
            <a:endParaRPr>
              <a:latin typeface="Verdana"/>
              <a:ea typeface="Verdana"/>
              <a:cs typeface="Verdana"/>
              <a:sym typeface="Verdana"/>
            </a:endParaRPr>
          </a:p>
        </p:txBody>
      </p:sp>
      <p:sp>
        <p:nvSpPr>
          <p:cNvPr id="316" name="Google Shape;316;g3b902d3cd51_0_40"/>
          <p:cNvSpPr txBox="1">
            <a:spLocks noGrp="1"/>
          </p:cNvSpPr>
          <p:nvPr>
            <p:ph type="body" idx="1"/>
          </p:nvPr>
        </p:nvSpPr>
        <p:spPr>
          <a:xfrm>
            <a:off x="838200" y="1393772"/>
            <a:ext cx="10515600" cy="4342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35000"/>
              </a:lnSpc>
              <a:spcBef>
                <a:spcPts val="0"/>
              </a:spcBef>
              <a:spcAft>
                <a:spcPts val="0"/>
              </a:spcAft>
              <a:buSzPts val="2162"/>
              <a:buNone/>
            </a:pPr>
            <a:r>
              <a:rPr lang="en-US" sz="1100">
                <a:latin typeface="Verdana"/>
                <a:ea typeface="Verdana"/>
                <a:cs typeface="Verdana"/>
                <a:sym typeface="Verdana"/>
              </a:rPr>
              <a:t>Tuna, M.E. and Akgün, M. (2023) “Preoperative pulmonary evaluation to prevent postoperative pulmonary complications,” </a:t>
            </a:r>
            <a:r>
              <a:rPr lang="en-US" sz="1100" i="1">
                <a:latin typeface="Verdana"/>
                <a:ea typeface="Verdana"/>
                <a:cs typeface="Verdana"/>
                <a:sym typeface="Verdana"/>
              </a:rPr>
              <a:t>Anesthesiology and Perioperative Science</a:t>
            </a:r>
            <a:r>
              <a:rPr lang="en-US" sz="1100">
                <a:latin typeface="Verdana"/>
                <a:ea typeface="Verdana"/>
                <a:cs typeface="Verdana"/>
                <a:sym typeface="Verdana"/>
              </a:rPr>
              <a:t>, 1(4), p. 34. Available at:</a:t>
            </a:r>
            <a:r>
              <a:rPr lang="en-US" sz="1100">
                <a:solidFill>
                  <a:schemeClr val="hlink"/>
                </a:solidFill>
                <a:uFill>
                  <a:noFill/>
                </a:uFill>
                <a:latin typeface="Verdana"/>
                <a:ea typeface="Verdana"/>
                <a:cs typeface="Verdana"/>
                <a:sym typeface="Verdana"/>
                <a:hlinkClick r:id="rId3"/>
              </a:rPr>
              <a:t> </a:t>
            </a:r>
            <a:r>
              <a:rPr lang="en-US" sz="1100" u="sng">
                <a:solidFill>
                  <a:schemeClr val="hlink"/>
                </a:solidFill>
                <a:latin typeface="Verdana"/>
                <a:ea typeface="Verdana"/>
                <a:cs typeface="Verdana"/>
                <a:sym typeface="Verdana"/>
                <a:hlinkClick r:id="rId3"/>
              </a:rPr>
              <a:t>https://doi.org/10.1007/s44254-023-00034-2</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ts val="2162"/>
              <a:buNone/>
            </a:pPr>
            <a:r>
              <a:rPr lang="en-US" sz="1100">
                <a:latin typeface="Verdana"/>
                <a:ea typeface="Verdana"/>
                <a:cs typeface="Verdana"/>
                <a:sym typeface="Verdana"/>
              </a:rPr>
              <a:t>Valera, R.J. </a:t>
            </a:r>
            <a:r>
              <a:rPr lang="en-US" sz="1100" i="1">
                <a:latin typeface="Verdana"/>
                <a:ea typeface="Verdana"/>
                <a:cs typeface="Verdana"/>
                <a:sym typeface="Verdana"/>
              </a:rPr>
              <a:t>et al.</a:t>
            </a:r>
            <a:r>
              <a:rPr lang="en-US" sz="1100">
                <a:latin typeface="Verdana"/>
                <a:ea typeface="Verdana"/>
                <a:cs typeface="Verdana"/>
                <a:sym typeface="Verdana"/>
              </a:rPr>
              <a:t> (2025) “Postoperative pulmonary complications in patients with chronic obstructive pulmonary disease undergoing primary laparoscopic bariatric surgery: an MBSAQIP analysis,” </a:t>
            </a:r>
            <a:r>
              <a:rPr lang="en-US" sz="1100" i="1">
                <a:latin typeface="Verdana"/>
                <a:ea typeface="Verdana"/>
                <a:cs typeface="Verdana"/>
                <a:sym typeface="Verdana"/>
              </a:rPr>
              <a:t>Surgery for Obesity and Related Diseases</a:t>
            </a:r>
            <a:r>
              <a:rPr lang="en-US" sz="1100">
                <a:latin typeface="Verdana"/>
                <a:ea typeface="Verdana"/>
                <a:cs typeface="Verdana"/>
                <a:sym typeface="Verdana"/>
              </a:rPr>
              <a:t>, 21(1), pp. 52–58. Available at:</a:t>
            </a:r>
            <a:r>
              <a:rPr lang="en-US" sz="1100">
                <a:solidFill>
                  <a:schemeClr val="hlink"/>
                </a:solidFill>
                <a:uFill>
                  <a:noFill/>
                </a:uFill>
                <a:latin typeface="Verdana"/>
                <a:ea typeface="Verdana"/>
                <a:cs typeface="Verdana"/>
                <a:sym typeface="Verdana"/>
                <a:hlinkClick r:id="rId4"/>
              </a:rPr>
              <a:t> </a:t>
            </a:r>
            <a:r>
              <a:rPr lang="en-US" sz="1100" u="sng">
                <a:solidFill>
                  <a:schemeClr val="hlink"/>
                </a:solidFill>
                <a:latin typeface="Verdana"/>
                <a:ea typeface="Verdana"/>
                <a:cs typeface="Verdana"/>
                <a:sym typeface="Verdana"/>
                <a:hlinkClick r:id="rId4"/>
              </a:rPr>
              <a:t>https://doi.org/10.1016/j.soard.2024.08.032</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ts val="2162"/>
              <a:buNone/>
            </a:pPr>
            <a:r>
              <a:rPr lang="en-US" sz="1100">
                <a:latin typeface="Verdana"/>
                <a:ea typeface="Verdana"/>
                <a:cs typeface="Verdana"/>
                <a:sym typeface="Verdana"/>
              </a:rPr>
              <a:t>Wise, R.A. </a:t>
            </a:r>
            <a:r>
              <a:rPr lang="en-US" sz="1100" i="1">
                <a:latin typeface="Verdana"/>
                <a:ea typeface="Verdana"/>
                <a:cs typeface="Verdana"/>
                <a:sym typeface="Verdana"/>
              </a:rPr>
              <a:t>et al.</a:t>
            </a:r>
            <a:r>
              <a:rPr lang="en-US" sz="1100">
                <a:latin typeface="Verdana"/>
                <a:ea typeface="Verdana"/>
                <a:cs typeface="Verdana"/>
                <a:sym typeface="Verdana"/>
              </a:rPr>
              <a:t> (1998) “Effect of Weight Gain on Pulmonary Function after Smoking Cessation in the Lung Health Study,” </a:t>
            </a:r>
            <a:r>
              <a:rPr lang="en-US" sz="1100" i="1">
                <a:latin typeface="Verdana"/>
                <a:ea typeface="Verdana"/>
                <a:cs typeface="Verdana"/>
                <a:sym typeface="Verdana"/>
              </a:rPr>
              <a:t>American Journal of Respiratory and Critical Care Medicine</a:t>
            </a:r>
            <a:r>
              <a:rPr lang="en-US" sz="1100">
                <a:latin typeface="Verdana"/>
                <a:ea typeface="Verdana"/>
                <a:cs typeface="Verdana"/>
                <a:sym typeface="Verdana"/>
              </a:rPr>
              <a:t>, 157(3), pp. 866–872. Available at:</a:t>
            </a:r>
            <a:r>
              <a:rPr lang="en-US" sz="1100">
                <a:solidFill>
                  <a:schemeClr val="hlink"/>
                </a:solidFill>
                <a:uFill>
                  <a:noFill/>
                </a:uFill>
                <a:latin typeface="Verdana"/>
                <a:ea typeface="Verdana"/>
                <a:cs typeface="Verdana"/>
                <a:sym typeface="Verdana"/>
                <a:hlinkClick r:id="rId5"/>
              </a:rPr>
              <a:t> </a:t>
            </a:r>
            <a:r>
              <a:rPr lang="en-US" sz="1100" u="sng">
                <a:solidFill>
                  <a:schemeClr val="hlink"/>
                </a:solidFill>
                <a:latin typeface="Verdana"/>
                <a:ea typeface="Verdana"/>
                <a:cs typeface="Verdana"/>
                <a:sym typeface="Verdana"/>
                <a:hlinkClick r:id="rId5"/>
              </a:rPr>
              <a:t>https://doi.org/10.1164/ajrccm.157.3.9706076</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ts val="2162"/>
              <a:buNone/>
            </a:pPr>
            <a:r>
              <a:rPr lang="en-US" sz="1100">
                <a:latin typeface="Verdana"/>
                <a:ea typeface="Verdana"/>
                <a:cs typeface="Verdana"/>
                <a:sym typeface="Verdana"/>
              </a:rPr>
              <a:t>Wood, L.G. and Gibson, P.G. (2009) “Dietary factors lead to innate immune activation in asthma,” </a:t>
            </a:r>
            <a:r>
              <a:rPr lang="en-US" sz="1100" i="1">
                <a:latin typeface="Verdana"/>
                <a:ea typeface="Verdana"/>
                <a:cs typeface="Verdana"/>
                <a:sym typeface="Verdana"/>
              </a:rPr>
              <a:t>Pharmacology &amp; Therapeutics</a:t>
            </a:r>
            <a:r>
              <a:rPr lang="en-US" sz="1100">
                <a:latin typeface="Verdana"/>
                <a:ea typeface="Verdana"/>
                <a:cs typeface="Verdana"/>
                <a:sym typeface="Verdana"/>
              </a:rPr>
              <a:t>, 123(1), pp. 37–53. Available at:</a:t>
            </a:r>
            <a:r>
              <a:rPr lang="en-US" sz="1100">
                <a:solidFill>
                  <a:schemeClr val="hlink"/>
                </a:solidFill>
                <a:uFill>
                  <a:noFill/>
                </a:uFill>
                <a:latin typeface="Verdana"/>
                <a:ea typeface="Verdana"/>
                <a:cs typeface="Verdana"/>
                <a:sym typeface="Verdana"/>
                <a:hlinkClick r:id="rId6"/>
              </a:rPr>
              <a:t> </a:t>
            </a:r>
            <a:r>
              <a:rPr lang="en-US" sz="1100" u="sng">
                <a:solidFill>
                  <a:schemeClr val="hlink"/>
                </a:solidFill>
                <a:latin typeface="Verdana"/>
                <a:ea typeface="Verdana"/>
                <a:cs typeface="Verdana"/>
                <a:sym typeface="Verdana"/>
                <a:hlinkClick r:id="rId6"/>
              </a:rPr>
              <a:t>https://doi.org/10.1016/j.pharmthera.2009.03.015</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ts val="2162"/>
              <a:buNone/>
            </a:pPr>
            <a:r>
              <a:rPr lang="en-US" sz="1100">
                <a:latin typeface="Verdana"/>
                <a:ea typeface="Verdana"/>
                <a:cs typeface="Verdana"/>
                <a:sym typeface="Verdana"/>
              </a:rPr>
              <a:t>Yamauchi, Y. </a:t>
            </a:r>
            <a:r>
              <a:rPr lang="en-US" sz="1100" i="1">
                <a:latin typeface="Verdana"/>
                <a:ea typeface="Verdana"/>
                <a:cs typeface="Verdana"/>
                <a:sym typeface="Verdana"/>
              </a:rPr>
              <a:t>et al.</a:t>
            </a:r>
            <a:r>
              <a:rPr lang="en-US" sz="1100">
                <a:latin typeface="Verdana"/>
                <a:ea typeface="Verdana"/>
                <a:cs typeface="Verdana"/>
                <a:sym typeface="Verdana"/>
              </a:rPr>
              <a:t> (2014) “Paradoxical association between body mass index and in-hospital mortality in elderly patients with chronic obstructive pulmonary disease in Japan,” </a:t>
            </a:r>
            <a:r>
              <a:rPr lang="en-US" sz="1100" i="1">
                <a:latin typeface="Verdana"/>
                <a:ea typeface="Verdana"/>
                <a:cs typeface="Verdana"/>
                <a:sym typeface="Verdana"/>
              </a:rPr>
              <a:t>International Journal of Chronic Obstructive Pulmonary Disease</a:t>
            </a:r>
            <a:r>
              <a:rPr lang="en-US" sz="1100">
                <a:latin typeface="Verdana"/>
                <a:ea typeface="Verdana"/>
                <a:cs typeface="Verdana"/>
                <a:sym typeface="Verdana"/>
              </a:rPr>
              <a:t>, p. 1337. Available at:</a:t>
            </a:r>
            <a:r>
              <a:rPr lang="en-US" sz="1100">
                <a:solidFill>
                  <a:schemeClr val="hlink"/>
                </a:solidFill>
                <a:uFill>
                  <a:noFill/>
                </a:uFill>
                <a:latin typeface="Verdana"/>
                <a:ea typeface="Verdana"/>
                <a:cs typeface="Verdana"/>
                <a:sym typeface="Verdana"/>
                <a:hlinkClick r:id="rId7"/>
              </a:rPr>
              <a:t> </a:t>
            </a:r>
            <a:r>
              <a:rPr lang="en-US" sz="1100" u="sng">
                <a:solidFill>
                  <a:schemeClr val="hlink"/>
                </a:solidFill>
                <a:latin typeface="Verdana"/>
                <a:ea typeface="Verdana"/>
                <a:cs typeface="Verdana"/>
                <a:sym typeface="Verdana"/>
                <a:hlinkClick r:id="rId7"/>
              </a:rPr>
              <a:t>https://doi.org/10.2147/COPD.S75175</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ts val="2162"/>
              <a:buNone/>
            </a:pPr>
            <a:r>
              <a:rPr lang="en-US" sz="1100">
                <a:latin typeface="Verdana"/>
                <a:ea typeface="Verdana"/>
                <a:cs typeface="Verdana"/>
                <a:sym typeface="Verdana"/>
              </a:rPr>
              <a:t>Yao, Z. </a:t>
            </a:r>
            <a:r>
              <a:rPr lang="en-US" sz="1100" i="1">
                <a:latin typeface="Verdana"/>
                <a:ea typeface="Verdana"/>
                <a:cs typeface="Verdana"/>
                <a:sym typeface="Verdana"/>
              </a:rPr>
              <a:t>et al.</a:t>
            </a:r>
            <a:r>
              <a:rPr lang="en-US" sz="1100">
                <a:latin typeface="Verdana"/>
                <a:ea typeface="Verdana"/>
                <a:cs typeface="Verdana"/>
                <a:sym typeface="Verdana"/>
              </a:rPr>
              <a:t> (2025) “Associations between Class I, II, or III Obesity and Health Outcomes,” </a:t>
            </a:r>
            <a:r>
              <a:rPr lang="en-US" sz="1100" i="1">
                <a:latin typeface="Verdana"/>
                <a:ea typeface="Verdana"/>
                <a:cs typeface="Verdana"/>
                <a:sym typeface="Verdana"/>
              </a:rPr>
              <a:t>NEJM Evidence</a:t>
            </a:r>
            <a:r>
              <a:rPr lang="en-US" sz="1100">
                <a:latin typeface="Verdana"/>
                <a:ea typeface="Verdana"/>
                <a:cs typeface="Verdana"/>
                <a:sym typeface="Verdana"/>
              </a:rPr>
              <a:t>, 4(4). Available at:</a:t>
            </a:r>
            <a:r>
              <a:rPr lang="en-US" sz="1100">
                <a:solidFill>
                  <a:schemeClr val="hlink"/>
                </a:solidFill>
                <a:uFill>
                  <a:noFill/>
                </a:uFill>
                <a:latin typeface="Verdana"/>
                <a:ea typeface="Verdana"/>
                <a:cs typeface="Verdana"/>
                <a:sym typeface="Verdana"/>
                <a:hlinkClick r:id="rId8"/>
              </a:rPr>
              <a:t> </a:t>
            </a:r>
            <a:r>
              <a:rPr lang="en-US" sz="1100" u="sng">
                <a:solidFill>
                  <a:schemeClr val="hlink"/>
                </a:solidFill>
                <a:latin typeface="Verdana"/>
                <a:ea typeface="Verdana"/>
                <a:cs typeface="Verdana"/>
                <a:sym typeface="Verdana"/>
                <a:hlinkClick r:id="rId8"/>
              </a:rPr>
              <a:t>https://doi.org/10.1056/EVIDoa2400229</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ts val="2162"/>
              <a:buNone/>
            </a:pPr>
            <a:r>
              <a:rPr lang="en-US" sz="1100">
                <a:latin typeface="Verdana"/>
                <a:ea typeface="Verdana"/>
                <a:cs typeface="Verdana"/>
                <a:sym typeface="Verdana"/>
              </a:rPr>
              <a:t>Young, T. </a:t>
            </a:r>
            <a:r>
              <a:rPr lang="en-US" sz="1100" i="1">
                <a:latin typeface="Verdana"/>
                <a:ea typeface="Verdana"/>
                <a:cs typeface="Verdana"/>
                <a:sym typeface="Verdana"/>
              </a:rPr>
              <a:t>et al.</a:t>
            </a:r>
            <a:r>
              <a:rPr lang="en-US" sz="1100">
                <a:latin typeface="Verdana"/>
                <a:ea typeface="Verdana"/>
                <a:cs typeface="Verdana"/>
                <a:sym typeface="Verdana"/>
              </a:rPr>
              <a:t> (1993) “The Occurrence of Sleep-Disordered Breathing among Middle-Aged Adults,” </a:t>
            </a:r>
            <a:r>
              <a:rPr lang="en-US" sz="1100" i="1">
                <a:latin typeface="Verdana"/>
                <a:ea typeface="Verdana"/>
                <a:cs typeface="Verdana"/>
                <a:sym typeface="Verdana"/>
              </a:rPr>
              <a:t>New England Journal of Medicine</a:t>
            </a:r>
            <a:r>
              <a:rPr lang="en-US" sz="1100">
                <a:latin typeface="Verdana"/>
                <a:ea typeface="Verdana"/>
                <a:cs typeface="Verdana"/>
                <a:sym typeface="Verdana"/>
              </a:rPr>
              <a:t>, 328(17), pp. 1230–1235. Available at:</a:t>
            </a:r>
            <a:r>
              <a:rPr lang="en-US" sz="1100">
                <a:solidFill>
                  <a:schemeClr val="hlink"/>
                </a:solidFill>
                <a:uFill>
                  <a:noFill/>
                </a:uFill>
                <a:latin typeface="Verdana"/>
                <a:ea typeface="Verdana"/>
                <a:cs typeface="Verdana"/>
                <a:sym typeface="Verdana"/>
                <a:hlinkClick r:id="rId9"/>
              </a:rPr>
              <a:t> </a:t>
            </a:r>
            <a:r>
              <a:rPr lang="en-US" sz="1100" u="sng">
                <a:solidFill>
                  <a:schemeClr val="hlink"/>
                </a:solidFill>
                <a:latin typeface="Verdana"/>
                <a:ea typeface="Verdana"/>
                <a:cs typeface="Verdana"/>
                <a:sym typeface="Verdana"/>
                <a:hlinkClick r:id="rId9"/>
              </a:rPr>
              <a:t>https://doi.org/10.1056/NEJM199304293281704</a:t>
            </a:r>
            <a:r>
              <a:rPr lang="en-US" sz="1100">
                <a:latin typeface="Verdana"/>
                <a:ea typeface="Verdana"/>
                <a:cs typeface="Verdana"/>
                <a:sym typeface="Verdana"/>
              </a:rPr>
              <a:t>.</a:t>
            </a:r>
            <a:endParaRPr sz="1100">
              <a:latin typeface="Verdana"/>
              <a:ea typeface="Verdana"/>
              <a:cs typeface="Verdana"/>
              <a:sym typeface="Verdana"/>
            </a:endParaRPr>
          </a:p>
          <a:p>
            <a:pPr marL="0" lvl="0" indent="0" algn="l" rtl="0">
              <a:lnSpc>
                <a:spcPct val="135000"/>
              </a:lnSpc>
              <a:spcBef>
                <a:spcPts val="0"/>
              </a:spcBef>
              <a:spcAft>
                <a:spcPts val="0"/>
              </a:spcAft>
              <a:buSzPts val="1100"/>
              <a:buNone/>
            </a:pPr>
            <a:r>
              <a:rPr lang="en-US" sz="1100">
                <a:latin typeface="Verdana"/>
                <a:ea typeface="Verdana"/>
                <a:cs typeface="Verdana"/>
                <a:sym typeface="Verdana"/>
              </a:rPr>
              <a:t>Zhao, Y. </a:t>
            </a:r>
            <a:r>
              <a:rPr lang="en-US" sz="1100" i="1">
                <a:latin typeface="Verdana"/>
                <a:ea typeface="Verdana"/>
                <a:cs typeface="Verdana"/>
                <a:sym typeface="Verdana"/>
              </a:rPr>
              <a:t>et al.</a:t>
            </a:r>
            <a:r>
              <a:rPr lang="en-US" sz="1100">
                <a:latin typeface="Verdana"/>
                <a:ea typeface="Verdana"/>
                <a:cs typeface="Verdana"/>
                <a:sym typeface="Verdana"/>
              </a:rPr>
              <a:t> (2018) “Is body mass index associated with outcomes of mechanically ventilated adult patients in intensive critical units? A systematic review and meta-analysis,” </a:t>
            </a:r>
            <a:r>
              <a:rPr lang="en-US" sz="1100" i="1">
                <a:latin typeface="Verdana"/>
                <a:ea typeface="Verdana"/>
                <a:cs typeface="Verdana"/>
                <a:sym typeface="Verdana"/>
              </a:rPr>
              <a:t>PLOS ONE</a:t>
            </a:r>
            <a:r>
              <a:rPr lang="en-US" sz="1100">
                <a:latin typeface="Verdana"/>
                <a:ea typeface="Verdana"/>
                <a:cs typeface="Verdana"/>
                <a:sym typeface="Verdana"/>
              </a:rPr>
              <a:t>. Edited by C. Lazzeri, 13(6), p. e0198669. Available at:</a:t>
            </a:r>
            <a:r>
              <a:rPr lang="en-US" sz="1100">
                <a:solidFill>
                  <a:schemeClr val="hlink"/>
                </a:solidFill>
                <a:uFill>
                  <a:noFill/>
                </a:uFill>
                <a:latin typeface="Verdana"/>
                <a:ea typeface="Verdana"/>
                <a:cs typeface="Verdana"/>
                <a:sym typeface="Verdana"/>
                <a:hlinkClick r:id="rId10"/>
              </a:rPr>
              <a:t> </a:t>
            </a:r>
            <a:r>
              <a:rPr lang="en-US" sz="1100" u="sng">
                <a:solidFill>
                  <a:schemeClr val="hlink"/>
                </a:solidFill>
                <a:latin typeface="Verdana"/>
                <a:ea typeface="Verdana"/>
                <a:cs typeface="Verdana"/>
                <a:sym typeface="Verdana"/>
                <a:hlinkClick r:id="rId10"/>
              </a:rPr>
              <a:t>https://doi.org/10.1371/journal.pone.0198669</a:t>
            </a:r>
            <a:r>
              <a:rPr lang="en-US" sz="1100">
                <a:latin typeface="Verdana"/>
                <a:ea typeface="Verdana"/>
                <a:cs typeface="Verdana"/>
                <a:sym typeface="Verdana"/>
              </a:rPr>
              <a:t>.</a:t>
            </a:r>
            <a:endParaRPr sz="1100">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3ba799f4e2c_0_24"/>
          <p:cNvSpPr txBox="1">
            <a:spLocks noGrp="1"/>
          </p:cNvSpPr>
          <p:nvPr>
            <p:ph type="title"/>
          </p:nvPr>
        </p:nvSpPr>
        <p:spPr>
          <a:xfrm>
            <a:off x="6542314" y="212725"/>
            <a:ext cx="4811400" cy="843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Contact details </a:t>
            </a:r>
            <a:endParaRPr>
              <a:latin typeface="Verdana"/>
              <a:ea typeface="Verdana"/>
              <a:cs typeface="Verdana"/>
              <a:sym typeface="Verdana"/>
            </a:endParaRPr>
          </a:p>
        </p:txBody>
      </p:sp>
      <p:sp>
        <p:nvSpPr>
          <p:cNvPr id="323" name="Google Shape;323;g3ba799f4e2c_0_24"/>
          <p:cNvSpPr txBox="1">
            <a:spLocks noGrp="1"/>
          </p:cNvSpPr>
          <p:nvPr>
            <p:ph type="body" idx="1"/>
          </p:nvPr>
        </p:nvSpPr>
        <p:spPr>
          <a:xfrm>
            <a:off x="6542314" y="2466911"/>
            <a:ext cx="4811700" cy="192417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000"/>
              <a:buNone/>
            </a:pPr>
            <a:r>
              <a:rPr lang="en-US">
                <a:latin typeface="Verdana"/>
                <a:ea typeface="Verdana"/>
                <a:cs typeface="Verdana"/>
                <a:sym typeface="Verdana"/>
              </a:rPr>
              <a:t>Dr Julie Broderick, </a:t>
            </a:r>
            <a:endParaRPr>
              <a:latin typeface="Verdana"/>
              <a:ea typeface="Verdana"/>
              <a:cs typeface="Verdana"/>
              <a:sym typeface="Verdana"/>
            </a:endParaRPr>
          </a:p>
          <a:p>
            <a:pPr marL="0" lvl="0" indent="0" algn="l" rtl="0">
              <a:lnSpc>
                <a:spcPct val="90000"/>
              </a:lnSpc>
              <a:spcBef>
                <a:spcPts val="1000"/>
              </a:spcBef>
              <a:spcAft>
                <a:spcPts val="0"/>
              </a:spcAft>
              <a:buSzPts val="2000"/>
              <a:buNone/>
            </a:pPr>
            <a:r>
              <a:rPr lang="en-US">
                <a:solidFill>
                  <a:srgbClr val="111111"/>
                </a:solidFill>
                <a:highlight>
                  <a:srgbClr val="FFFFFF"/>
                </a:highlight>
                <a:latin typeface="Verdana"/>
                <a:ea typeface="Verdana"/>
                <a:cs typeface="Verdana"/>
                <a:sym typeface="Verdana"/>
              </a:rPr>
              <a:t>Associate Professor </a:t>
            </a:r>
            <a:endParaRPr>
              <a:solidFill>
                <a:srgbClr val="111111"/>
              </a:solidFill>
              <a:highlight>
                <a:srgbClr val="FFFFFF"/>
              </a:highlight>
              <a:latin typeface="Verdana"/>
              <a:ea typeface="Verdana"/>
              <a:cs typeface="Verdana"/>
              <a:sym typeface="Verdana"/>
            </a:endParaRPr>
          </a:p>
          <a:p>
            <a:pPr marL="0" lvl="0" indent="0" algn="l" rtl="0">
              <a:lnSpc>
                <a:spcPct val="90000"/>
              </a:lnSpc>
              <a:spcBef>
                <a:spcPts val="1000"/>
              </a:spcBef>
              <a:spcAft>
                <a:spcPts val="0"/>
              </a:spcAft>
              <a:buSzPts val="2000"/>
              <a:buNone/>
            </a:pPr>
            <a:r>
              <a:rPr lang="en-US" sz="1600">
                <a:highlight>
                  <a:srgbClr val="FFFFFF"/>
                </a:highlight>
                <a:latin typeface="Verdana"/>
                <a:ea typeface="Verdana"/>
                <a:cs typeface="Verdana"/>
                <a:sym typeface="Verdana"/>
              </a:rPr>
              <a:t>School of Public Health, Physiotherapy and Sports Science, University College Dublin</a:t>
            </a:r>
            <a:endParaRPr sz="1600">
              <a:latin typeface="Verdana"/>
              <a:ea typeface="Verdana"/>
              <a:cs typeface="Verdana"/>
              <a:sym typeface="Verdana"/>
            </a:endParaRPr>
          </a:p>
          <a:p>
            <a:pPr marL="0" lvl="0" indent="0" algn="l" rtl="0">
              <a:lnSpc>
                <a:spcPct val="90000"/>
              </a:lnSpc>
              <a:spcBef>
                <a:spcPts val="1000"/>
              </a:spcBef>
              <a:spcAft>
                <a:spcPts val="0"/>
              </a:spcAft>
              <a:buSzPts val="2000"/>
              <a:buNone/>
            </a:pPr>
            <a:r>
              <a:rPr lang="en-US" sz="1600">
                <a:highlight>
                  <a:srgbClr val="FFFFFF"/>
                </a:highlight>
                <a:latin typeface="Verdana"/>
                <a:ea typeface="Verdana"/>
                <a:cs typeface="Verdana"/>
                <a:sym typeface="Verdana"/>
              </a:rPr>
              <a:t>Email: julie.broderick1@ucd.ie</a:t>
            </a:r>
            <a:endParaRPr sz="1600">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ba799f4e2c_0_18"/>
          <p:cNvSpPr txBox="1">
            <a:spLocks noGrp="1"/>
          </p:cNvSpPr>
          <p:nvPr>
            <p:ph type="title"/>
          </p:nvPr>
        </p:nvSpPr>
        <p:spPr>
          <a:xfrm>
            <a:off x="6542314" y="212725"/>
            <a:ext cx="4811400" cy="843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11111"/>
              <a:buNone/>
            </a:pPr>
            <a:r>
              <a:rPr lang="en-US">
                <a:latin typeface="Verdana"/>
                <a:ea typeface="Verdana"/>
                <a:cs typeface="Verdana"/>
                <a:sym typeface="Verdana"/>
              </a:rPr>
              <a:t>Glossary of terms </a:t>
            </a:r>
            <a:endParaRPr>
              <a:latin typeface="Verdana"/>
              <a:ea typeface="Verdana"/>
              <a:cs typeface="Verdana"/>
              <a:sym typeface="Verdana"/>
            </a:endParaRPr>
          </a:p>
        </p:txBody>
      </p:sp>
      <p:sp>
        <p:nvSpPr>
          <p:cNvPr id="95" name="Google Shape;95;g3ba799f4e2c_0_18"/>
          <p:cNvSpPr txBox="1">
            <a:spLocks noGrp="1"/>
          </p:cNvSpPr>
          <p:nvPr>
            <p:ph type="body" idx="1"/>
          </p:nvPr>
        </p:nvSpPr>
        <p:spPr>
          <a:xfrm>
            <a:off x="6542088" y="1349375"/>
            <a:ext cx="4811700" cy="51054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SzPct val="83333"/>
              <a:buNone/>
            </a:pPr>
            <a:r>
              <a:rPr lang="en-US" sz="2400" dirty="0">
                <a:latin typeface="Verdana"/>
                <a:ea typeface="Verdana"/>
                <a:cs typeface="Verdana"/>
                <a:sym typeface="Verdana"/>
              </a:rPr>
              <a:t>PwO - People living with obesity</a:t>
            </a:r>
            <a:endParaRPr sz="2400" dirty="0">
              <a:latin typeface="Verdana"/>
              <a:ea typeface="Verdana"/>
              <a:cs typeface="Verdana"/>
              <a:sym typeface="Verdana"/>
            </a:endParaRPr>
          </a:p>
          <a:p>
            <a:pPr marL="0" lvl="0" indent="0" algn="l" rtl="0">
              <a:lnSpc>
                <a:spcPct val="90000"/>
              </a:lnSpc>
              <a:spcBef>
                <a:spcPts val="1000"/>
              </a:spcBef>
              <a:spcAft>
                <a:spcPts val="0"/>
              </a:spcAft>
              <a:buSzPct val="83333"/>
              <a:buNone/>
            </a:pPr>
            <a:r>
              <a:rPr lang="en-US" sz="2400" dirty="0">
                <a:latin typeface="Verdana"/>
                <a:ea typeface="Verdana"/>
                <a:cs typeface="Verdana"/>
                <a:sym typeface="Verdana"/>
              </a:rPr>
              <a:t>COPD - Chronic obstructive pulmonary disease</a:t>
            </a:r>
            <a:endParaRPr sz="2400" dirty="0">
              <a:latin typeface="Verdana"/>
              <a:ea typeface="Verdana"/>
              <a:cs typeface="Verdana"/>
              <a:sym typeface="Verdana"/>
            </a:endParaRPr>
          </a:p>
          <a:p>
            <a:pPr marL="0" lvl="0" indent="0" algn="l" rtl="0">
              <a:lnSpc>
                <a:spcPct val="90000"/>
              </a:lnSpc>
              <a:spcBef>
                <a:spcPts val="1000"/>
              </a:spcBef>
              <a:spcAft>
                <a:spcPts val="0"/>
              </a:spcAft>
              <a:buSzPct val="83333"/>
              <a:buNone/>
            </a:pPr>
            <a:r>
              <a:rPr lang="en-US" sz="2400" dirty="0">
                <a:latin typeface="Verdana"/>
                <a:ea typeface="Verdana"/>
                <a:cs typeface="Verdana"/>
                <a:sym typeface="Verdana"/>
              </a:rPr>
              <a:t>OSA - Obstructive sleep apnoea</a:t>
            </a:r>
            <a:endParaRPr sz="2400" dirty="0">
              <a:latin typeface="Verdana"/>
              <a:ea typeface="Verdana"/>
              <a:cs typeface="Verdana"/>
              <a:sym typeface="Verdana"/>
            </a:endParaRPr>
          </a:p>
          <a:p>
            <a:pPr marL="0" lvl="0" indent="0" algn="l" rtl="0">
              <a:lnSpc>
                <a:spcPct val="90000"/>
              </a:lnSpc>
              <a:spcBef>
                <a:spcPts val="1000"/>
              </a:spcBef>
              <a:spcAft>
                <a:spcPts val="0"/>
              </a:spcAft>
              <a:buSzPct val="83333"/>
              <a:buNone/>
            </a:pPr>
            <a:r>
              <a:rPr lang="en-US" sz="2400" dirty="0">
                <a:latin typeface="Verdana"/>
                <a:ea typeface="Verdana"/>
                <a:cs typeface="Verdana"/>
                <a:sym typeface="Verdana"/>
              </a:rPr>
              <a:t>FRC - Functional residual capacity</a:t>
            </a:r>
            <a:endParaRPr sz="2400" dirty="0">
              <a:latin typeface="Verdana"/>
              <a:ea typeface="Verdana"/>
              <a:cs typeface="Verdana"/>
              <a:sym typeface="Verdana"/>
            </a:endParaRPr>
          </a:p>
          <a:p>
            <a:pPr marL="0" lvl="0" indent="0" algn="l" rtl="0">
              <a:lnSpc>
                <a:spcPct val="90000"/>
              </a:lnSpc>
              <a:spcBef>
                <a:spcPts val="1000"/>
              </a:spcBef>
              <a:spcAft>
                <a:spcPts val="0"/>
              </a:spcAft>
              <a:buSzPct val="83333"/>
              <a:buNone/>
            </a:pPr>
            <a:r>
              <a:rPr lang="en-US" sz="2400" dirty="0">
                <a:latin typeface="Verdana"/>
                <a:ea typeface="Verdana"/>
                <a:cs typeface="Verdana"/>
                <a:sym typeface="Verdana"/>
              </a:rPr>
              <a:t>FEV</a:t>
            </a:r>
            <a:r>
              <a:rPr lang="en-US" sz="2400" baseline="-25000" dirty="0">
                <a:latin typeface="Verdana"/>
                <a:ea typeface="Verdana"/>
                <a:cs typeface="Verdana"/>
                <a:sym typeface="Verdana"/>
              </a:rPr>
              <a:t>1</a:t>
            </a:r>
            <a:r>
              <a:rPr lang="en-US" sz="2400" dirty="0">
                <a:latin typeface="Verdana"/>
                <a:ea typeface="Verdana"/>
                <a:cs typeface="Verdana"/>
                <a:sym typeface="Verdana"/>
              </a:rPr>
              <a:t> - forced expiratory volume in 1 second</a:t>
            </a:r>
            <a:endParaRPr sz="2400" dirty="0">
              <a:latin typeface="Verdana"/>
              <a:ea typeface="Verdana"/>
              <a:cs typeface="Verdana"/>
              <a:sym typeface="Verdana"/>
            </a:endParaRPr>
          </a:p>
          <a:p>
            <a:pPr marL="0" lvl="0" indent="0" algn="l" rtl="0">
              <a:lnSpc>
                <a:spcPct val="90000"/>
              </a:lnSpc>
              <a:spcBef>
                <a:spcPts val="1000"/>
              </a:spcBef>
              <a:spcAft>
                <a:spcPts val="0"/>
              </a:spcAft>
              <a:buSzPct val="83333"/>
              <a:buNone/>
            </a:pPr>
            <a:r>
              <a:rPr lang="en-US" sz="2400" dirty="0">
                <a:latin typeface="Verdana"/>
                <a:ea typeface="Verdana"/>
                <a:cs typeface="Verdana"/>
                <a:sym typeface="Verdana"/>
              </a:rPr>
              <a:t>TV - Tidal volume </a:t>
            </a:r>
            <a:endParaRPr sz="2400" dirty="0">
              <a:latin typeface="Verdana"/>
              <a:ea typeface="Verdana"/>
              <a:cs typeface="Verdana"/>
              <a:sym typeface="Verdana"/>
            </a:endParaRPr>
          </a:p>
          <a:p>
            <a:pPr marL="0" lvl="0" indent="0" algn="l" rtl="0">
              <a:lnSpc>
                <a:spcPct val="90000"/>
              </a:lnSpc>
              <a:spcBef>
                <a:spcPts val="1000"/>
              </a:spcBef>
              <a:spcAft>
                <a:spcPts val="0"/>
              </a:spcAft>
              <a:buSzPct val="83333"/>
              <a:buNone/>
            </a:pPr>
            <a:r>
              <a:rPr lang="en-US" sz="2400" dirty="0">
                <a:latin typeface="Verdana"/>
                <a:ea typeface="Verdana"/>
                <a:cs typeface="Verdana"/>
                <a:sym typeface="Verdana"/>
              </a:rPr>
              <a:t>CPAP - Continuous positive airway pressure</a:t>
            </a:r>
            <a:endParaRPr sz="2400" dirty="0">
              <a:latin typeface="Verdana"/>
              <a:ea typeface="Verdana"/>
              <a:cs typeface="Verdana"/>
              <a:sym typeface="Verdana"/>
            </a:endParaRPr>
          </a:p>
          <a:p>
            <a:pPr marL="0" lvl="0" indent="0" algn="l" rtl="0">
              <a:lnSpc>
                <a:spcPct val="90000"/>
              </a:lnSpc>
              <a:spcBef>
                <a:spcPts val="1000"/>
              </a:spcBef>
              <a:spcAft>
                <a:spcPts val="0"/>
              </a:spcAft>
              <a:buSzPct val="83333"/>
              <a:buNone/>
            </a:pPr>
            <a:r>
              <a:rPr lang="en-US" sz="2400" dirty="0">
                <a:latin typeface="Verdana"/>
                <a:ea typeface="Verdana"/>
                <a:cs typeface="Verdana"/>
                <a:sym typeface="Verdana"/>
              </a:rPr>
              <a:t>PEEP - Positive end expiratory pressure </a:t>
            </a:r>
            <a:endParaRPr sz="2400" dirty="0">
              <a:latin typeface="Verdana"/>
              <a:ea typeface="Verdana"/>
              <a:cs typeface="Verdana"/>
              <a:sym typeface="Verdana"/>
            </a:endParaRPr>
          </a:p>
          <a:p>
            <a:pPr marL="0" lvl="0" indent="0" algn="l" rtl="0">
              <a:lnSpc>
                <a:spcPct val="90000"/>
              </a:lnSpc>
              <a:spcBef>
                <a:spcPts val="1000"/>
              </a:spcBef>
              <a:spcAft>
                <a:spcPts val="0"/>
              </a:spcAft>
              <a:buSzPct val="83332"/>
              <a:buNone/>
            </a:pPr>
            <a:r>
              <a:rPr lang="en-US" sz="2400" dirty="0">
                <a:latin typeface="Verdana"/>
                <a:ea typeface="Verdana"/>
                <a:cs typeface="Verdana"/>
                <a:sym typeface="Verdana"/>
              </a:rPr>
              <a:t>ARDS - Acute respiratory distress syndrome</a:t>
            </a:r>
            <a:endParaRPr sz="2400" dirty="0">
              <a:latin typeface="Verdana"/>
              <a:ea typeface="Verdana"/>
              <a:cs typeface="Verdana"/>
              <a:sym typeface="Verdana"/>
            </a:endParaRPr>
          </a:p>
          <a:p>
            <a:pPr marL="0" lvl="0" indent="0" algn="l" rtl="0">
              <a:lnSpc>
                <a:spcPct val="90000"/>
              </a:lnSpc>
              <a:spcBef>
                <a:spcPts val="1000"/>
              </a:spcBef>
              <a:spcAft>
                <a:spcPts val="0"/>
              </a:spcAft>
              <a:buSzPct val="83332"/>
              <a:buNone/>
            </a:pPr>
            <a:r>
              <a:rPr lang="en-US" sz="2400" dirty="0">
                <a:latin typeface="Verdana"/>
                <a:ea typeface="Verdana"/>
                <a:cs typeface="Verdana"/>
                <a:sym typeface="Verdana"/>
              </a:rPr>
              <a:t>ICU - Intensive Care Unit</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subTitle" idx="1"/>
          </p:nvPr>
        </p:nvSpPr>
        <p:spPr>
          <a:xfrm>
            <a:off x="838200" y="4938048"/>
            <a:ext cx="9144000" cy="71437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None/>
            </a:pPr>
            <a:endParaRPr/>
          </a:p>
        </p:txBody>
      </p:sp>
      <p:sp>
        <p:nvSpPr>
          <p:cNvPr id="101" name="Google Shape;101;p2"/>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Part 1  - Obesity and Chronic Respiratory Disease </a:t>
            </a:r>
            <a:endParaRPr>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838199" y="365125"/>
            <a:ext cx="1071278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Obesity and Chronic Respiratory disease </a:t>
            </a:r>
            <a:endParaRPr>
              <a:latin typeface="Verdana"/>
              <a:ea typeface="Verdana"/>
              <a:cs typeface="Verdana"/>
              <a:sym typeface="Verdana"/>
            </a:endParaRPr>
          </a:p>
        </p:txBody>
      </p:sp>
      <p:sp>
        <p:nvSpPr>
          <p:cNvPr id="108" name="Google Shape;108;p4"/>
          <p:cNvSpPr txBox="1">
            <a:spLocks noGrp="1"/>
          </p:cNvSpPr>
          <p:nvPr>
            <p:ph type="body" idx="1"/>
          </p:nvPr>
        </p:nvSpPr>
        <p:spPr>
          <a:xfrm>
            <a:off x="641017" y="1880742"/>
            <a:ext cx="10490809" cy="4351338"/>
          </a:xfrm>
          <a:prstGeom prst="rect">
            <a:avLst/>
          </a:prstGeom>
          <a:noFill/>
          <a:ln>
            <a:noFill/>
          </a:ln>
        </p:spPr>
        <p:txBody>
          <a:bodyPr spcFirstLastPara="1" wrap="square" lIns="91425" tIns="45700" rIns="91425" bIns="45700" anchor="t" anchorCtr="0">
            <a:normAutofit/>
          </a:bodyPr>
          <a:lstStyle/>
          <a:p>
            <a:pPr marL="342900" lvl="1" indent="-317500" algn="l" rtl="0">
              <a:lnSpc>
                <a:spcPct val="100000"/>
              </a:lnSpc>
              <a:spcBef>
                <a:spcPts val="0"/>
              </a:spcBef>
              <a:spcAft>
                <a:spcPts val="0"/>
              </a:spcAft>
              <a:buClr>
                <a:srgbClr val="000000"/>
              </a:buClr>
              <a:buSzPts val="2400"/>
              <a:buChar char="•"/>
            </a:pPr>
            <a:r>
              <a:rPr lang="en-US" sz="2400">
                <a:latin typeface="Verdana"/>
                <a:ea typeface="Verdana"/>
                <a:cs typeface="Verdana"/>
                <a:sym typeface="Verdana"/>
              </a:rPr>
              <a:t>Obesity is more common in people with Chronic Obstructive Pulmonary Disease (COPD) than in the general population, and is more prevalent in those with early‑stage disease </a:t>
            </a:r>
            <a:endParaRPr sz="2400">
              <a:latin typeface="Verdana"/>
              <a:ea typeface="Verdana"/>
              <a:cs typeface="Verdana"/>
              <a:sym typeface="Verdana"/>
            </a:endParaRPr>
          </a:p>
          <a:p>
            <a:pPr marL="914400" lvl="0" indent="0" algn="l" rtl="0">
              <a:lnSpc>
                <a:spcPct val="100000"/>
              </a:lnSpc>
              <a:spcBef>
                <a:spcPts val="0"/>
              </a:spcBef>
              <a:spcAft>
                <a:spcPts val="0"/>
              </a:spcAft>
              <a:buSzPts val="2000"/>
              <a:buNone/>
            </a:pPr>
            <a:endParaRPr sz="2400">
              <a:latin typeface="Verdana"/>
              <a:ea typeface="Verdana"/>
              <a:cs typeface="Verdana"/>
              <a:sym typeface="Verdana"/>
            </a:endParaRPr>
          </a:p>
          <a:p>
            <a:pPr marL="342900" lvl="1" indent="-317500" algn="l" rtl="0">
              <a:lnSpc>
                <a:spcPct val="100000"/>
              </a:lnSpc>
              <a:spcBef>
                <a:spcPts val="0"/>
              </a:spcBef>
              <a:spcAft>
                <a:spcPts val="0"/>
              </a:spcAft>
              <a:buClr>
                <a:srgbClr val="000000"/>
              </a:buClr>
              <a:buSzPts val="2400"/>
              <a:buChar char="•"/>
            </a:pPr>
            <a:r>
              <a:rPr lang="en-US" sz="2400">
                <a:latin typeface="Verdana"/>
                <a:ea typeface="Verdana"/>
                <a:cs typeface="Verdana"/>
                <a:sym typeface="Verdana"/>
              </a:rPr>
              <a:t>Obesity is also linked to asthma and obstructive sleep apnoea (OSA) </a:t>
            </a:r>
            <a:endParaRPr sz="2400">
              <a:latin typeface="Verdana"/>
              <a:ea typeface="Verdana"/>
              <a:cs typeface="Verdana"/>
              <a:sym typeface="Verdana"/>
            </a:endParaRPr>
          </a:p>
          <a:p>
            <a:pPr marL="914400" lvl="0" indent="0" algn="l" rtl="0">
              <a:lnSpc>
                <a:spcPct val="100000"/>
              </a:lnSpc>
              <a:spcBef>
                <a:spcPts val="0"/>
              </a:spcBef>
              <a:spcAft>
                <a:spcPts val="0"/>
              </a:spcAft>
              <a:buSzPts val="2000"/>
              <a:buNone/>
            </a:pPr>
            <a:endParaRPr sz="2400">
              <a:latin typeface="Verdana"/>
              <a:ea typeface="Verdana"/>
              <a:cs typeface="Verdana"/>
              <a:sym typeface="Verdana"/>
            </a:endParaRPr>
          </a:p>
          <a:p>
            <a:pPr marL="342900" lvl="1" indent="-317500" algn="l" rtl="0">
              <a:lnSpc>
                <a:spcPct val="100000"/>
              </a:lnSpc>
              <a:spcBef>
                <a:spcPts val="0"/>
              </a:spcBef>
              <a:spcAft>
                <a:spcPts val="0"/>
              </a:spcAft>
              <a:buClr>
                <a:srgbClr val="000000"/>
              </a:buClr>
              <a:buSzPts val="2400"/>
              <a:buChar char="•"/>
            </a:pPr>
            <a:r>
              <a:rPr lang="en-US" sz="2400">
                <a:latin typeface="Verdana"/>
                <a:ea typeface="Verdana"/>
                <a:cs typeface="Verdana"/>
                <a:sym typeface="Verdana"/>
              </a:rPr>
              <a:t>Obesity can lead to reduced physical activity, increased sedentary behaviour and worsening respiratory function and symptoms such as dyspnoea </a:t>
            </a:r>
            <a:endParaRPr sz="2400">
              <a:latin typeface="Verdana"/>
              <a:ea typeface="Verdana"/>
              <a:cs typeface="Verdana"/>
              <a:sym typeface="Verdana"/>
            </a:endParaRPr>
          </a:p>
          <a:p>
            <a:pPr marL="177800" lvl="1" indent="0" algn="l" rtl="0">
              <a:lnSpc>
                <a:spcPct val="100000"/>
              </a:lnSpc>
              <a:spcBef>
                <a:spcPts val="0"/>
              </a:spcBef>
              <a:spcAft>
                <a:spcPts val="0"/>
              </a:spcAft>
              <a:buClr>
                <a:srgbClr val="000000"/>
              </a:buClr>
              <a:buSzPts val="2800"/>
              <a:buNone/>
            </a:pPr>
            <a:endParaRPr/>
          </a:p>
          <a:p>
            <a:pPr marL="0" lvl="1" indent="0" algn="l" rtl="0">
              <a:lnSpc>
                <a:spcPct val="100000"/>
              </a:lnSpc>
              <a:spcBef>
                <a:spcPts val="0"/>
              </a:spcBef>
              <a:spcAft>
                <a:spcPts val="0"/>
              </a:spcAft>
              <a:buClr>
                <a:srgbClr val="000000"/>
              </a:buClr>
              <a:buSzPts val="2800"/>
              <a:buNone/>
            </a:pPr>
            <a:endParaRPr/>
          </a:p>
          <a:p>
            <a:pPr marL="342900" lvl="1" indent="-165100" algn="l" rtl="0">
              <a:lnSpc>
                <a:spcPct val="90000"/>
              </a:lnSpc>
              <a:spcBef>
                <a:spcPts val="0"/>
              </a:spcBef>
              <a:spcAft>
                <a:spcPts val="0"/>
              </a:spcAft>
              <a:buClr>
                <a:srgbClr val="000000"/>
              </a:buClr>
              <a:buSzPts val="2800"/>
              <a:buNone/>
            </a:pPr>
            <a:endParaRPr>
              <a:latin typeface="Verdana"/>
              <a:ea typeface="Verdana"/>
              <a:cs typeface="Verdana"/>
              <a:sym typeface="Verdana"/>
            </a:endParaRPr>
          </a:p>
        </p:txBody>
      </p:sp>
      <p:sp>
        <p:nvSpPr>
          <p:cNvPr id="109" name="Google Shape;109;p4"/>
          <p:cNvSpPr txBox="1"/>
          <p:nvPr/>
        </p:nvSpPr>
        <p:spPr>
          <a:xfrm>
            <a:off x="838200" y="6422124"/>
            <a:ext cx="10429500" cy="37186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(Franssen et al., 2008;  </a:t>
            </a:r>
            <a:r>
              <a:rPr lang="en-US" sz="1200" b="0" i="0" u="none" strike="noStrike" cap="none">
                <a:solidFill>
                  <a:srgbClr val="05103E"/>
                </a:solidFill>
                <a:latin typeface="Verdana"/>
                <a:ea typeface="Verdana"/>
                <a:cs typeface="Verdana"/>
                <a:sym typeface="Verdana"/>
              </a:rPr>
              <a:t>Global initiative for Chronic Obstructive Lung Disease, 2025;</a:t>
            </a:r>
            <a:r>
              <a:rPr lang="en-US" sz="1200" b="0" i="0" u="none" strike="noStrike" cap="none">
                <a:solidFill>
                  <a:schemeClr val="dk1"/>
                </a:solidFill>
                <a:latin typeface="Verdana"/>
                <a:ea typeface="Verdana"/>
                <a:cs typeface="Verdana"/>
                <a:sym typeface="Verdana"/>
              </a:rPr>
              <a:t> Nuttall, 2015) </a:t>
            </a:r>
            <a:endParaRPr sz="1200" b="0" i="0" u="none" strike="noStrike" cap="none">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Effect of Obesity on Respiration </a:t>
            </a:r>
            <a:endParaRPr>
              <a:latin typeface="Verdana"/>
              <a:ea typeface="Verdana"/>
              <a:cs typeface="Verdana"/>
              <a:sym typeface="Verdana"/>
            </a:endParaRPr>
          </a:p>
        </p:txBody>
      </p:sp>
      <p:sp>
        <p:nvSpPr>
          <p:cNvPr id="116" name="Google Shape;116;p9"/>
          <p:cNvSpPr txBox="1">
            <a:spLocks noGrp="1"/>
          </p:cNvSpPr>
          <p:nvPr>
            <p:ph type="body" idx="1"/>
          </p:nvPr>
        </p:nvSpPr>
        <p:spPr>
          <a:xfrm>
            <a:off x="2997600" y="1690700"/>
            <a:ext cx="8356200" cy="4351200"/>
          </a:xfrm>
          <a:prstGeom prst="rect">
            <a:avLst/>
          </a:prstGeom>
          <a:noFill/>
          <a:ln>
            <a:noFill/>
          </a:ln>
        </p:spPr>
        <p:txBody>
          <a:bodyPr spcFirstLastPara="1" wrap="square" lIns="91425" tIns="45700" rIns="91425" bIns="45700" anchor="t" anchorCtr="0">
            <a:normAutofit fontScale="85000" lnSpcReduction="20000"/>
          </a:bodyPr>
          <a:lstStyle/>
          <a:p>
            <a:pPr marL="101600" lvl="0" indent="0" algn="l" rtl="0">
              <a:lnSpc>
                <a:spcPct val="100000"/>
              </a:lnSpc>
              <a:spcBef>
                <a:spcPts val="1000"/>
              </a:spcBef>
              <a:spcAft>
                <a:spcPts val="0"/>
              </a:spcAft>
              <a:buSzPct val="83333"/>
              <a:buNone/>
            </a:pPr>
            <a:r>
              <a:rPr lang="en-US" sz="2400">
                <a:latin typeface="Verdana"/>
                <a:ea typeface="Verdana"/>
                <a:cs typeface="Verdana"/>
                <a:sym typeface="Verdana"/>
              </a:rPr>
              <a:t>Mechanical effects on breathing</a:t>
            </a:r>
            <a:endParaRPr sz="2400">
              <a:latin typeface="Verdana"/>
              <a:ea typeface="Verdana"/>
              <a:cs typeface="Verdana"/>
              <a:sym typeface="Verdana"/>
            </a:endParaRPr>
          </a:p>
          <a:p>
            <a:pPr marL="101600" lvl="0" indent="0" algn="l" rtl="0">
              <a:lnSpc>
                <a:spcPct val="100000"/>
              </a:lnSpc>
              <a:spcBef>
                <a:spcPts val="1000"/>
              </a:spcBef>
              <a:spcAft>
                <a:spcPts val="0"/>
              </a:spcAft>
              <a:buSzPct val="83333"/>
              <a:buNone/>
            </a:pPr>
            <a:r>
              <a:rPr lang="en-US" sz="2400">
                <a:latin typeface="Verdana"/>
                <a:ea typeface="Verdana"/>
                <a:cs typeface="Verdana"/>
                <a:sym typeface="Verdana"/>
              </a:rPr>
              <a:t>Extra weight around the abdomen and chest can limit diaphragm movement and increase the work of breathing reducing </a:t>
            </a:r>
            <a:endParaRPr sz="2400">
              <a:latin typeface="Verdana"/>
              <a:ea typeface="Verdana"/>
              <a:cs typeface="Verdana"/>
              <a:sym typeface="Verdana"/>
            </a:endParaRPr>
          </a:p>
          <a:p>
            <a:pPr marL="457200" lvl="0" indent="-358140" algn="l" rtl="0">
              <a:lnSpc>
                <a:spcPct val="100000"/>
              </a:lnSpc>
              <a:spcBef>
                <a:spcPts val="1000"/>
              </a:spcBef>
              <a:spcAft>
                <a:spcPts val="0"/>
              </a:spcAft>
              <a:buClr>
                <a:schemeClr val="dk1"/>
              </a:buClr>
              <a:buSzPct val="100000"/>
              <a:buChar char="•"/>
            </a:pPr>
            <a:r>
              <a:rPr lang="en-US" sz="2400">
                <a:latin typeface="Verdana"/>
                <a:ea typeface="Verdana"/>
                <a:cs typeface="Verdana"/>
                <a:sym typeface="Verdana"/>
              </a:rPr>
              <a:t>Tidal volume (TV) </a:t>
            </a:r>
            <a:endParaRPr sz="2400">
              <a:latin typeface="Verdana"/>
              <a:ea typeface="Verdana"/>
              <a:cs typeface="Verdana"/>
              <a:sym typeface="Verdana"/>
            </a:endParaRPr>
          </a:p>
          <a:p>
            <a:pPr marL="457200" lvl="0" indent="-358140" algn="l" rtl="0">
              <a:lnSpc>
                <a:spcPct val="100000"/>
              </a:lnSpc>
              <a:spcBef>
                <a:spcPts val="1000"/>
              </a:spcBef>
              <a:spcAft>
                <a:spcPts val="0"/>
              </a:spcAft>
              <a:buClr>
                <a:schemeClr val="dk1"/>
              </a:buClr>
              <a:buSzPct val="100000"/>
              <a:buChar char="•"/>
            </a:pPr>
            <a:r>
              <a:rPr lang="en-US" sz="2400">
                <a:latin typeface="Verdana"/>
                <a:ea typeface="Verdana"/>
                <a:cs typeface="Verdana"/>
                <a:sym typeface="Verdana"/>
              </a:rPr>
              <a:t>Functional residual capacity (FRC) </a:t>
            </a:r>
            <a:endParaRPr sz="2400">
              <a:latin typeface="Verdana"/>
              <a:ea typeface="Verdana"/>
              <a:cs typeface="Verdana"/>
              <a:sym typeface="Verdana"/>
            </a:endParaRPr>
          </a:p>
          <a:p>
            <a:pPr marL="457200" lvl="0" indent="-358140" algn="l" rtl="0">
              <a:lnSpc>
                <a:spcPct val="100000"/>
              </a:lnSpc>
              <a:spcBef>
                <a:spcPts val="1000"/>
              </a:spcBef>
              <a:spcAft>
                <a:spcPts val="0"/>
              </a:spcAft>
              <a:buClr>
                <a:schemeClr val="dk1"/>
              </a:buClr>
              <a:buSzPct val="100000"/>
              <a:buChar char="•"/>
            </a:pPr>
            <a:r>
              <a:rPr lang="en-US" sz="2400">
                <a:latin typeface="Verdana"/>
                <a:ea typeface="Verdana"/>
                <a:cs typeface="Verdana"/>
                <a:sym typeface="Verdana"/>
              </a:rPr>
              <a:t>Forced expiratory volume in 1 second (FEV</a:t>
            </a:r>
            <a:r>
              <a:rPr lang="en-US" sz="2400" baseline="-25000">
                <a:latin typeface="Verdana"/>
                <a:ea typeface="Verdana"/>
                <a:cs typeface="Verdana"/>
                <a:sym typeface="Verdana"/>
              </a:rPr>
              <a:t>1</a:t>
            </a:r>
            <a:r>
              <a:rPr lang="en-US" sz="2400">
                <a:latin typeface="Verdana"/>
                <a:ea typeface="Verdana"/>
                <a:cs typeface="Verdana"/>
                <a:sym typeface="Verdana"/>
              </a:rPr>
              <a:t>)</a:t>
            </a:r>
            <a:endParaRPr sz="2400">
              <a:latin typeface="Verdana"/>
              <a:ea typeface="Verdana"/>
              <a:cs typeface="Verdana"/>
              <a:sym typeface="Verdana"/>
            </a:endParaRPr>
          </a:p>
          <a:p>
            <a:pPr marL="101600" lvl="0" indent="0" algn="l" rtl="0">
              <a:lnSpc>
                <a:spcPct val="100000"/>
              </a:lnSpc>
              <a:spcBef>
                <a:spcPts val="1000"/>
              </a:spcBef>
              <a:spcAft>
                <a:spcPts val="0"/>
              </a:spcAft>
              <a:buSzPct val="83333"/>
              <a:buNone/>
            </a:pPr>
            <a:r>
              <a:rPr lang="en-US" sz="2400">
                <a:latin typeface="Verdana"/>
                <a:ea typeface="Verdana"/>
                <a:cs typeface="Verdana"/>
                <a:sym typeface="Verdana"/>
              </a:rPr>
              <a:t>Implication</a:t>
            </a:r>
            <a:endParaRPr sz="2400">
              <a:latin typeface="Verdana"/>
              <a:ea typeface="Verdana"/>
              <a:cs typeface="Verdana"/>
              <a:sym typeface="Verdana"/>
            </a:endParaRPr>
          </a:p>
          <a:p>
            <a:pPr marL="457200" lvl="0" indent="-358140" algn="l" rtl="0">
              <a:lnSpc>
                <a:spcPct val="100000"/>
              </a:lnSpc>
              <a:spcBef>
                <a:spcPts val="1000"/>
              </a:spcBef>
              <a:spcAft>
                <a:spcPts val="0"/>
              </a:spcAft>
              <a:buClr>
                <a:schemeClr val="dk1"/>
              </a:buClr>
              <a:buSzPct val="100000"/>
              <a:buChar char="•"/>
            </a:pPr>
            <a:r>
              <a:rPr lang="en-US" sz="2400">
                <a:latin typeface="Verdana"/>
                <a:ea typeface="Verdana"/>
                <a:cs typeface="Verdana"/>
                <a:sym typeface="Verdana"/>
              </a:rPr>
              <a:t>Weight gain has been shown to reduce pulmonary function longitudinally </a:t>
            </a:r>
            <a:endParaRPr sz="2400">
              <a:latin typeface="Verdana"/>
              <a:ea typeface="Verdana"/>
              <a:cs typeface="Verdana"/>
              <a:sym typeface="Verdana"/>
            </a:endParaRPr>
          </a:p>
          <a:p>
            <a:pPr marL="457200" lvl="0" indent="-358140" algn="l" rtl="0">
              <a:lnSpc>
                <a:spcPct val="100000"/>
              </a:lnSpc>
              <a:spcBef>
                <a:spcPts val="1000"/>
              </a:spcBef>
              <a:spcAft>
                <a:spcPts val="0"/>
              </a:spcAft>
              <a:buClr>
                <a:schemeClr val="dk1"/>
              </a:buClr>
              <a:buSzPct val="100000"/>
              <a:buChar char="•"/>
            </a:pPr>
            <a:r>
              <a:rPr lang="en-US" sz="2400">
                <a:latin typeface="Verdana"/>
                <a:ea typeface="Verdana"/>
                <a:cs typeface="Verdana"/>
                <a:sym typeface="Verdana"/>
              </a:rPr>
              <a:t>Lung volume changes increase risk of developing atelectasis</a:t>
            </a:r>
            <a:br>
              <a:rPr lang="en-US" sz="2400"/>
            </a:br>
            <a:endParaRPr sz="2400"/>
          </a:p>
          <a:p>
            <a:pPr marL="457200" lvl="0" indent="-228600" algn="l" rtl="0">
              <a:lnSpc>
                <a:spcPct val="90000"/>
              </a:lnSpc>
              <a:spcBef>
                <a:spcPts val="1000"/>
              </a:spcBef>
              <a:spcAft>
                <a:spcPts val="0"/>
              </a:spcAft>
              <a:buClr>
                <a:schemeClr val="dk1"/>
              </a:buClr>
              <a:buSzPct val="100000"/>
              <a:buNone/>
            </a:pPr>
            <a:endParaRPr/>
          </a:p>
        </p:txBody>
      </p:sp>
      <p:sp>
        <p:nvSpPr>
          <p:cNvPr id="117" name="Google Shape;117;p9"/>
          <p:cNvSpPr txBox="1"/>
          <p:nvPr/>
        </p:nvSpPr>
        <p:spPr>
          <a:xfrm>
            <a:off x="335350" y="6334800"/>
            <a:ext cx="9848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latin typeface="Verdana"/>
                <a:ea typeface="Verdana"/>
                <a:cs typeface="Verdana"/>
                <a:sym typeface="Verdana"/>
              </a:rPr>
              <a:t>(Bottai et al., 2002; Wise et al., 1998) </a:t>
            </a:r>
            <a:endParaRPr sz="1200" b="0" i="0" u="none" strike="noStrike" cap="none">
              <a:solidFill>
                <a:srgbClr val="000000"/>
              </a:solidFill>
              <a:latin typeface="Verdana"/>
              <a:ea typeface="Verdana"/>
              <a:cs typeface="Verdana"/>
              <a:sym typeface="Verdana"/>
            </a:endParaRPr>
          </a:p>
        </p:txBody>
      </p:sp>
      <p:pic>
        <p:nvPicPr>
          <p:cNvPr id="118" name="Google Shape;118;p9"/>
          <p:cNvPicPr preferRelativeResize="0"/>
          <p:nvPr/>
        </p:nvPicPr>
        <p:blipFill rotWithShape="1">
          <a:blip r:embed="rId3">
            <a:alphaModFix/>
          </a:blip>
          <a:srcRect/>
          <a:stretch/>
        </p:blipFill>
        <p:spPr>
          <a:xfrm>
            <a:off x="152400" y="2413188"/>
            <a:ext cx="2692800" cy="1795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Effect of Obesity - Respiratory System</a:t>
            </a:r>
            <a:endParaRPr>
              <a:latin typeface="Verdana"/>
              <a:ea typeface="Verdana"/>
              <a:cs typeface="Verdana"/>
              <a:sym typeface="Verdana"/>
            </a:endParaRPr>
          </a:p>
        </p:txBody>
      </p:sp>
      <p:sp>
        <p:nvSpPr>
          <p:cNvPr id="124" name="Google Shape;124;p10"/>
          <p:cNvSpPr txBox="1">
            <a:spLocks noGrp="1"/>
          </p:cNvSpPr>
          <p:nvPr>
            <p:ph type="body" idx="1"/>
          </p:nvPr>
        </p:nvSpPr>
        <p:spPr>
          <a:xfrm>
            <a:off x="548640" y="1825625"/>
            <a:ext cx="7220460" cy="4351200"/>
          </a:xfrm>
          <a:prstGeom prst="rect">
            <a:avLst/>
          </a:prstGeom>
          <a:noFill/>
          <a:ln>
            <a:noFill/>
          </a:ln>
        </p:spPr>
        <p:txBody>
          <a:bodyPr spcFirstLastPara="1" wrap="square" lIns="91425" tIns="45700" rIns="91425" bIns="45700" anchor="t" anchorCtr="0">
            <a:normAutofit/>
          </a:bodyPr>
          <a:lstStyle/>
          <a:p>
            <a:pPr marL="101600" lvl="0" indent="0" algn="l" rtl="0">
              <a:lnSpc>
                <a:spcPct val="90000"/>
              </a:lnSpc>
              <a:spcBef>
                <a:spcPts val="1000"/>
              </a:spcBef>
              <a:spcAft>
                <a:spcPts val="0"/>
              </a:spcAft>
              <a:buSzPts val="2000"/>
              <a:buNone/>
            </a:pPr>
            <a:r>
              <a:rPr lang="en-US" sz="2400">
                <a:latin typeface="Verdana"/>
                <a:ea typeface="Verdana"/>
                <a:cs typeface="Verdana"/>
                <a:sym typeface="Verdana"/>
              </a:rPr>
              <a:t>(i) Inflammatory and metabolic effects due to </a:t>
            </a:r>
            <a:endParaRPr sz="240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sz="2400">
                <a:latin typeface="Verdana"/>
                <a:ea typeface="Verdana"/>
                <a:cs typeface="Verdana"/>
                <a:sym typeface="Verdana"/>
              </a:rPr>
              <a:t>Association with systemic inflammation, which may worsen COPD symptoms and contribute to disease progression</a:t>
            </a:r>
            <a:endParaRPr sz="2400">
              <a:latin typeface="Verdana"/>
              <a:ea typeface="Verdana"/>
              <a:cs typeface="Verdana"/>
              <a:sym typeface="Verdana"/>
            </a:endParaRPr>
          </a:p>
          <a:p>
            <a:pPr marL="457200" lvl="0" indent="-228600" algn="l" rtl="0">
              <a:lnSpc>
                <a:spcPct val="90000"/>
              </a:lnSpc>
              <a:spcBef>
                <a:spcPts val="1000"/>
              </a:spcBef>
              <a:spcAft>
                <a:spcPts val="0"/>
              </a:spcAft>
              <a:buClr>
                <a:schemeClr val="dk1"/>
              </a:buClr>
              <a:buSzPts val="2000"/>
              <a:buNone/>
            </a:pPr>
            <a:endParaRPr sz="2400">
              <a:latin typeface="Verdana"/>
              <a:ea typeface="Verdana"/>
              <a:cs typeface="Verdana"/>
              <a:sym typeface="Verdana"/>
            </a:endParaRPr>
          </a:p>
          <a:p>
            <a:pPr marL="101600" lvl="0" indent="0" algn="l" rtl="0">
              <a:lnSpc>
                <a:spcPct val="90000"/>
              </a:lnSpc>
              <a:spcBef>
                <a:spcPts val="1000"/>
              </a:spcBef>
              <a:spcAft>
                <a:spcPts val="0"/>
              </a:spcAft>
              <a:buSzPts val="2000"/>
              <a:buNone/>
            </a:pPr>
            <a:r>
              <a:rPr lang="en-US" sz="2400">
                <a:latin typeface="Verdana"/>
                <a:ea typeface="Verdana"/>
                <a:cs typeface="Verdana"/>
                <a:sym typeface="Verdana"/>
              </a:rPr>
              <a:t>(ii) Obesity can reduce exercise tolerance and increase dyspnoea due to</a:t>
            </a:r>
            <a:endParaRPr sz="2400">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Char char="•"/>
            </a:pPr>
            <a:r>
              <a:rPr lang="en-US" sz="2400">
                <a:latin typeface="Verdana"/>
                <a:ea typeface="Verdana"/>
                <a:cs typeface="Verdana"/>
                <a:sym typeface="Verdana"/>
              </a:rPr>
              <a:t>Increased oxygen demand and ventilatory load and musculoskeletal strain</a:t>
            </a:r>
            <a:endParaRPr sz="2400">
              <a:latin typeface="Verdana"/>
              <a:ea typeface="Verdana"/>
              <a:cs typeface="Verdana"/>
              <a:sym typeface="Verdana"/>
            </a:endParaRPr>
          </a:p>
          <a:p>
            <a:pPr marL="457200" lvl="0" indent="-228600" algn="l" rtl="0">
              <a:lnSpc>
                <a:spcPct val="90000"/>
              </a:lnSpc>
              <a:spcBef>
                <a:spcPts val="1000"/>
              </a:spcBef>
              <a:spcAft>
                <a:spcPts val="0"/>
              </a:spcAft>
              <a:buClr>
                <a:schemeClr val="dk1"/>
              </a:buClr>
              <a:buSzPts val="2000"/>
              <a:buNone/>
            </a:pPr>
            <a:endParaRPr/>
          </a:p>
        </p:txBody>
      </p:sp>
      <p:sp>
        <p:nvSpPr>
          <p:cNvPr id="125" name="Google Shape;125;p10"/>
          <p:cNvSpPr txBox="1"/>
          <p:nvPr/>
        </p:nvSpPr>
        <p:spPr>
          <a:xfrm>
            <a:off x="335350" y="6334800"/>
            <a:ext cx="9848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latin typeface="Verdana"/>
                <a:ea typeface="Verdana"/>
                <a:cs typeface="Verdana"/>
                <a:sym typeface="Verdana"/>
              </a:rPr>
              <a:t>(Bottai et al., 2002; Wise et al., 1998) </a:t>
            </a:r>
            <a:endParaRPr sz="1200" b="0" i="0" u="none" strike="noStrike" cap="none">
              <a:solidFill>
                <a:srgbClr val="000000"/>
              </a:solidFill>
              <a:latin typeface="Verdana"/>
              <a:ea typeface="Verdana"/>
              <a:cs typeface="Verdana"/>
              <a:sym typeface="Verdana"/>
            </a:endParaRPr>
          </a:p>
        </p:txBody>
      </p:sp>
      <p:pic>
        <p:nvPicPr>
          <p:cNvPr id="126" name="Google Shape;126;p10"/>
          <p:cNvPicPr preferRelativeResize="0"/>
          <p:nvPr/>
        </p:nvPicPr>
        <p:blipFill rotWithShape="1">
          <a:blip r:embed="rId3">
            <a:alphaModFix/>
          </a:blip>
          <a:srcRect/>
          <a:stretch/>
        </p:blipFill>
        <p:spPr>
          <a:xfrm>
            <a:off x="7938275" y="2056288"/>
            <a:ext cx="4118100" cy="2745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3ba799f4e2c_0_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The obesity paradox (1) </a:t>
            </a:r>
            <a:endParaRPr>
              <a:latin typeface="Verdana"/>
              <a:ea typeface="Verdana"/>
              <a:cs typeface="Verdana"/>
              <a:sym typeface="Verdana"/>
            </a:endParaRPr>
          </a:p>
        </p:txBody>
      </p:sp>
      <p:sp>
        <p:nvSpPr>
          <p:cNvPr id="133" name="Google Shape;133;g3ba799f4e2c_0_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1000"/>
              </a:spcBef>
              <a:spcAft>
                <a:spcPts val="0"/>
              </a:spcAft>
              <a:buSzPts val="2000"/>
              <a:buFont typeface="Arial"/>
              <a:buChar char="•"/>
            </a:pPr>
            <a:r>
              <a:rPr lang="en-US" sz="2400">
                <a:latin typeface="Verdana"/>
                <a:ea typeface="Verdana"/>
                <a:cs typeface="Verdana"/>
                <a:sym typeface="Verdana"/>
              </a:rPr>
              <a:t>The obesity paradox is the observation that in certain chronic diseases e.g. COPD, a person living with obesity (PwO) can have a protective role in advanced disease. </a:t>
            </a:r>
            <a:endParaRPr sz="2400">
              <a:latin typeface="Verdana"/>
              <a:ea typeface="Verdana"/>
              <a:cs typeface="Verdana"/>
              <a:sym typeface="Verdana"/>
            </a:endParaRPr>
          </a:p>
          <a:p>
            <a:pPr marL="342900" lvl="0" indent="-342900" algn="l" rtl="0">
              <a:lnSpc>
                <a:spcPct val="100000"/>
              </a:lnSpc>
              <a:spcBef>
                <a:spcPts val="1000"/>
              </a:spcBef>
              <a:spcAft>
                <a:spcPts val="0"/>
              </a:spcAft>
              <a:buSzPts val="2000"/>
              <a:buFont typeface="Arial"/>
              <a:buChar char="•"/>
            </a:pPr>
            <a:r>
              <a:rPr lang="en-US" sz="2400">
                <a:latin typeface="Verdana"/>
                <a:ea typeface="Verdana"/>
                <a:cs typeface="Verdana"/>
                <a:sym typeface="Verdana"/>
              </a:rPr>
              <a:t>PwO can show improved short-medium term outcomes in advanced COPD compared to those classified as underweight/normal weight.</a:t>
            </a:r>
            <a:endParaRPr sz="2400">
              <a:latin typeface="Verdana"/>
              <a:ea typeface="Verdana"/>
              <a:cs typeface="Verdana"/>
              <a:sym typeface="Verdana"/>
            </a:endParaRPr>
          </a:p>
          <a:p>
            <a:pPr marL="342900" lvl="0" indent="-342900" algn="l" rtl="0">
              <a:lnSpc>
                <a:spcPct val="100000"/>
              </a:lnSpc>
              <a:spcBef>
                <a:spcPts val="1000"/>
              </a:spcBef>
              <a:spcAft>
                <a:spcPts val="0"/>
              </a:spcAft>
              <a:buSzPts val="2000"/>
              <a:buFont typeface="Arial"/>
              <a:buChar char="•"/>
            </a:pPr>
            <a:r>
              <a:rPr lang="en-US" sz="2400">
                <a:latin typeface="Verdana"/>
                <a:ea typeface="Verdana"/>
                <a:cs typeface="Verdana"/>
                <a:sym typeface="Verdana"/>
              </a:rPr>
              <a:t>Therefore, the relationship between obesity and chronic respiratory disease is nuanced.</a:t>
            </a:r>
            <a:endParaRPr sz="2400">
              <a:latin typeface="Verdana"/>
              <a:ea typeface="Verdana"/>
              <a:cs typeface="Verdana"/>
              <a:sym typeface="Verdana"/>
            </a:endParaRPr>
          </a:p>
          <a:p>
            <a:pPr marL="101600" lvl="0" indent="0" algn="l" rtl="0">
              <a:lnSpc>
                <a:spcPct val="100000"/>
              </a:lnSpc>
              <a:spcBef>
                <a:spcPts val="1000"/>
              </a:spcBef>
              <a:spcAft>
                <a:spcPts val="0"/>
              </a:spcAft>
              <a:buSzPts val="2000"/>
              <a:buNone/>
            </a:pPr>
            <a:endParaRPr sz="2400">
              <a:latin typeface="Verdana"/>
              <a:ea typeface="Verdana"/>
              <a:cs typeface="Verdana"/>
              <a:sym typeface="Verdana"/>
            </a:endParaRPr>
          </a:p>
          <a:p>
            <a:pPr marL="101600" lvl="0" indent="0" algn="l" rtl="0">
              <a:lnSpc>
                <a:spcPct val="100000"/>
              </a:lnSpc>
              <a:spcBef>
                <a:spcPts val="1000"/>
              </a:spcBef>
              <a:spcAft>
                <a:spcPts val="0"/>
              </a:spcAft>
              <a:buSzPts val="2000"/>
              <a:buNone/>
            </a:pPr>
            <a:endParaRPr sz="2400"/>
          </a:p>
        </p:txBody>
      </p:sp>
      <p:sp>
        <p:nvSpPr>
          <p:cNvPr id="134" name="Google Shape;134;g3ba799f4e2c_0_6"/>
          <p:cNvSpPr txBox="1"/>
          <p:nvPr/>
        </p:nvSpPr>
        <p:spPr>
          <a:xfrm>
            <a:off x="335350" y="6334800"/>
            <a:ext cx="9848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latin typeface="Verdana"/>
                <a:ea typeface="Verdana"/>
                <a:cs typeface="Verdana"/>
                <a:sym typeface="Verdana"/>
              </a:rPr>
              <a:t>(</a:t>
            </a:r>
            <a:r>
              <a:rPr lang="en-US" sz="1100" b="0" i="0" u="none" strike="noStrike" cap="none">
                <a:solidFill>
                  <a:schemeClr val="dk1"/>
                </a:solidFill>
                <a:latin typeface="Verdana"/>
                <a:ea typeface="Verdana"/>
                <a:cs typeface="Verdana"/>
                <a:sym typeface="Verdana"/>
              </a:rPr>
              <a:t>Aqqad, A et al., 2017</a:t>
            </a:r>
            <a:r>
              <a:rPr lang="en-US" sz="1200" b="0" i="0" u="none" strike="noStrike" cap="none">
                <a:solidFill>
                  <a:srgbClr val="05103E"/>
                </a:solidFill>
                <a:latin typeface="Verdana"/>
                <a:ea typeface="Verdana"/>
                <a:cs typeface="Verdana"/>
                <a:sym typeface="Verdana"/>
              </a:rPr>
              <a:t>; Oreopoulos et al., 2009; Yamauchi et al., 2014) </a:t>
            </a: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6288</Words>
  <Application>Microsoft Office PowerPoint</Application>
  <PresentationFormat>Widescreen</PresentationFormat>
  <Paragraphs>354</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Cambria Math</vt:lpstr>
      <vt:lpstr>Times New Roman</vt:lpstr>
      <vt:lpstr>Verdana</vt:lpstr>
      <vt:lpstr>Office Theme</vt:lpstr>
      <vt:lpstr>   Obesity Implications in Cardiorespiratory  Physiotherapy  </vt:lpstr>
      <vt:lpstr>Overview</vt:lpstr>
      <vt:lpstr>Contents </vt:lpstr>
      <vt:lpstr>Glossary of terms </vt:lpstr>
      <vt:lpstr>Part 1  - Obesity and Chronic Respiratory Disease </vt:lpstr>
      <vt:lpstr>Obesity and Chronic Respiratory disease </vt:lpstr>
      <vt:lpstr>Effect of Obesity on Respiration </vt:lpstr>
      <vt:lpstr>Effect of Obesity - Respiratory System</vt:lpstr>
      <vt:lpstr>The obesity paradox (1) </vt:lpstr>
      <vt:lpstr>The obesity paradox (2) </vt:lpstr>
      <vt:lpstr>Obesity and Asthma (1)</vt:lpstr>
      <vt:lpstr>Obesity and Asthma (2)</vt:lpstr>
      <vt:lpstr>Obesity and Obstructive Sleep Apnoea (OSA) (1)</vt:lpstr>
      <vt:lpstr>Obesity and Obstructive Sleep Apnoea (OSA) (2)</vt:lpstr>
      <vt:lpstr>Assessment Considerations</vt:lpstr>
      <vt:lpstr>General physiotherapy treatment points </vt:lpstr>
      <vt:lpstr>Obesity as a ‘treatable trait’ in COPD (1)</vt:lpstr>
      <vt:lpstr>Obesity as a ‘treatable trait’ in COPD (2)</vt:lpstr>
      <vt:lpstr>Tailoring physiotherapy approach </vt:lpstr>
      <vt:lpstr>Part 2  - Obesity and the Acute Hospital Environment </vt:lpstr>
      <vt:lpstr>Obesity and the surgical patient </vt:lpstr>
      <vt:lpstr>Post-op pulmonary complications (PPCs) </vt:lpstr>
      <vt:lpstr>Obesity and the Intensive Care Unit (ICU) environment </vt:lpstr>
      <vt:lpstr>Treating PwO in the ICU environment  </vt:lpstr>
      <vt:lpstr>Positioning considerations</vt:lpstr>
      <vt:lpstr>Ventilation considerations for PwO (1)</vt:lpstr>
      <vt:lpstr>Ventilation Considerations for PwO (2)</vt:lpstr>
      <vt:lpstr>Ventilation considerations for PwO (3)</vt:lpstr>
      <vt:lpstr>References </vt:lpstr>
      <vt:lpstr>References </vt:lpstr>
      <vt:lpstr>References </vt:lpstr>
      <vt:lpstr>References  </vt:lpstr>
      <vt:lpstr>Contact details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Mary E. Davis</dc:creator>
  <cp:lastModifiedBy>Emilia Kosińska</cp:lastModifiedBy>
  <cp:revision>34</cp:revision>
  <dcterms:created xsi:type="dcterms:W3CDTF">2025-03-18T11:23:58Z</dcterms:created>
  <dcterms:modified xsi:type="dcterms:W3CDTF">2026-03-09T12:40:40Z</dcterms:modified>
</cp:coreProperties>
</file>