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1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58" r:id="rId4"/>
    <p:sldId id="259" r:id="rId5"/>
    <p:sldId id="260" r:id="rId6"/>
    <p:sldId id="261" r:id="rId7"/>
    <p:sldId id="262" r:id="rId8"/>
    <p:sldId id="296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E/R31M1hcW+0Y84o2EYO/vXef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FDA5EB-2022-456F-A085-F0F606986BE5}" v="4" dt="2025-09-26T11:05:57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36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6F2461CB-B4D7-8A5D-CE21-8FA734F2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>
            <a:extLst>
              <a:ext uri="{FF2B5EF4-FFF2-40B4-BE49-F238E27FC236}">
                <a16:creationId xmlns:a16="http://schemas.microsoft.com/office/drawing/2014/main" id="{45FFB737-16C0-1BC7-B84F-6911AB1A37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C19B0BD3-C6CE-338E-E037-70A3F5DC4A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628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45B151AA-884B-13D8-CA3D-D4648DAFE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>
            <a:extLst>
              <a:ext uri="{FF2B5EF4-FFF2-40B4-BE49-F238E27FC236}">
                <a16:creationId xmlns:a16="http://schemas.microsoft.com/office/drawing/2014/main" id="{3A3B93D4-99B0-4744-CCD9-B6C75551F1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38B71797-AA24-AF02-E8C1-F6C535EC33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27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8C81DFAD-795E-1B1A-D9CD-61DA8ABE9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>
            <a:extLst>
              <a:ext uri="{FF2B5EF4-FFF2-40B4-BE49-F238E27FC236}">
                <a16:creationId xmlns:a16="http://schemas.microsoft.com/office/drawing/2014/main" id="{F4940A48-B80B-1621-7507-44E07CBE62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BAD55B8C-A267-C0B2-5597-A01238F185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67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DFC716D4-C90A-A49F-C48E-A377CA26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>
            <a:extLst>
              <a:ext uri="{FF2B5EF4-FFF2-40B4-BE49-F238E27FC236}">
                <a16:creationId xmlns:a16="http://schemas.microsoft.com/office/drawing/2014/main" id="{2658F5DF-2C3B-E9AC-3923-3FB55F9D14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EB3E9873-0F22-00B6-D64D-8EBE8E49D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60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27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8"/>
          <p:cNvSpPr txBox="1">
            <a:spLocks noGrp="1"/>
          </p:cNvSpPr>
          <p:nvPr>
            <p:ph type="subTitle" idx="1"/>
          </p:nvPr>
        </p:nvSpPr>
        <p:spPr>
          <a:xfrm>
            <a:off x="838200" y="4938048"/>
            <a:ext cx="9144000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title"/>
          </p:nvPr>
        </p:nvSpPr>
        <p:spPr>
          <a:xfrm>
            <a:off x="838200" y="3765551"/>
            <a:ext cx="10515600" cy="88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>
                <a:solidFill>
                  <a:srgbClr val="70387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Colour 1">
  <p:cSld name="Content with Caption Colou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70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body" idx="1"/>
          </p:nvPr>
        </p:nvSpPr>
        <p:spPr>
          <a:xfrm>
            <a:off x="5183188" y="1404257"/>
            <a:ext cx="6172200" cy="445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>
                <a:solidFill>
                  <a:srgbClr val="70387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body" idx="2"/>
          </p:nvPr>
        </p:nvSpPr>
        <p:spPr>
          <a:xfrm>
            <a:off x="839788" y="1404257"/>
            <a:ext cx="3932237" cy="4464731"/>
          </a:xfrm>
          <a:prstGeom prst="rect">
            <a:avLst/>
          </a:prstGeom>
          <a:solidFill>
            <a:srgbClr val="3C8A9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left">
  <p:cSld name="Picture with Caption lef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with Caption left">
  <p:cSld name="Chart with Caption lef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51"/>
          <p:cNvSpPr>
            <a:spLocks noGrp="1"/>
          </p:cNvSpPr>
          <p:nvPr>
            <p:ph type="chart" idx="2"/>
          </p:nvPr>
        </p:nvSpPr>
        <p:spPr>
          <a:xfrm>
            <a:off x="5595938" y="533400"/>
            <a:ext cx="5419725" cy="53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with Caption right">
  <p:cSld name="Chart with Caption righ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2"/>
          <p:cNvSpPr txBox="1">
            <a:spLocks noGrp="1"/>
          </p:cNvSpPr>
          <p:nvPr>
            <p:ph type="title"/>
          </p:nvPr>
        </p:nvSpPr>
        <p:spPr>
          <a:xfrm>
            <a:off x="6164827" y="221226"/>
            <a:ext cx="5125986" cy="91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body" idx="1"/>
          </p:nvPr>
        </p:nvSpPr>
        <p:spPr>
          <a:xfrm>
            <a:off x="6164827" y="1523206"/>
            <a:ext cx="5125986" cy="449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52"/>
          <p:cNvSpPr>
            <a:spLocks noGrp="1"/>
          </p:cNvSpPr>
          <p:nvPr>
            <p:ph type="chart" idx="2"/>
          </p:nvPr>
        </p:nvSpPr>
        <p:spPr>
          <a:xfrm>
            <a:off x="663575" y="555625"/>
            <a:ext cx="5126038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">
  <p:cSld name="Content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>
            <a:off x="6542314" y="212725"/>
            <a:ext cx="4811486" cy="843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1"/>
          </p:nvPr>
        </p:nvSpPr>
        <p:spPr>
          <a:xfrm>
            <a:off x="6542088" y="1349375"/>
            <a:ext cx="4811712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68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body" idx="4"/>
          </p:nvPr>
        </p:nvSpPr>
        <p:spPr>
          <a:xfrm>
            <a:off x="6169025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3">
  <p:cSld name="Compariso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body" idx="4"/>
          </p:nvPr>
        </p:nvSpPr>
        <p:spPr>
          <a:xfrm>
            <a:off x="6169027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opilot.microsoft.com/" TargetMode="External"/><Relationship Id="rId5" Type="http://schemas.openxmlformats.org/officeDocument/2006/relationships/hyperlink" Target="https://elevenlabs.io/app/home" TargetMode="External"/><Relationship Id="rId4" Type="http://schemas.openxmlformats.org/officeDocument/2006/relationships/hyperlink" Target="https://chatgp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subTitle" idx="1"/>
          </p:nvPr>
        </p:nvSpPr>
        <p:spPr>
          <a:xfrm>
            <a:off x="838199" y="4938048"/>
            <a:ext cx="10409903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Physiotherapy and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Behaviour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Change in People Living with Obesity</a:t>
            </a:r>
            <a:endParaRPr lang="fi-F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838199" y="4052940"/>
            <a:ext cx="10515600" cy="88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Podcast Series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800654-A320-E403-BB9B-9AB5DE38F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2951" y="188339"/>
            <a:ext cx="5150277" cy="3433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85C30-F658-2E60-4104-8B2406781B2E}"/>
              </a:ext>
            </a:extLst>
          </p:cNvPr>
          <p:cNvSpPr txBox="1"/>
          <p:nvPr/>
        </p:nvSpPr>
        <p:spPr>
          <a:xfrm>
            <a:off x="838199" y="5652423"/>
            <a:ext cx="6290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>
                <a:solidFill>
                  <a:srgbClr val="703876"/>
                </a:solidFill>
              </a:rPr>
              <a:t>These podcast were developed by senior lecturers at Tampere University of Applied Sciences in Finland for the Prominence Project, September 2025 </a:t>
            </a:r>
            <a:endParaRPr lang="en-US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969D-E9CD-BD2F-6976-75E8A8726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Verdana" panose="020B0604030504040204" pitchFamily="34" charset="0"/>
                <a:ea typeface="Verdana" panose="020B0604030504040204" pitchFamily="34" charset="0"/>
              </a:rPr>
              <a:t>Table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fi-FI" dirty="0" err="1">
                <a:latin typeface="Verdana" panose="020B0604030504040204" pitchFamily="34" charset="0"/>
                <a:ea typeface="Verdana" panose="020B0604030504040204" pitchFamily="34" charset="0"/>
              </a:rPr>
              <a:t>Contents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5D4AB-12E7-CDC2-44E2-EB4541AB8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Episode 1: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Physiotherapists’ Role in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Behaviour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Change, 5 min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Episode 2: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Stigma in Healthcare, 3 min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Episode 3: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Motivational Interviewing and the 5A Model, 5 min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Episode 4: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From Small Wins to Big Progress, 4 min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Episode 5: </a:t>
            </a:r>
            <a:r>
              <a:rPr lang="fi-FI" i="1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i-FI" i="1" dirty="0" err="1">
                <a:latin typeface="Verdana" panose="020B0604030504040204" pitchFamily="34" charset="0"/>
                <a:ea typeface="Verdana" panose="020B0604030504040204" pitchFamily="34" charset="0"/>
              </a:rPr>
              <a:t>Theoretical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i-FI" i="1" dirty="0" err="1">
                <a:latin typeface="Verdana" panose="020B0604030504040204" pitchFamily="34" charset="0"/>
                <a:ea typeface="Verdana" panose="020B0604030504040204" pitchFamily="34" charset="0"/>
              </a:rPr>
              <a:t>Models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</a:rPr>
              <a:t> into </a:t>
            </a:r>
            <a:r>
              <a:rPr lang="fi-FI" i="1" dirty="0" err="1">
                <a:latin typeface="Verdana" panose="020B0604030504040204" pitchFamily="34" charset="0"/>
                <a:ea typeface="Verdana" panose="020B0604030504040204" pitchFamily="34" charset="0"/>
              </a:rPr>
              <a:t>Practical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i-FI" i="1" dirty="0" err="1">
                <a:latin typeface="Verdana" panose="020B0604030504040204" pitchFamily="34" charset="0"/>
                <a:ea typeface="Verdana" panose="020B0604030504040204" pitchFamily="34" charset="0"/>
              </a:rPr>
              <a:t>Physiotherapy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</a:rPr>
              <a:t>, 6 min</a:t>
            </a:r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12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Episode 1: </a:t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i="1" dirty="0">
                <a:latin typeface="Verdana" panose="020B0604030504040204" pitchFamily="34" charset="0"/>
                <a:ea typeface="Verdana" panose="020B0604030504040204" pitchFamily="34" charset="0"/>
              </a:rPr>
              <a:t>Physiotherapists’ Role in </a:t>
            </a:r>
            <a:r>
              <a:rPr lang="en-US" sz="3600" i="1" dirty="0" err="1">
                <a:latin typeface="Verdana" panose="020B0604030504040204" pitchFamily="34" charset="0"/>
                <a:ea typeface="Verdana" panose="020B0604030504040204" pitchFamily="34" charset="0"/>
              </a:rPr>
              <a:t>Behaviour</a:t>
            </a:r>
            <a:r>
              <a:rPr lang="en-US" sz="3600" i="1" dirty="0">
                <a:latin typeface="Verdana" panose="020B0604030504040204" pitchFamily="34" charset="0"/>
                <a:ea typeface="Verdana" panose="020B0604030504040204" pitchFamily="34" charset="0"/>
              </a:rPr>
              <a:t> Change</a:t>
            </a:r>
            <a:endParaRPr sz="3600" dirty="0"/>
          </a:p>
        </p:txBody>
      </p:sp>
      <p:sp>
        <p:nvSpPr>
          <p:cNvPr id="118" name="Google Shape;118;p3"/>
          <p:cNvSpPr txBox="1">
            <a:spLocks noGrp="1"/>
          </p:cNvSpPr>
          <p:nvPr>
            <p:ph type="body" idx="1"/>
          </p:nvPr>
        </p:nvSpPr>
        <p:spPr>
          <a:xfrm>
            <a:off x="838200" y="1536008"/>
            <a:ext cx="548394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In this episode, Brian and Matilda explore key theories such as the Health Belief Model, Transtheoretical Model, Self-Determination Theory, Social Cognitive Theory, Theory of Planned Behaviour, and COM-B. </a:t>
            </a:r>
          </a:p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The main point: these models are not rigid recipes but tools to understand the complexity of behaviour change. For physiotherapists, they highlight factors like motivation, confidence, and environment that influence a client’s journey.</a:t>
            </a:r>
          </a:p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Duration: 5 min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59792-9B8F-098F-E751-C67C3A0A5F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62138" y="1994918"/>
            <a:ext cx="5150277" cy="3433518"/>
          </a:xfrm>
          <a:prstGeom prst="rect">
            <a:avLst/>
          </a:prstGeom>
        </p:spPr>
      </p:pic>
      <p:pic>
        <p:nvPicPr>
          <p:cNvPr id="3" name="1st Episode Brian and Matilda talk in podcast">
            <a:hlinkClick r:id="" action="ppaction://media"/>
            <a:extLst>
              <a:ext uri="{FF2B5EF4-FFF2-40B4-BE49-F238E27FC236}">
                <a16:creationId xmlns:a16="http://schemas.microsoft.com/office/drawing/2014/main" id="{C32E9BF3-53DD-26F6-8EF1-E56593E1C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365" y="60055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7EC4ADFA-436D-D9FA-B3AC-D8E94A9BD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726C16BE-79F5-CF2F-64E8-4FCFE4E5C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Episode 2: </a:t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i="1" dirty="0">
                <a:latin typeface="Verdana" panose="020B0604030504040204" pitchFamily="34" charset="0"/>
                <a:ea typeface="Verdana" panose="020B0604030504040204" pitchFamily="34" charset="0"/>
              </a:rPr>
              <a:t>Stigma in Healthcare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47FBDA6F-7073-0ECE-B9ED-9F9C2CD6F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536008"/>
            <a:ext cx="548394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In this conversation with Harry, who lives with obesity and metabolic syndrome, the focus turns to the role of stigma in healthcare. </a:t>
            </a:r>
          </a:p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Harry share his experiences of living with obesity and facing stigma. Stigma creates barriers by making clients feel judged, dismissed, or unwelcome. The lesson: physiotherapists must see the person, not the weight. Respect, empathy, and listening are essential for building trust and supporting engagement.</a:t>
            </a:r>
          </a:p>
          <a:p>
            <a:pPr marL="0" indent="0">
              <a:buNone/>
            </a:pPr>
            <a:r>
              <a:rPr lang="fi-FI" dirty="0" err="1">
                <a:latin typeface="Verdana" panose="020B0604030504040204" pitchFamily="34" charset="0"/>
                <a:ea typeface="Verdana" panose="020B0604030504040204" pitchFamily="34" charset="0"/>
              </a:rPr>
              <a:t>Duration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</a:rPr>
              <a:t> 3 min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75B02-7BA2-0D64-B832-2B16612B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62138" y="1994918"/>
            <a:ext cx="5150277" cy="3433518"/>
          </a:xfrm>
          <a:prstGeom prst="rect">
            <a:avLst/>
          </a:prstGeom>
        </p:spPr>
      </p:pic>
      <p:pic>
        <p:nvPicPr>
          <p:cNvPr id="4" name="2nd Episode Brian, Matilda and Harry talk in podcast">
            <a:hlinkClick r:id="" action="ppaction://media"/>
            <a:extLst>
              <a:ext uri="{FF2B5EF4-FFF2-40B4-BE49-F238E27FC236}">
                <a16:creationId xmlns:a16="http://schemas.microsoft.com/office/drawing/2014/main" id="{4663D754-0269-B659-D0E5-92ED1D4E0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684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DCD6B88E-CF29-2DCA-E0B6-2BA757EBF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4C6DEE4F-4886-BA27-BAD8-DB144BE17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Episode 3: </a:t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i="1" dirty="0">
                <a:latin typeface="Verdana" panose="020B0604030504040204" pitchFamily="34" charset="0"/>
                <a:ea typeface="Verdana" panose="020B0604030504040204" pitchFamily="34" charset="0"/>
              </a:rPr>
              <a:t>Motivational Interviewing and the 5A Model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5B5761FC-B35C-1BAA-2DA6-150BD8C184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89061"/>
            <a:ext cx="548394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In this episode, Brian and Matilda introduce Motivational Interviewing (MI) as a client-centred communication style, and the 5A model (Ask, Advise, Assess, Assist, Arrange) as a structured framework.</a:t>
            </a:r>
          </a:p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Combined, they help physiotherapists guide conversations with empathy, collaboration, and respect. This approach fosters ownership and increases the likelihood of lasting change.</a:t>
            </a:r>
          </a:p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Duration 5 min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C030A-87F3-63F5-2787-8E5337BCE5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62138" y="1994918"/>
            <a:ext cx="5150277" cy="3433518"/>
          </a:xfrm>
          <a:prstGeom prst="rect">
            <a:avLst/>
          </a:prstGeom>
        </p:spPr>
      </p:pic>
      <p:pic>
        <p:nvPicPr>
          <p:cNvPr id="3" name="3rd Episode Brian and Matilda talk in podcast">
            <a:hlinkClick r:id="" action="ppaction://media"/>
            <a:extLst>
              <a:ext uri="{FF2B5EF4-FFF2-40B4-BE49-F238E27FC236}">
                <a16:creationId xmlns:a16="http://schemas.microsoft.com/office/drawing/2014/main" id="{AC20F688-BF6A-3D4F-23C0-8A15F0F81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" y="5887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131251EB-F05D-688D-A7E1-DF9E00CE6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C35B077C-0196-DE3D-61A3-539962A961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Episode 4: </a:t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i="1" dirty="0">
                <a:latin typeface="Verdana" panose="020B0604030504040204" pitchFamily="34" charset="0"/>
                <a:ea typeface="Verdana" panose="020B0604030504040204" pitchFamily="34" charset="0"/>
              </a:rPr>
              <a:t>From Small Wins to Big Progress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DB340CE6-2263-4E64-9DA9-1ECBB24C95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13348"/>
            <a:ext cx="548394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This episode highlights the critical role physiotherapists play in supporting clients living with obesity through realistic and meaningful goal-setting.</a:t>
            </a:r>
          </a:p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Meaningful goals provide direction, while small steps make progress achievable. Linking goals to what matters most in a client’s life strengthens motivation and self-efficacy. Physiotherapists should celebrate every small success, reinforce progress and build momentum toward sustainable change.</a:t>
            </a:r>
            <a:endParaRPr lang="fi-FI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Duration 4 min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B0456-D257-637E-7DB7-1BEAF8EFEE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62138" y="1994918"/>
            <a:ext cx="5150277" cy="3433518"/>
          </a:xfrm>
          <a:prstGeom prst="rect">
            <a:avLst/>
          </a:prstGeom>
        </p:spPr>
      </p:pic>
      <p:pic>
        <p:nvPicPr>
          <p:cNvPr id="4" name="4th Episode Brian and Matilda talk in podcast">
            <a:hlinkClick r:id="" action="ppaction://media"/>
            <a:extLst>
              <a:ext uri="{FF2B5EF4-FFF2-40B4-BE49-F238E27FC236}">
                <a16:creationId xmlns:a16="http://schemas.microsoft.com/office/drawing/2014/main" id="{A05FEA16-D1E1-FD34-9D85-B94C1F685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365" y="5964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60F8C48B-FE5F-17AA-65A7-93108731F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AF195046-FA8E-635C-0A4A-A59C2E899B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Episode 5: </a:t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i-FI" sz="3600" i="1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fi-FI" sz="36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i-FI" sz="3600" i="1" dirty="0" err="1">
                <a:latin typeface="Verdana" panose="020B0604030504040204" pitchFamily="34" charset="0"/>
                <a:ea typeface="Verdana" panose="020B0604030504040204" pitchFamily="34" charset="0"/>
              </a:rPr>
              <a:t>Theoretical</a:t>
            </a:r>
            <a:r>
              <a:rPr lang="fi-FI" sz="36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i-FI" sz="3600" i="1" dirty="0" err="1">
                <a:latin typeface="Verdana" panose="020B0604030504040204" pitchFamily="34" charset="0"/>
                <a:ea typeface="Verdana" panose="020B0604030504040204" pitchFamily="34" charset="0"/>
              </a:rPr>
              <a:t>Models</a:t>
            </a:r>
            <a:r>
              <a:rPr lang="fi-FI" sz="3600" i="1" dirty="0">
                <a:latin typeface="Verdana" panose="020B0604030504040204" pitchFamily="34" charset="0"/>
                <a:ea typeface="Verdana" panose="020B0604030504040204" pitchFamily="34" charset="0"/>
              </a:rPr>
              <a:t> into </a:t>
            </a:r>
            <a:r>
              <a:rPr lang="fi-FI" sz="3600" i="1" dirty="0" err="1">
                <a:latin typeface="Verdana" panose="020B0604030504040204" pitchFamily="34" charset="0"/>
                <a:ea typeface="Verdana" panose="020B0604030504040204" pitchFamily="34" charset="0"/>
              </a:rPr>
              <a:t>Practical</a:t>
            </a:r>
            <a:r>
              <a:rPr lang="fi-FI" sz="36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i-FI" sz="3600" i="1" dirty="0" err="1">
                <a:latin typeface="Verdana" panose="020B0604030504040204" pitchFamily="34" charset="0"/>
                <a:ea typeface="Verdana" panose="020B0604030504040204" pitchFamily="34" charset="0"/>
              </a:rPr>
              <a:t>Physiotherapy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C348CFBF-76CA-6148-89F2-EFD5AC3C30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612029"/>
            <a:ext cx="5483942" cy="5064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In this final episode, Brian, Matilda and Harry discuss about practical meaning of theoretical models of behaviour change. They revisit all key lessons: theory as a lens, empathy as a foundation, communication as a tool, goals as a guide, and small steps as the path forward. </a:t>
            </a:r>
          </a:p>
          <a:p>
            <a:pPr marL="0" indent="0">
              <a:buNone/>
            </a:pPr>
            <a:r>
              <a:rPr lang="en-GB" noProof="0" dirty="0">
                <a:latin typeface="Verdana" panose="020B0604030504040204" pitchFamily="34" charset="0"/>
                <a:ea typeface="Verdana" panose="020B0604030504040204" pitchFamily="34" charset="0"/>
              </a:rPr>
              <a:t>Their take-home message is that physiotherapists are not just prescribing treatment but walking alongside clients, reducing stigma, fostering trust, and supporting meaningful, sustainable change.</a:t>
            </a:r>
          </a:p>
          <a:p>
            <a:pPr marL="0" indent="0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Duration 6 min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05133-290F-BFE3-12E2-D829C058E1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62138" y="1994918"/>
            <a:ext cx="5150277" cy="3433518"/>
          </a:xfrm>
          <a:prstGeom prst="rect">
            <a:avLst/>
          </a:prstGeom>
        </p:spPr>
      </p:pic>
      <p:pic>
        <p:nvPicPr>
          <p:cNvPr id="3" name="5 th Episode Brian, Matilda and Harry talk in podcast">
            <a:hlinkClick r:id="" action="ppaction://media"/>
            <a:extLst>
              <a:ext uri="{FF2B5EF4-FFF2-40B4-BE49-F238E27FC236}">
                <a16:creationId xmlns:a16="http://schemas.microsoft.com/office/drawing/2014/main" id="{D0B55FF1-576D-85F1-2CD4-8E7A669C9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205" y="59287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;p1">
            <a:extLst>
              <a:ext uri="{FF2B5EF4-FFF2-40B4-BE49-F238E27FC236}">
                <a16:creationId xmlns:a16="http://schemas.microsoft.com/office/drawing/2014/main" id="{897EFE93-8BA5-E27D-5F16-F60797F4ECE7}"/>
              </a:ext>
            </a:extLst>
          </p:cNvPr>
          <p:cNvSpPr txBox="1">
            <a:spLocks/>
          </p:cNvSpPr>
          <p:nvPr/>
        </p:nvSpPr>
        <p:spPr>
          <a:xfrm>
            <a:off x="6758608" y="2135213"/>
            <a:ext cx="5059017" cy="129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These podcasts were developed by physiotherapy senior lecturers at Tampere University of Applied Sciences in Finland for the Prominence Project, September 2025. </a:t>
            </a: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B29B99DE-517B-4574-7116-836BA9FD79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8608" y="0"/>
            <a:ext cx="4841549" cy="1909572"/>
          </a:xfrm>
          <a:prstGeom prst="rect">
            <a:avLst/>
          </a:prstGeom>
        </p:spPr>
      </p:pic>
      <p:sp>
        <p:nvSpPr>
          <p:cNvPr id="9" name="Google Shape;105;p1">
            <a:extLst>
              <a:ext uri="{FF2B5EF4-FFF2-40B4-BE49-F238E27FC236}">
                <a16:creationId xmlns:a16="http://schemas.microsoft.com/office/drawing/2014/main" id="{0180656C-A4AD-C788-B3EB-A563E9071FF3}"/>
              </a:ext>
            </a:extLst>
          </p:cNvPr>
          <p:cNvSpPr txBox="1">
            <a:spLocks/>
          </p:cNvSpPr>
          <p:nvPr/>
        </p:nvSpPr>
        <p:spPr>
          <a:xfrm>
            <a:off x="6758608" y="3785420"/>
            <a:ext cx="5059017" cy="270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ChatGPT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was used to modify theories into discussion (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https://chatgpt.com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Voices of Matilda, Brian and Harry are developed by using elevenlabs.io text-to-speech generator (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https://elevenlabs.io/app/home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and picture of them by using Microsoft Copilot AI (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https://copilot.Microsoft.com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89906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0dc41d9b-b010-4340-bce3-e554a9fc2bef}" enabled="1" method="Privileged" siteId="{fa6944af-cc7c-4cd8-9154-c0113279891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Office PowerPoint</Application>
  <PresentationFormat>Widescreen</PresentationFormat>
  <Paragraphs>34</Paragraphs>
  <Slides>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Verdana</vt:lpstr>
      <vt:lpstr>Office Theme</vt:lpstr>
      <vt:lpstr>Podcast Series</vt:lpstr>
      <vt:lpstr>Table of Contents</vt:lpstr>
      <vt:lpstr>Episode 1:  Physiotherapists’ Role in Behaviour Change</vt:lpstr>
      <vt:lpstr>Episode 2:  Stigma in Healthcare</vt:lpstr>
      <vt:lpstr>Episode 3:  Motivational Interviewing and the 5A Model</vt:lpstr>
      <vt:lpstr>Episode 4:  From Small Wins to Big Progress</vt:lpstr>
      <vt:lpstr>Episode 5:  From Theoretical Models into Practical Physiotherapy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Mary E. Davis</dc:creator>
  <cp:lastModifiedBy>Emilia Kosińska</cp:lastModifiedBy>
  <cp:revision>5</cp:revision>
  <dcterms:created xsi:type="dcterms:W3CDTF">2025-03-18T11:23:58Z</dcterms:created>
  <dcterms:modified xsi:type="dcterms:W3CDTF">2025-10-02T12:19:53Z</dcterms:modified>
</cp:coreProperties>
</file>