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2"/>
  </p:sldMasterIdLst>
  <p:notesMasterIdLst>
    <p:notesMasterId r:id="rId18"/>
  </p:notesMasterIdLst>
  <p:sldIdLst>
    <p:sldId id="256" r:id="rId3"/>
    <p:sldId id="257" r:id="rId4"/>
    <p:sldId id="285" r:id="rId5"/>
    <p:sldId id="258" r:id="rId6"/>
    <p:sldId id="283" r:id="rId7"/>
    <p:sldId id="284" r:id="rId8"/>
    <p:sldId id="286" r:id="rId9"/>
    <p:sldId id="287" r:id="rId10"/>
    <p:sldId id="288" r:id="rId11"/>
    <p:sldId id="289" r:id="rId12"/>
    <p:sldId id="290" r:id="rId13"/>
    <p:sldId id="293" r:id="rId14"/>
    <p:sldId id="294" r:id="rId15"/>
    <p:sldId id="295" r:id="rId16"/>
    <p:sldId id="296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ggRjHvTVE4we3KWwlngzq9J7Vm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876"/>
    <a:srgbClr val="EBB7E5"/>
    <a:srgbClr val="F2C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164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42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8"/>
          <p:cNvSpPr txBox="1">
            <a:spLocks noGrp="1"/>
          </p:cNvSpPr>
          <p:nvPr>
            <p:ph type="subTitle" idx="1"/>
          </p:nvPr>
        </p:nvSpPr>
        <p:spPr>
          <a:xfrm>
            <a:off x="838200" y="4938048"/>
            <a:ext cx="9144000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400"/>
              <a:buNone/>
              <a:defRPr sz="2400">
                <a:solidFill>
                  <a:srgbClr val="703876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title"/>
          </p:nvPr>
        </p:nvSpPr>
        <p:spPr>
          <a:xfrm>
            <a:off x="838200" y="3765551"/>
            <a:ext cx="10515600" cy="885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 b="1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 b="1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43"/>
          <p:cNvSpPr txBox="1">
            <a:spLocks noGrp="1"/>
          </p:cNvSpPr>
          <p:nvPr>
            <p:ph type="body" idx="4"/>
          </p:nvPr>
        </p:nvSpPr>
        <p:spPr>
          <a:xfrm>
            <a:off x="6169025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3">
  <p:cSld name="Comparison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 b="1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44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 b="1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44"/>
          <p:cNvSpPr txBox="1">
            <a:spLocks noGrp="1"/>
          </p:cNvSpPr>
          <p:nvPr>
            <p:ph type="body" idx="3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4"/>
          <p:cNvSpPr txBox="1">
            <a:spLocks noGrp="1"/>
          </p:cNvSpPr>
          <p:nvPr>
            <p:ph type="body" idx="4"/>
          </p:nvPr>
        </p:nvSpPr>
        <p:spPr>
          <a:xfrm>
            <a:off x="6169027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>
                <a:solidFill>
                  <a:srgbClr val="70387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4" name="Google Shape;84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Colour 1">
  <p:cSld name="Content with Caption Colou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707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body" idx="1"/>
          </p:nvPr>
        </p:nvSpPr>
        <p:spPr>
          <a:xfrm>
            <a:off x="5183188" y="1404257"/>
            <a:ext cx="6172200" cy="4456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000"/>
              <a:buNone/>
              <a:defRPr sz="2000">
                <a:solidFill>
                  <a:srgbClr val="70387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body" idx="2"/>
          </p:nvPr>
        </p:nvSpPr>
        <p:spPr>
          <a:xfrm>
            <a:off x="839788" y="1404257"/>
            <a:ext cx="3932237" cy="4464731"/>
          </a:xfrm>
          <a:prstGeom prst="rect">
            <a:avLst/>
          </a:prstGeom>
          <a:solidFill>
            <a:srgbClr val="3C8A96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left">
  <p:cSld name="Picture with Caption lef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2" name="Google Shape;92;p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with Caption left">
  <p:cSld name="Chart with Caption lef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51"/>
          <p:cNvSpPr>
            <a:spLocks noGrp="1"/>
          </p:cNvSpPr>
          <p:nvPr>
            <p:ph type="chart" idx="2"/>
          </p:nvPr>
        </p:nvSpPr>
        <p:spPr>
          <a:xfrm>
            <a:off x="5595938" y="533400"/>
            <a:ext cx="5419725" cy="533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with Caption right">
  <p:cSld name="Chart with Caption righ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2"/>
          <p:cNvSpPr txBox="1">
            <a:spLocks noGrp="1"/>
          </p:cNvSpPr>
          <p:nvPr>
            <p:ph type="title"/>
          </p:nvPr>
        </p:nvSpPr>
        <p:spPr>
          <a:xfrm>
            <a:off x="6164827" y="221226"/>
            <a:ext cx="5125986" cy="91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body" idx="1"/>
          </p:nvPr>
        </p:nvSpPr>
        <p:spPr>
          <a:xfrm>
            <a:off x="6164827" y="1523206"/>
            <a:ext cx="5125986" cy="449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52"/>
          <p:cNvSpPr>
            <a:spLocks noGrp="1"/>
          </p:cNvSpPr>
          <p:nvPr>
            <p:ph type="chart" idx="2"/>
          </p:nvPr>
        </p:nvSpPr>
        <p:spPr>
          <a:xfrm>
            <a:off x="663575" y="555625"/>
            <a:ext cx="5126038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">
  <p:cSld name="Content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title"/>
          </p:nvPr>
        </p:nvSpPr>
        <p:spPr>
          <a:xfrm>
            <a:off x="6542314" y="212725"/>
            <a:ext cx="4811486" cy="843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body" idx="1"/>
          </p:nvPr>
        </p:nvSpPr>
        <p:spPr>
          <a:xfrm>
            <a:off x="6542088" y="1349375"/>
            <a:ext cx="4811712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400"/>
              <a:buNone/>
              <a:defRPr sz="2400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400"/>
              <a:buNone/>
              <a:defRPr sz="2400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 sz="4400"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3876"/>
              </a:buClr>
              <a:buSzPts val="2400"/>
              <a:buNone/>
              <a:defRPr sz="2400">
                <a:solidFill>
                  <a:srgbClr val="70387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  <a:defRPr>
                <a:solidFill>
                  <a:srgbClr val="70387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2" Type="http://schemas.microsoft.com/office/2007/relationships/media" Target="../media/media10.m4a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8.png"/><Relationship Id="rId2" Type="http://schemas.microsoft.com/office/2007/relationships/media" Target="../media/media11.m4a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3.m4a"/><Relationship Id="rId7" Type="http://schemas.openxmlformats.org/officeDocument/2006/relationships/image" Target="../media/image23.jpeg"/><Relationship Id="rId2" Type="http://schemas.microsoft.com/office/2007/relationships/media" Target="../media/media13.m4a"/><Relationship Id="rId1" Type="http://schemas.openxmlformats.org/officeDocument/2006/relationships/tags" Target="../tags/tag19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0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8.png"/><Relationship Id="rId2" Type="http://schemas.microsoft.com/office/2007/relationships/media" Target="../media/media14.m4a"/><Relationship Id="rId1" Type="http://schemas.openxmlformats.org/officeDocument/2006/relationships/tags" Target="../tags/tag21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openxmlformats.org/officeDocument/2006/relationships/image" Target="../media/image1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openxmlformats.org/officeDocument/2006/relationships/image" Target="../media/image17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9.m4a"/><Relationship Id="rId7" Type="http://schemas.openxmlformats.org/officeDocument/2006/relationships/image" Target="../media/image20.png"/><Relationship Id="rId2" Type="http://schemas.microsoft.com/office/2007/relationships/media" Target="../media/media9.m4a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 txBox="1">
            <a:spLocks noGrp="1"/>
          </p:cNvSpPr>
          <p:nvPr>
            <p:ph type="title"/>
          </p:nvPr>
        </p:nvSpPr>
        <p:spPr>
          <a:xfrm>
            <a:off x="838200" y="3765551"/>
            <a:ext cx="10515600" cy="885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Exercise prescription in adults with obesity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"/>
          <p:cNvSpPr txBox="1">
            <a:spLocks noGrp="1"/>
          </p:cNvSpPr>
          <p:nvPr>
            <p:ph type="subTitle" idx="1"/>
          </p:nvPr>
        </p:nvSpPr>
        <p:spPr>
          <a:xfrm>
            <a:off x="838200" y="4938049"/>
            <a:ext cx="9144000" cy="107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2400"/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prof. dr. Dominique Hansen – Hasselt University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762A51-A5EF-49A0-9457-D37F8088250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udio 100:00:00.0" time="0"/>
                    <p14:bmk name="Audio 100:00:07.3" time="7371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1709" y="5943600"/>
            <a:ext cx="376335" cy="376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3"/>
    </mc:Choice>
    <mc:Fallback xmlns="">
      <p:transition spd="slow" advTm="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B17A-F424-453E-871E-D813127D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Targeted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exercise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in adult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obesity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AB723-CC43-42AC-B7F1-EFFA25114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265" y="3032442"/>
            <a:ext cx="11709919" cy="4068245"/>
          </a:xfrm>
        </p:spPr>
        <p:txBody>
          <a:bodyPr>
            <a:normAutofit/>
          </a:bodyPr>
          <a:lstStyle/>
          <a:p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exercise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intolerance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: HIIT 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(short term)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, high-volume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endurance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(long term)</a:t>
            </a:r>
            <a:endParaRPr lang="nl-B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dyslipidaemia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endurance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exercise 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(&gt;1200 </a:t>
            </a:r>
            <a:r>
              <a:rPr lang="nl-B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kCal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/week)</a:t>
            </a:r>
          </a:p>
          <a:p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hypertension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endurance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exercise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(≥moderate </a:t>
            </a:r>
            <a:r>
              <a:rPr lang="nl-B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intensity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; ≥30-40min/</a:t>
            </a:r>
            <a:r>
              <a:rPr lang="nl-B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session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type 2 diabetes: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endurance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exercise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(&gt;250 min/week, 5-7 </a:t>
            </a:r>
            <a:r>
              <a:rPr lang="nl-B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days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/week)</a:t>
            </a:r>
          </a:p>
          <a:p>
            <a:pPr marL="101600" indent="0">
              <a:buNone/>
            </a:pP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			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resistance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exercise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(high volume: &gt;21 sets) </a:t>
            </a:r>
          </a:p>
          <a:p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muscle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wasting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weakness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resistance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exercise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nl-B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higher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intensity</a:t>
            </a:r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9">
            <a:extLst>
              <a:ext uri="{FF2B5EF4-FFF2-40B4-BE49-F238E27FC236}">
                <a16:creationId xmlns:a16="http://schemas.microsoft.com/office/drawing/2014/main" id="{ED6954AB-57E6-4B76-B91A-046DF98D7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3001" y="1535131"/>
            <a:ext cx="2476367" cy="165286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D60C4E6-4647-4951-B962-A44D31725004}"/>
              </a:ext>
            </a:extLst>
          </p:cNvPr>
          <p:cNvSpPr/>
          <p:nvPr/>
        </p:nvSpPr>
        <p:spPr>
          <a:xfrm>
            <a:off x="609600" y="6205982"/>
            <a:ext cx="8503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Hansen D, et al.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Sports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Med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. 2018;48:1781-97</a:t>
            </a:r>
            <a:b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Hansen D, et al.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Sports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Med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. 2023;53:2013-37.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0177CA-C983-4935-8E63-1726C370AFB2}"/>
              </a:ext>
            </a:extLst>
          </p:cNvPr>
          <p:cNvSpPr txBox="1"/>
          <p:nvPr/>
        </p:nvSpPr>
        <p:spPr>
          <a:xfrm>
            <a:off x="609600" y="1535131"/>
            <a:ext cx="70974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1. based on CVD risk &amp; physical fitness: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09AEDF3-9482-48E3-B5B2-DF95EF2B6B60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98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569"/>
    </mc:Choice>
    <mc:Fallback xmlns="">
      <p:transition spd="slow" advTm="19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D582-C7AA-4F69-8F1A-40565013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Tailored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exercise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in adult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obesity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6E626-DD08-4D72-B08A-536A5BFE0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05" y="1717910"/>
            <a:ext cx="10515600" cy="4351338"/>
          </a:xfrm>
        </p:spPr>
        <p:txBody>
          <a:bodyPr/>
          <a:lstStyle/>
          <a:p>
            <a:pPr marL="101600" indent="0">
              <a:buNone/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2. based on patient needs, consideration of safety precautions:</a:t>
            </a:r>
          </a:p>
          <a:p>
            <a:pPr marL="101600" indent="0">
              <a:buNone/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   (including level of supervision)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B6A6D-7C89-4303-9BB9-8391C2D01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23" y="3081741"/>
            <a:ext cx="5811416" cy="2665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8B21D9-0296-4DB1-8BB2-AA0A27937490}"/>
              </a:ext>
            </a:extLst>
          </p:cNvPr>
          <p:cNvSpPr txBox="1"/>
          <p:nvPr/>
        </p:nvSpPr>
        <p:spPr>
          <a:xfrm>
            <a:off x="6649616" y="3461323"/>
            <a:ext cx="1761690" cy="1754326"/>
          </a:xfrm>
          <a:prstGeom prst="rect">
            <a:avLst/>
          </a:prstGeom>
          <a:solidFill>
            <a:srgbClr val="EBB7E5">
              <a:alpha val="14902"/>
            </a:srgbClr>
          </a:solidFill>
          <a:ln w="28575">
            <a:solidFill>
              <a:srgbClr val="703876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lower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body joint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pain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muscle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pain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fatigue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limited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endurance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inability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climb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stairs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poor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sleep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low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strength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9C226-B4CB-44CA-8E54-2588742D1D71}"/>
              </a:ext>
            </a:extLst>
          </p:cNvPr>
          <p:cNvSpPr txBox="1"/>
          <p:nvPr/>
        </p:nvSpPr>
        <p:spPr>
          <a:xfrm>
            <a:off x="8419046" y="3462566"/>
            <a:ext cx="1761690" cy="2308324"/>
          </a:xfrm>
          <a:prstGeom prst="rect">
            <a:avLst/>
          </a:prstGeom>
          <a:solidFill>
            <a:srgbClr val="EBB7E5">
              <a:alpha val="14902"/>
            </a:srgbClr>
          </a:solidFill>
          <a:ln w="28575">
            <a:solidFill>
              <a:srgbClr val="703876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obstructive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sleep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apnea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high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blood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pressure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fatty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liver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glucose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dysregulation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low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sex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hormones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poor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wound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healing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low immune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function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B3AF4B-F849-4EB6-AD2A-3066A77798AD}"/>
              </a:ext>
            </a:extLst>
          </p:cNvPr>
          <p:cNvSpPr txBox="1"/>
          <p:nvPr/>
        </p:nvSpPr>
        <p:spPr>
          <a:xfrm>
            <a:off x="10190067" y="3461323"/>
            <a:ext cx="1761691" cy="1384995"/>
          </a:xfrm>
          <a:prstGeom prst="rect">
            <a:avLst/>
          </a:prstGeom>
          <a:solidFill>
            <a:srgbClr val="EBB7E5">
              <a:alpha val="14902"/>
            </a:srgbClr>
          </a:solidFill>
          <a:ln w="28575">
            <a:solidFill>
              <a:srgbClr val="703876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increased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stress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increased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nociception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depression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anxiety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hopelessness</a:t>
            </a:r>
            <a:endParaRPr lang="nl-BE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poor</a:t>
            </a:r>
            <a:r>
              <a:rPr lang="nl-BE" sz="1200" dirty="0">
                <a:latin typeface="Verdana" panose="020B0604030504040204" pitchFamily="34" charset="0"/>
                <a:ea typeface="Verdana" panose="020B0604030504040204" pitchFamily="34" charset="0"/>
              </a:rPr>
              <a:t> memory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5746A2-8F91-46F1-AD0F-5491439186F9}"/>
              </a:ext>
            </a:extLst>
          </p:cNvPr>
          <p:cNvSpPr/>
          <p:nvPr/>
        </p:nvSpPr>
        <p:spPr>
          <a:xfrm>
            <a:off x="6830125" y="2862187"/>
            <a:ext cx="1348390" cy="505131"/>
          </a:xfrm>
          <a:prstGeom prst="roundRect">
            <a:avLst/>
          </a:prstGeom>
          <a:solidFill>
            <a:srgbClr val="F2CFEE">
              <a:alpha val="14902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err="1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Functional</a:t>
            </a:r>
            <a:endParaRPr lang="en-GB" b="1" dirty="0">
              <a:solidFill>
                <a:srgbClr val="7038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0AF6B6-EE11-4232-8533-9842D17E825F}"/>
              </a:ext>
            </a:extLst>
          </p:cNvPr>
          <p:cNvSpPr/>
          <p:nvPr/>
        </p:nvSpPr>
        <p:spPr>
          <a:xfrm>
            <a:off x="8678239" y="2862187"/>
            <a:ext cx="1261966" cy="505131"/>
          </a:xfrm>
          <a:prstGeom prst="roundRect">
            <a:avLst/>
          </a:prstGeom>
          <a:solidFill>
            <a:srgbClr val="F2CFEE">
              <a:alpha val="14902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err="1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Somatic</a:t>
            </a:r>
            <a:endParaRPr lang="en-GB" b="1" dirty="0">
              <a:solidFill>
                <a:srgbClr val="7038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6E2C05-35D3-49D4-950C-289B42931E95}"/>
              </a:ext>
            </a:extLst>
          </p:cNvPr>
          <p:cNvSpPr/>
          <p:nvPr/>
        </p:nvSpPr>
        <p:spPr>
          <a:xfrm>
            <a:off x="10439929" y="2862186"/>
            <a:ext cx="1261966" cy="505131"/>
          </a:xfrm>
          <a:prstGeom prst="roundRect">
            <a:avLst/>
          </a:prstGeom>
          <a:solidFill>
            <a:srgbClr val="F2CFEE">
              <a:alpha val="14902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err="1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Mental</a:t>
            </a:r>
            <a:endParaRPr lang="en-GB" b="1" dirty="0">
              <a:solidFill>
                <a:srgbClr val="7038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0217EC-6801-4BCC-AAB2-BB67BDA80393}"/>
              </a:ext>
            </a:extLst>
          </p:cNvPr>
          <p:cNvSpPr/>
          <p:nvPr/>
        </p:nvSpPr>
        <p:spPr>
          <a:xfrm>
            <a:off x="3531035" y="5774180"/>
            <a:ext cx="51299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Edmonton Obesity Staging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01539-BCB8-4933-AE1A-FEEC6E89C06E}"/>
              </a:ext>
            </a:extLst>
          </p:cNvPr>
          <p:cNvSpPr txBox="1"/>
          <p:nvPr/>
        </p:nvSpPr>
        <p:spPr>
          <a:xfrm>
            <a:off x="637437" y="6232289"/>
            <a:ext cx="6192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Sharma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AM, et al. Int J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Obes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Lond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). 2009;33:289-95</a:t>
            </a:r>
          </a:p>
          <a:p>
            <a:r>
              <a:rPr lang="en-GB" sz="1000" dirty="0">
                <a:latin typeface="Verdana" panose="020B0604030504040204" pitchFamily="34" charset="0"/>
                <a:ea typeface="Verdana" panose="020B0604030504040204" pitchFamily="34" charset="0"/>
              </a:rPr>
              <a:t>Mathis BJ, et al. Current obesity reports. 2023;12(1), 36–60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600B0A-6697-4DDC-857E-15E3C029891A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0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8"/>
    </mc:Choice>
    <mc:Fallback xmlns="">
      <p:transition spd="slow" advTm="3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529667" cy="5951008"/>
          </a:xfrm>
          <a:prstGeom prst="rect">
            <a:avLst/>
          </a:prstGeom>
          <a:solidFill>
            <a:srgbClr val="3C8A9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Precision </a:t>
            </a:r>
            <a:r>
              <a:rPr lang="en-US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exercise prescription in </a:t>
            </a: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adult obesity </a:t>
            </a:r>
            <a:b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Case study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9" name="Google Shape;149;p7" descr="The PROMINENCE logo is a circular, half-divided shape that represents obesity, diversity, and inclusion in a single symbol. The circle alludes to obesity while simultaneously resembling the letter &quot;P&quot; of Prominence, which includes a laurel branch, a well-known element in the field of Education, one of the main objectives of the project. The PROMINENCE logo colours are teal and dark purple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7867" y="282611"/>
            <a:ext cx="6210264" cy="621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4AA376-67DC-4185-A6E5-6202877C535A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48"/>
    </mc:Choice>
    <mc:Fallback xmlns="">
      <p:transition spd="slow" advTm="3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55AA2-BA0C-418C-A6F8-A908A644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Case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example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0A969-2D56-43D7-9BD0-CF4D84F08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8113"/>
            <a:ext cx="10515600" cy="4351338"/>
          </a:xfrm>
        </p:spPr>
        <p:txBody>
          <a:bodyPr>
            <a:noAutofit/>
          </a:bodyPr>
          <a:lstStyle/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Age – 55 </a:t>
            </a:r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years</a:t>
            </a:r>
            <a:endParaRPr lang="nl-B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Height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– 160 cm</a:t>
            </a:r>
          </a:p>
          <a:p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Weight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– 85 kg</a:t>
            </a:r>
          </a:p>
          <a:p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Sex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female</a:t>
            </a:r>
            <a:endParaRPr lang="nl-B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VO</a:t>
            </a:r>
            <a:r>
              <a:rPr lang="nl-BE" sz="18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2max 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– 1600 ml/min, 18.8 ml/kg/min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(108% predicted norm)</a:t>
            </a:r>
            <a:endParaRPr lang="en-GB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esting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</a:rPr>
              <a:t> heart rate – 102 bpm</a:t>
            </a:r>
          </a:p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eak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</a:rPr>
              <a:t> exercise heart rate – 151 bpm</a:t>
            </a:r>
          </a:p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otal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</a:rPr>
              <a:t> cholesterol – 267 mg/dL</a:t>
            </a:r>
          </a:p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en-GB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asting</a:t>
            </a:r>
            <a:r>
              <a:rPr lang="en-GB" sz="1800" dirty="0">
                <a:latin typeface="Verdana" panose="020B0604030504040204" pitchFamily="34" charset="0"/>
                <a:ea typeface="Verdana" panose="020B0604030504040204" pitchFamily="34" charset="0"/>
              </a:rPr>
              <a:t> glucose – 108 mg/dL</a:t>
            </a:r>
          </a:p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Blood </a:t>
            </a:r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pressure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– 115/72 </a:t>
            </a:r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mmHg</a:t>
            </a:r>
            <a:endParaRPr lang="nl-B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Medication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 intake – </a:t>
            </a:r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statin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, ACE-inhibitor, </a:t>
            </a:r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orlistat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antiplatelet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metformin</a:t>
            </a:r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sulfonylurea</a:t>
            </a:r>
            <a:endParaRPr lang="nl-B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2630C-FF87-4D66-8CAF-FF6FE96B50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809"/>
          <a:stretch/>
        </p:blipFill>
        <p:spPr>
          <a:xfrm>
            <a:off x="8191020" y="1378113"/>
            <a:ext cx="3732518" cy="372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Therapeutic exercise prescription -">
            <a:extLst>
              <a:ext uri="{FF2B5EF4-FFF2-40B4-BE49-F238E27FC236}">
                <a16:creationId xmlns:a16="http://schemas.microsoft.com/office/drawing/2014/main" id="{7AD181E5-EA7F-4FAD-A648-4F7D9F71C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20" y="1378113"/>
            <a:ext cx="3732519" cy="372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891E6-3343-4978-A2DB-E616B17F5C3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98163" y="1127610"/>
            <a:ext cx="1791478" cy="179147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DC4A4D7-3CAB-491C-9BA8-218E5E653A06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42"/>
    </mc:Choice>
    <mc:Fallback xmlns="">
      <p:transition spd="slow" advTm="6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F69C-D034-44C5-AD2B-3CDF9DF5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Case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example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63610-027D-4ACC-9333-1D05981D8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628326"/>
          </a:xfrm>
        </p:spPr>
        <p:txBody>
          <a:bodyPr>
            <a:normAutofit/>
          </a:bodyPr>
          <a:lstStyle/>
          <a:p>
            <a:r>
              <a:rPr lang="nl-BE" sz="2200" i="1" dirty="0" err="1">
                <a:latin typeface="Verdana" panose="020B0604030504040204" pitchFamily="34" charset="0"/>
                <a:ea typeface="Verdana" panose="020B0604030504040204" pitchFamily="34" charset="0"/>
              </a:rPr>
              <a:t>One</a:t>
            </a:r>
            <a:r>
              <a:rPr lang="nl-BE" sz="22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200" i="1" dirty="0" err="1">
                <a:latin typeface="Verdana" panose="020B0604030504040204" pitchFamily="34" charset="0"/>
                <a:ea typeface="Verdana" panose="020B0604030504040204" pitchFamily="34" charset="0"/>
              </a:rPr>
              <a:t>size</a:t>
            </a:r>
            <a:r>
              <a:rPr lang="nl-BE" sz="2200" i="1" dirty="0">
                <a:latin typeface="Verdana" panose="020B0604030504040204" pitchFamily="34" charset="0"/>
                <a:ea typeface="Verdana" panose="020B0604030504040204" pitchFamily="34" charset="0"/>
              </a:rPr>
              <a:t> fits </a:t>
            </a:r>
            <a:r>
              <a:rPr lang="nl-BE" sz="2200" i="1" dirty="0" err="1">
                <a:latin typeface="Verdana" panose="020B0604030504040204" pitchFamily="34" charset="0"/>
                <a:ea typeface="Verdana" panose="020B0604030504040204" pitchFamily="34" charset="0"/>
              </a:rPr>
              <a:t>all</a:t>
            </a:r>
            <a:r>
              <a:rPr lang="nl-BE" sz="22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approach</a:t>
            </a:r>
          </a:p>
          <a:p>
            <a:pPr lvl="1"/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A25EA-5246-45B1-8F4E-ADC322E47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809"/>
          <a:stretch/>
        </p:blipFill>
        <p:spPr>
          <a:xfrm>
            <a:off x="9248666" y="2074653"/>
            <a:ext cx="2713295" cy="2708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3FBFB3-2259-4842-9DCE-983A0F8B6978}"/>
              </a:ext>
            </a:extLst>
          </p:cNvPr>
          <p:cNvSpPr/>
          <p:nvPr/>
        </p:nvSpPr>
        <p:spPr>
          <a:xfrm>
            <a:off x="5066523" y="1503304"/>
            <a:ext cx="3862874" cy="1325563"/>
          </a:xfrm>
          <a:prstGeom prst="roundRect">
            <a:avLst/>
          </a:prstGeom>
          <a:solidFill>
            <a:srgbClr val="F2CFEE">
              <a:alpha val="14902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 least 30 min of moderate-intensity endurance exercise for 5 days/week &amp; moderate-intensity resistance exercise for 2-3 days/week (12-15 reps/set, 6-8 sets)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A30F915-DF2B-4A94-BED3-21641EF3A4A6}"/>
              </a:ext>
            </a:extLst>
          </p:cNvPr>
          <p:cNvSpPr txBox="1">
            <a:spLocks/>
          </p:cNvSpPr>
          <p:nvPr/>
        </p:nvSpPr>
        <p:spPr>
          <a:xfrm>
            <a:off x="838200" y="2475462"/>
            <a:ext cx="10515600" cy="628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2200" b="1" i="1" dirty="0" err="1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Tailored</a:t>
            </a:r>
            <a:r>
              <a:rPr lang="nl-BE" sz="22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200" i="1" dirty="0" err="1">
                <a:latin typeface="Verdana" panose="020B0604030504040204" pitchFamily="34" charset="0"/>
                <a:ea typeface="Verdana" panose="020B0604030504040204" pitchFamily="34" charset="0"/>
              </a:rPr>
              <a:t>prescription</a:t>
            </a:r>
            <a:endParaRPr lang="nl-BE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1EA9F6-BBCC-4AB7-A934-9E2F4D4B0D9A}"/>
              </a:ext>
            </a:extLst>
          </p:cNvPr>
          <p:cNvSpPr/>
          <p:nvPr/>
        </p:nvSpPr>
        <p:spPr>
          <a:xfrm>
            <a:off x="1398643" y="3069723"/>
            <a:ext cx="3516561" cy="751438"/>
          </a:xfrm>
          <a:prstGeom prst="roundRect">
            <a:avLst/>
          </a:prstGeom>
          <a:solidFill>
            <a:srgbClr val="F2CFEE">
              <a:alpha val="14902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Obesity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aim to reach 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&gt;2000 kcal/week</a:t>
            </a:r>
            <a:r>
              <a:rPr lang="en-GB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by 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endurance</a:t>
            </a:r>
            <a:r>
              <a:rPr lang="en-GB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training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5C63C2-0F8C-426A-96CE-3255DCA46DB5}"/>
              </a:ext>
            </a:extLst>
          </p:cNvPr>
          <p:cNvSpPr/>
          <p:nvPr/>
        </p:nvSpPr>
        <p:spPr>
          <a:xfrm>
            <a:off x="1398643" y="4089105"/>
            <a:ext cx="3516561" cy="1042583"/>
          </a:xfrm>
          <a:prstGeom prst="roundRect">
            <a:avLst/>
          </a:prstGeom>
          <a:solidFill>
            <a:srgbClr val="F2CFEE">
              <a:alpha val="14902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Dyslipidaemia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reaching an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exercise volume of &gt;1200 kcal/week </a:t>
            </a:r>
            <a:r>
              <a:rPr lang="en-GB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&amp; combine endurance + resistance exercise training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DA317A-18B9-4A3F-A7DF-CB673AA8C4DA}"/>
              </a:ext>
            </a:extLst>
          </p:cNvPr>
          <p:cNvSpPr/>
          <p:nvPr/>
        </p:nvSpPr>
        <p:spPr>
          <a:xfrm>
            <a:off x="5066520" y="2970974"/>
            <a:ext cx="3862875" cy="1114083"/>
          </a:xfrm>
          <a:prstGeom prst="roundRect">
            <a:avLst/>
          </a:prstGeom>
          <a:solidFill>
            <a:srgbClr val="F2CFEE">
              <a:alpha val="14902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Dysglycaemia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1200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reach a sufficient aerobic exercise volume (&gt;250 min/week) by a high exercise frequency</a:t>
            </a:r>
            <a:r>
              <a:rPr lang="en-GB" sz="1200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(&gt;5 days/week), add-in </a:t>
            </a:r>
            <a:r>
              <a:rPr lang="en-GB" sz="1200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high-volume resistance </a:t>
            </a:r>
            <a:r>
              <a:rPr lang="en-GB" sz="1200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exercise training (&gt;7 muscle groups, with 3 sets/muscle group)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9EA548-B060-4095-B23B-82A556A7D81A}"/>
              </a:ext>
            </a:extLst>
          </p:cNvPr>
          <p:cNvSpPr/>
          <p:nvPr/>
        </p:nvSpPr>
        <p:spPr>
          <a:xfrm>
            <a:off x="5066521" y="4259403"/>
            <a:ext cx="3862875" cy="867694"/>
          </a:xfrm>
          <a:prstGeom prst="roundRect">
            <a:avLst/>
          </a:prstGeom>
          <a:solidFill>
            <a:srgbClr val="F2CFEE">
              <a:alpha val="14902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Hypertension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endurance</a:t>
            </a:r>
            <a:r>
              <a:rPr lang="en-GB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training session should be 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sufficiently long </a:t>
            </a:r>
            <a:r>
              <a:rPr lang="en-GB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(&gt;30 min) &amp; </a:t>
            </a:r>
            <a:r>
              <a:rPr lang="en-GB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intense</a:t>
            </a:r>
            <a:r>
              <a:rPr lang="en-GB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(≥ moderate-intense)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F05BCF-EB42-4EEB-9F9C-1793CF14180D}"/>
              </a:ext>
            </a:extLst>
          </p:cNvPr>
          <p:cNvSpPr/>
          <p:nvPr/>
        </p:nvSpPr>
        <p:spPr>
          <a:xfrm>
            <a:off x="609600" y="6205982"/>
            <a:ext cx="8503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Hansen D, et al.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Sports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Med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. 2018;48:1781-97</a:t>
            </a:r>
            <a:b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Hansen D, et al.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Sports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Med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. 2023;53:2013-37.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3E527D6-C9B9-4B0D-A472-DDC06DBA7043}"/>
              </a:ext>
            </a:extLst>
          </p:cNvPr>
          <p:cNvSpPr txBox="1">
            <a:spLocks/>
          </p:cNvSpPr>
          <p:nvPr/>
        </p:nvSpPr>
        <p:spPr>
          <a:xfrm>
            <a:off x="838200" y="5101447"/>
            <a:ext cx="10515600" cy="72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2800" i="1" dirty="0">
                <a:latin typeface="Verdana" panose="020B0604030504040204" pitchFamily="34" charset="0"/>
                <a:ea typeface="Verdana" panose="020B0604030504040204" pitchFamily="34" charset="0"/>
              </a:rPr>
              <a:t>Safety </a:t>
            </a:r>
            <a:r>
              <a:rPr lang="nl-BE" sz="2800" i="1" dirty="0" err="1">
                <a:latin typeface="Verdana" panose="020B0604030504040204" pitchFamily="34" charset="0"/>
                <a:ea typeface="Verdana" panose="020B0604030504040204" pitchFamily="34" charset="0"/>
              </a:rPr>
              <a:t>precautions</a:t>
            </a:r>
            <a:r>
              <a:rPr lang="nl-BE" sz="31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nl-BE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sulfonylurea</a:t>
            </a:r>
            <a:r>
              <a:rPr lang="nl-BE" sz="2600" dirty="0">
                <a:latin typeface="Verdana" panose="020B0604030504040204" pitchFamily="34" charset="0"/>
                <a:ea typeface="Verdana" panose="020B0604030504040204" pitchFamily="34" charset="0"/>
              </a:rPr>
              <a:t> - e</a:t>
            </a:r>
            <a:r>
              <a:rPr lang="en-GB" sz="2600" dirty="0" err="1">
                <a:latin typeface="Verdana" panose="020B0604030504040204" pitchFamily="34" charset="0"/>
                <a:ea typeface="Verdana" panose="020B0604030504040204" pitchFamily="34" charset="0"/>
              </a:rPr>
              <a:t>xecute</a:t>
            </a: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</a:rPr>
              <a:t> glycaemia monitoring and/or consider carbohydrate intake during exercise</a:t>
            </a:r>
            <a:endParaRPr lang="nl-BE" sz="2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76F27F3-2D76-49BB-9C71-7A05D2477449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991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53"/>
    </mc:Choice>
    <mc:Fallback xmlns="">
      <p:transition spd="slow" advTm="16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10" grpId="0" animBg="1"/>
      <p:bldP spid="12" grpId="0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4"/>
          <p:cNvSpPr txBox="1">
            <a:spLocks noGrp="1"/>
          </p:cNvSpPr>
          <p:nvPr>
            <p:ph type="title"/>
          </p:nvPr>
        </p:nvSpPr>
        <p:spPr>
          <a:xfrm>
            <a:off x="785812" y="200430"/>
            <a:ext cx="10515600" cy="67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ct val="111111"/>
              <a:buFont typeface="Arial"/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References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2" name="Google Shape;322;p54"/>
          <p:cNvSpPr txBox="1"/>
          <p:nvPr/>
        </p:nvSpPr>
        <p:spPr>
          <a:xfrm>
            <a:off x="380962" y="876300"/>
            <a:ext cx="11325300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79400">
              <a:buSzPts val="1500"/>
              <a:buFont typeface="Verdana"/>
              <a:buChar char="•"/>
            </a:pP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Hansen, D.,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Niebauer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J., Cornelissen, V.,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Barna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O.,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Neunhäuserer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D., Stettler, C.,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Tonoli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C., Greco, E.,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Fagard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R.,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Coninx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K.,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Vanhees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L.,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Piepoli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M. F.,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Pedretti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R., Ruiz, G. R.,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Corrà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U., Schmid, J. P., Davos, C. H.,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Edelmann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F., Abreu, A., Rauch, B., …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Dendale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P. (2018). Exercise Prescription in Patients with Different Combinations of Cardiovascular Disease Risk Factors: A Consensus Statement from the EXPERT Working Group. Sports Medicine, 48(8), 1781–1797.</a:t>
            </a:r>
          </a:p>
          <a:p>
            <a:pPr marL="285750" lvl="0" indent="-279400">
              <a:buSzPts val="1500"/>
              <a:buFont typeface="Verdana"/>
              <a:buChar char="•"/>
            </a:pP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Hansen, D.,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Beckers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P.,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Neunhäuserer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D., Bjarnason-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Wehrens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B.,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Piepoli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M. F., Rauch, B.,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Völler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H.,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Corrà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U., Garcia-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Porrero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E., Schmid, J. P.,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Lamotte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M., Doherty, P.,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Reibis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R.,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Niebauer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J.,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Dendale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P., Davos, C. H.,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Kouidi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E., Spruit, M. A.,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Vanhees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L., Cornelissen, V., …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Coninx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K. (2023).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Standardised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 Exercise Prescription for Patients with Chronic Coronary Syndrome and/or Heart Failure: A Consensus Statement from the EXPERT Working Group. Sports Medicine, 53(11), 2013–2037.</a:t>
            </a:r>
          </a:p>
          <a:p>
            <a:pPr marL="285750" lvl="0" indent="-279400">
              <a:buSzPts val="1500"/>
              <a:buFont typeface="Verdana"/>
              <a:buChar char="•"/>
            </a:pP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Hodkinson, A.,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Kontopantelis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E.,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Adeniji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C., van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Marwijk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H., McMillian, B., Bower, P., &amp;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Panagioti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M. (2021). Interventions Using Wearable Physical Activity Trackers Among Adults With Cardiometabolic Conditions: A Systematic Review and Meta-analysis. JAMA network open, 4(7), e2116382.</a:t>
            </a:r>
          </a:p>
          <a:p>
            <a:pPr marL="285750" lvl="0" indent="-279400">
              <a:buSzPts val="1500"/>
              <a:buFont typeface="Verdana"/>
              <a:buChar char="•"/>
            </a:pP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Mathis, B. J., Tanaka, K., &amp;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Hiramatsu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Y. (2023). Metabolically Healthy Obesity: Are Interventions Useful?. Current obesity reports, 12(1), 36–60.</a:t>
            </a:r>
          </a:p>
          <a:p>
            <a:pPr marL="285750" lvl="0" indent="-279400">
              <a:buSzPts val="1500"/>
              <a:buFont typeface="Verdana"/>
              <a:buChar char="•"/>
            </a:pP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Morze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J.,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Rücker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G.,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Danielewicz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A.,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Przybyłowicz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K., Neuenschwander, M., Schlesinger, S., &amp;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Schwingshackl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, L. (2021). Impact of different training modalities on anthropometric outcomes in patients with obesity: A systematic review and network meta-analysis. Obesity reviews, 22(7), e13218.</a:t>
            </a:r>
          </a:p>
          <a:p>
            <a:pPr marL="285750" lvl="0" indent="-279400">
              <a:buSzPts val="1500"/>
              <a:buFont typeface="Verdana"/>
              <a:buChar char="•"/>
            </a:pP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Oppert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J. M.,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Bellicha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A., van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Baak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M. A., Battista, F., Beaulieu, K., Blundell, J. E.,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Carraça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E. V.,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Encantado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J.,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Ermolao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A.,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Pramono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A.,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Farpour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-Lambert, N., Woodward, E., Dicker, D., &amp;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Busetto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L. (2021). Exercise training in the management of overweight and obesity in adults: Synthesis of the evidence and recommendations from the European Association for the Study of Obesity Physical Activity Working Group. Obesity reviews, 22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Suppl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 4(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Suppl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 4), e13273.</a:t>
            </a:r>
          </a:p>
          <a:p>
            <a:pPr marL="285750" lvl="0" indent="-279400">
              <a:buSzPts val="1500"/>
              <a:buFont typeface="Verdana"/>
              <a:buChar char="•"/>
            </a:pP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Oppert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J. M.,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Ciangura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C., &amp; </a:t>
            </a: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Bellicha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A. (2025). Health-enhancing physical activity in obesity management: the need to (seriously) go beyond weight loss. International journal of obesity, 49(2), 211–213.</a:t>
            </a:r>
          </a:p>
          <a:p>
            <a:pPr marL="285750" lvl="0" indent="-279400">
              <a:buSzPts val="1500"/>
              <a:buFont typeface="Verdana"/>
              <a:buChar char="•"/>
            </a:pP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Recchia, F., Leung, C. K., Yu, A. P., Leung, W., Yu, D. J., Fong, D. Y., Montero, D., Lee, C. H., Wong, S. H. S., &amp; Siu, P. M. (2023). Dose-response effects of exercise and caloric restriction on visceral adiposity in overweight and obese adults: a systematic review and meta-analysis of randomised controlled trials. British journal of sports medicine, 57(16), 1035–1041.</a:t>
            </a:r>
          </a:p>
          <a:p>
            <a:pPr marL="285750" lvl="0" indent="-279400">
              <a:buSzPts val="1500"/>
              <a:buFont typeface="Verdana"/>
              <a:buChar char="•"/>
            </a:pPr>
            <a:r>
              <a:rPr lang="en-GB" sz="1200" dirty="0">
                <a:latin typeface="Verdana"/>
                <a:ea typeface="Verdana"/>
              </a:rPr>
              <a:t>Sharma, A. M., &amp; Kushner, R. F. (2009). A proposed clinical staging system for obesity. International journal of obesity, 33(3), 289–295.</a:t>
            </a:r>
          </a:p>
          <a:p>
            <a:pPr marL="285750" lvl="0" indent="-279400">
              <a:buSzPts val="1500"/>
              <a:buFont typeface="Verdana"/>
              <a:buChar char="•"/>
            </a:pPr>
            <a:r>
              <a:rPr lang="en-GB" sz="1200" dirty="0" err="1">
                <a:latin typeface="Verdana"/>
                <a:ea typeface="Verdana"/>
                <a:cs typeface="Verdana"/>
                <a:sym typeface="Verdana"/>
              </a:rPr>
              <a:t>Verboven</a:t>
            </a:r>
            <a:r>
              <a:rPr lang="en-GB" sz="1200" dirty="0">
                <a:latin typeface="Verdana"/>
                <a:ea typeface="Verdana"/>
                <a:cs typeface="Verdana"/>
                <a:sym typeface="Verdana"/>
              </a:rPr>
              <a:t>, K., &amp; Hansen, D. (2021). Critical Reappraisal of the Role and Importance of Exercise Intervention in the Treatment of Obesity in Adults. Sports Medicine, 51(3), 379–389.</a:t>
            </a:r>
          </a:p>
          <a:p>
            <a:pPr marL="285750" lvl="0" indent="-279400">
              <a:buSzPts val="1500"/>
              <a:buFont typeface="Verdana"/>
              <a:buChar char="•"/>
            </a:pP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Yumuk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 V., et al (2015). Obesity Management Task Force of the European Association for the Study of Obesity. European Guidelines for Obesity Management in Adults. </a:t>
            </a:r>
            <a:r>
              <a:rPr lang="en-US" sz="1200" dirty="0" err="1">
                <a:latin typeface="Verdana"/>
                <a:ea typeface="Verdana"/>
                <a:cs typeface="Verdana"/>
                <a:sym typeface="Verdana"/>
              </a:rPr>
              <a:t>Obes</a:t>
            </a:r>
            <a:r>
              <a:rPr lang="en-US" sz="1200" dirty="0">
                <a:latin typeface="Verdana"/>
                <a:ea typeface="Verdana"/>
                <a:cs typeface="Verdana"/>
                <a:sym typeface="Verdana"/>
              </a:rPr>
              <a:t> Facts, 8:402-24.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F0BEF5-7B7C-4126-9E60-8314B75223B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3"/>
    </mc:Choice>
    <mc:Fallback xmlns="">
      <p:transition spd="slow" advTm="17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title"/>
          </p:nvPr>
        </p:nvSpPr>
        <p:spPr>
          <a:xfrm>
            <a:off x="6542314" y="432181"/>
            <a:ext cx="5262816" cy="843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Table of Contents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" name="Google Shape;112;p2"/>
          <p:cNvSpPr txBox="1">
            <a:spLocks noGrp="1"/>
          </p:cNvSpPr>
          <p:nvPr>
            <p:ph type="body" idx="1"/>
          </p:nvPr>
        </p:nvSpPr>
        <p:spPr>
          <a:xfrm>
            <a:off x="6542314" y="1497647"/>
            <a:ext cx="5262816" cy="386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9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909"/>
              <a:buFont typeface="Verdana"/>
              <a:buChar char="•"/>
            </a:pPr>
            <a:r>
              <a:rPr lang="nl-BE" sz="2200" dirty="0">
                <a:latin typeface="Verdana"/>
                <a:ea typeface="Verdana"/>
                <a:cs typeface="Verdana"/>
                <a:sym typeface="Verdana"/>
              </a:rPr>
              <a:t>Will </a:t>
            </a:r>
            <a:r>
              <a:rPr lang="nl-BE" sz="2200" dirty="0" err="1">
                <a:latin typeface="Verdana"/>
                <a:ea typeface="Verdana"/>
                <a:cs typeface="Verdana"/>
                <a:sym typeface="Verdana"/>
              </a:rPr>
              <a:t>any</a:t>
            </a:r>
            <a:r>
              <a:rPr lang="nl-BE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l-BE" sz="2200" dirty="0" err="1">
                <a:latin typeface="Verdana"/>
                <a:ea typeface="Verdana"/>
                <a:cs typeface="Verdana"/>
                <a:sym typeface="Verdana"/>
              </a:rPr>
              <a:t>exercise</a:t>
            </a:r>
            <a:r>
              <a:rPr lang="nl-BE" sz="2200" dirty="0">
                <a:latin typeface="Verdana"/>
                <a:ea typeface="Verdana"/>
                <a:cs typeface="Verdana"/>
                <a:sym typeface="Verdana"/>
              </a:rPr>
              <a:t> do </a:t>
            </a:r>
            <a:r>
              <a:rPr lang="nl-BE" sz="2200" dirty="0" err="1">
                <a:latin typeface="Verdana"/>
                <a:ea typeface="Verdana"/>
                <a:cs typeface="Verdana"/>
                <a:sym typeface="Verdana"/>
              </a:rPr>
              <a:t>the</a:t>
            </a:r>
            <a:r>
              <a:rPr lang="nl-BE" sz="2200" dirty="0">
                <a:latin typeface="Verdana"/>
                <a:ea typeface="Verdana"/>
                <a:cs typeface="Verdana"/>
                <a:sym typeface="Verdana"/>
              </a:rPr>
              <a:t> job?</a:t>
            </a:r>
          </a:p>
          <a:p>
            <a:pPr marL="228600" lvl="0" indent="-219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909"/>
              <a:buFont typeface="Verdana"/>
              <a:buChar char="•"/>
            </a:pPr>
            <a:r>
              <a:rPr lang="nl-BE" sz="2200" dirty="0">
                <a:latin typeface="Verdana"/>
                <a:ea typeface="Verdana"/>
                <a:cs typeface="Verdana"/>
                <a:sym typeface="Verdana"/>
              </a:rPr>
              <a:t>Precision </a:t>
            </a:r>
            <a:r>
              <a:rPr lang="nl-BE" sz="2200" dirty="0" err="1">
                <a:latin typeface="Verdana"/>
                <a:ea typeface="Verdana"/>
                <a:cs typeface="Verdana"/>
                <a:sym typeface="Verdana"/>
              </a:rPr>
              <a:t>exercise</a:t>
            </a:r>
            <a:r>
              <a:rPr lang="nl-BE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l-BE" sz="2200" dirty="0" err="1">
                <a:latin typeface="Verdana"/>
                <a:ea typeface="Verdana"/>
                <a:cs typeface="Verdana"/>
                <a:sym typeface="Verdana"/>
              </a:rPr>
              <a:t>prescription</a:t>
            </a:r>
            <a:r>
              <a:rPr lang="nl-BE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l-BE" sz="2200" dirty="0" err="1">
                <a:latin typeface="Verdana"/>
                <a:ea typeface="Verdana"/>
                <a:cs typeface="Verdana"/>
                <a:sym typeface="Verdana"/>
              </a:rPr>
              <a:t>for</a:t>
            </a:r>
            <a:r>
              <a:rPr lang="nl-BE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l-BE" sz="2200" dirty="0" err="1">
                <a:latin typeface="Verdana"/>
                <a:ea typeface="Verdana"/>
                <a:cs typeface="Verdana"/>
                <a:sym typeface="Verdana"/>
              </a:rPr>
              <a:t>adults</a:t>
            </a:r>
            <a:r>
              <a:rPr lang="nl-BE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l-BE" sz="2200" dirty="0" err="1">
                <a:latin typeface="Verdana"/>
                <a:ea typeface="Verdana"/>
                <a:cs typeface="Verdana"/>
                <a:sym typeface="Verdana"/>
              </a:rPr>
              <a:t>with</a:t>
            </a:r>
            <a:r>
              <a:rPr lang="nl-BE" sz="220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nl-BE" sz="2200" dirty="0" err="1">
                <a:latin typeface="Verdana"/>
                <a:ea typeface="Verdana"/>
                <a:cs typeface="Verdana"/>
                <a:sym typeface="Verdana"/>
              </a:rPr>
              <a:t>obesity</a:t>
            </a:r>
            <a:endParaRPr lang="nl-BE" sz="22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2190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909"/>
              <a:buFont typeface="Verdana"/>
              <a:buChar char="•"/>
            </a:pPr>
            <a:r>
              <a:rPr lang="nl-BE" sz="2200" dirty="0">
                <a:latin typeface="Verdana"/>
                <a:ea typeface="Verdana"/>
                <a:cs typeface="Verdana"/>
                <a:sym typeface="Verdana"/>
              </a:rPr>
              <a:t>Case </a:t>
            </a:r>
            <a:r>
              <a:rPr lang="nl-BE" sz="2200" dirty="0" err="1">
                <a:latin typeface="Verdana"/>
                <a:ea typeface="Verdana"/>
                <a:cs typeface="Verdana"/>
                <a:sym typeface="Verdana"/>
              </a:rPr>
              <a:t>study</a:t>
            </a:r>
            <a:endParaRPr sz="22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21907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0909"/>
              <a:buFont typeface="Verdana"/>
              <a:buChar char="•"/>
            </a:pP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References</a:t>
            </a:r>
            <a:endParaRPr sz="22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113" name="Google Shape;113;p2" descr="The Erasmus+ logo indicates EU financial support for the PROMINENCE project. It incorporates the EU emblem - a blue flag with twelve gold stars arranged in a circle to represent unity, solidarity, and harmony among the peoples of Europe - as part of its visual identity. For co-funded projects, such as PROMINENCE, the EU emblem is displayed prominently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22992" y="6249321"/>
            <a:ext cx="1582138" cy="35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2FEA7F-808A-4F44-BC4D-662FFF885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4183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0"/>
    </mc:Choice>
    <mc:Fallback xmlns="">
      <p:transition spd="slow" advTm="3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529667" cy="5951008"/>
          </a:xfrm>
          <a:prstGeom prst="rect">
            <a:avLst/>
          </a:prstGeom>
          <a:solidFill>
            <a:srgbClr val="3C8A9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Will any exercise do the job?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9" name="Google Shape;149;p7" descr="The PROMINENCE logo is a circular, half-divided shape that represents obesity, diversity, and inclusion in a single symbol. The circle alludes to obesity while simultaneously resembling the letter &quot;P&quot; of Prominence, which includes a laurel branch, a well-known element in the field of Education, one of the main objectives of the project. The PROMINENCE logo colours are teal and dark purple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7867" y="282611"/>
            <a:ext cx="6210264" cy="621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3B3A34-BB07-4BE1-B8AD-C45BDF4524F2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9"/>
    </mc:Choice>
    <mc:Fallback xmlns="">
      <p:transition spd="slow" advTm="16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876"/>
              </a:buClr>
              <a:buSzPts val="4400"/>
              <a:buFont typeface="Arial"/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Will any exercise do?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9" name="Google Shape;119;p3"/>
          <p:cNvSpPr txBox="1">
            <a:spLocks noGrp="1"/>
          </p:cNvSpPr>
          <p:nvPr>
            <p:ph type="body" idx="1"/>
          </p:nvPr>
        </p:nvSpPr>
        <p:spPr>
          <a:xfrm>
            <a:off x="694944" y="2925792"/>
            <a:ext cx="6331007" cy="3779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>
              <a:spcBef>
                <a:spcPts val="0"/>
              </a:spcBef>
              <a:buFont typeface="Verdana"/>
              <a:buChar char="•"/>
            </a:pP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There were </a:t>
            </a:r>
            <a:r>
              <a:rPr lang="en-US" sz="2200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no associations </a:t>
            </a: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of wearable activity tracker interventions with: </a:t>
            </a:r>
          </a:p>
          <a:p>
            <a:pPr marL="685800" lvl="1" indent="-228600">
              <a:spcBef>
                <a:spcPts val="0"/>
              </a:spcBef>
              <a:buFont typeface="Verdana"/>
              <a:buChar char="•"/>
            </a:pP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systolic nor diastolic blood pressure</a:t>
            </a:r>
          </a:p>
          <a:p>
            <a:pPr marL="685800" lvl="1" indent="-228600">
              <a:spcBef>
                <a:spcPts val="0"/>
              </a:spcBef>
              <a:buFont typeface="Verdana"/>
              <a:buChar char="•"/>
            </a:pP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total cholesterol, high-density nor low-density lipoprotein cholesterol level</a:t>
            </a:r>
          </a:p>
          <a:p>
            <a:pPr marL="685800" lvl="1" indent="-228600">
              <a:spcBef>
                <a:spcPts val="0"/>
              </a:spcBef>
              <a:buFont typeface="Verdana"/>
              <a:buChar char="•"/>
            </a:pPr>
            <a:r>
              <a:rPr lang="en-US" sz="2000" b="1" dirty="0">
                <a:latin typeface="Verdana"/>
                <a:ea typeface="Verdana"/>
                <a:cs typeface="Verdana"/>
                <a:sym typeface="Verdana"/>
              </a:rPr>
              <a:t>body weight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 nor </a:t>
            </a:r>
            <a:r>
              <a:rPr lang="en-US" sz="2000" b="1" dirty="0">
                <a:latin typeface="Verdana"/>
                <a:ea typeface="Verdana"/>
                <a:cs typeface="Verdana"/>
                <a:sym typeface="Verdana"/>
              </a:rPr>
              <a:t>body mass index</a:t>
            </a:r>
          </a:p>
          <a:p>
            <a:pPr marL="685800" lvl="1" indent="-228600">
              <a:spcBef>
                <a:spcPts val="0"/>
              </a:spcBef>
              <a:buFont typeface="Verdana"/>
              <a:buChar char="•"/>
            </a:pPr>
            <a:endParaRPr lang="en-US" sz="2000" dirty="0">
              <a:latin typeface="Verdana"/>
              <a:ea typeface="Verdana"/>
              <a:cs typeface="Verdana"/>
              <a:sym typeface="Verdana"/>
            </a:endParaRPr>
          </a:p>
          <a:p>
            <a:pPr marL="228600" indent="-228600">
              <a:spcBef>
                <a:spcPts val="0"/>
              </a:spcBef>
              <a:buFont typeface="Verdana"/>
              <a:buChar char="•"/>
            </a:pPr>
            <a:r>
              <a:rPr lang="en-US" sz="2200" dirty="0">
                <a:latin typeface="Verdana"/>
                <a:ea typeface="Verdana"/>
                <a:cs typeface="Verdana"/>
                <a:sym typeface="Verdana"/>
              </a:rPr>
              <a:t>Only minor impact on glycaemic control (glycated haemoglobin) 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200" dirty="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BCC17F4-3F11-4107-A327-C4878D6E76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2176" y="1441249"/>
            <a:ext cx="4214564" cy="1087774"/>
            <a:chOff x="997" y="1674"/>
            <a:chExt cx="3766" cy="972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D28493EA-ED8D-4321-BB3A-058E83EBA34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97" y="1674"/>
              <a:ext cx="3766" cy="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DB7074-5338-4079-9F9B-A109E1D5F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" y="1674"/>
              <a:ext cx="3770" cy="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88FB2CC9-4243-4ADD-B5B2-47CDD6C7EA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67463" y="1539176"/>
            <a:ext cx="4769503" cy="3779647"/>
            <a:chOff x="625" y="373"/>
            <a:chExt cx="4510" cy="3574"/>
          </a:xfrm>
        </p:grpSpPr>
        <p:sp>
          <p:nvSpPr>
            <p:cNvPr id="8" name="AutoShape 15">
              <a:extLst>
                <a:ext uri="{FF2B5EF4-FFF2-40B4-BE49-F238E27FC236}">
                  <a16:creationId xmlns:a16="http://schemas.microsoft.com/office/drawing/2014/main" id="{FF892DB2-79F5-484E-9504-DCD547AB07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25" y="373"/>
              <a:ext cx="4510" cy="3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7E912BF0-678A-4164-818C-2F5E9A740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" y="373"/>
              <a:ext cx="4514" cy="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hthoek 16">
            <a:extLst>
              <a:ext uri="{FF2B5EF4-FFF2-40B4-BE49-F238E27FC236}">
                <a16:creationId xmlns:a16="http://schemas.microsoft.com/office/drawing/2014/main" id="{558E3B9E-BA92-498B-8D7E-18DCF8BF0469}"/>
              </a:ext>
            </a:extLst>
          </p:cNvPr>
          <p:cNvSpPr/>
          <p:nvPr/>
        </p:nvSpPr>
        <p:spPr>
          <a:xfrm>
            <a:off x="592695" y="6215875"/>
            <a:ext cx="95368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Verdana" panose="020B0604030504040204" pitchFamily="34" charset="0"/>
                <a:ea typeface="Verdana" panose="020B0604030504040204" pitchFamily="34" charset="0"/>
              </a:rPr>
              <a:t>Hodkinson A, et al. JAMA Netw Open. 2021 Jul 1;4(7):e2116382.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286710A-1942-4F17-8419-6BFF5A0AAF52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84"/>
    </mc:Choice>
    <mc:Fallback xmlns="">
      <p:transition spd="slow" advTm="9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19" grpId="0" build="p"/>
    </p:bldLst>
  </p:timing>
  <p:extLst>
    <p:ext uri="{3A86A75C-4F4B-4683-9AE1-C65F6400EC91}">
      <p14:laserTraceLst xmlns:p14="http://schemas.microsoft.com/office/powerpoint/2010/main">
        <p14:tracePtLst>
          <p14:tracePt t="42562" x="11210925" y="6681788"/>
          <p14:tracePt t="42568" x="11187113" y="6642100"/>
          <p14:tracePt t="42574" x="11163300" y="6594475"/>
          <p14:tracePt t="42582" x="11147425" y="6546850"/>
          <p14:tracePt t="42588" x="11139488" y="6523038"/>
          <p14:tracePt t="42597" x="11123613" y="6483350"/>
          <p14:tracePt t="42604" x="11115675" y="6459538"/>
          <p14:tracePt t="42611" x="11099800" y="6435725"/>
          <p14:tracePt t="42619" x="11091863" y="6403975"/>
          <p14:tracePt t="42624" x="11075988" y="6372225"/>
          <p14:tracePt t="42632" x="11060113" y="6330950"/>
          <p14:tracePt t="42637" x="11052175" y="6307138"/>
          <p14:tracePt t="42645" x="11036300" y="6275388"/>
          <p14:tracePt t="42651" x="11020425" y="6227763"/>
          <p14:tracePt t="42659" x="11004550" y="6180138"/>
          <p14:tracePt t="42668" x="10988675" y="6148388"/>
          <p14:tracePt t="42672" x="10971213" y="6100763"/>
          <p14:tracePt t="42680" x="10955338" y="6053138"/>
          <p14:tracePt t="42689" x="10947400" y="6005513"/>
          <p14:tracePt t="42694" x="10931525" y="5964238"/>
          <p14:tracePt t="42701" x="10915650" y="5916613"/>
          <p14:tracePt t="42708" x="10907713" y="5884863"/>
          <p14:tracePt t="42715" x="10907713" y="5845175"/>
          <p14:tracePt t="42721" x="10899775" y="5813425"/>
          <p14:tracePt t="42729" x="10883900" y="5773738"/>
          <p14:tracePt t="42738" x="10875963" y="5741988"/>
          <p14:tracePt t="42742" x="10868025" y="5718175"/>
          <p14:tracePt t="42750" x="10860088" y="5686425"/>
          <p14:tracePt t="42758" x="10852150" y="5645150"/>
          <p14:tracePt t="42763" x="10836275" y="5621338"/>
          <p14:tracePt t="42772" x="10820400" y="5581650"/>
          <p14:tracePt t="42777" x="10812463" y="5549900"/>
          <p14:tracePt t="42785" x="10804525" y="5526088"/>
          <p14:tracePt t="42791" x="10788650" y="5486400"/>
          <p14:tracePt t="42799" x="10780713" y="5454650"/>
          <p14:tracePt t="42807" x="10764838" y="5422900"/>
          <p14:tracePt t="42811" x="10756900" y="5391150"/>
          <p14:tracePt t="42819" x="10748963" y="5359400"/>
          <p14:tracePt t="42825" x="10741025" y="5327650"/>
          <p14:tracePt t="42834" x="10725150" y="5294313"/>
          <p14:tracePt t="42839" x="10717213" y="5278438"/>
          <p14:tracePt t="42847" x="10717213" y="5254625"/>
          <p14:tracePt t="42856" x="10709275" y="5230813"/>
          <p14:tracePt t="42860" x="10693400" y="5199063"/>
          <p14:tracePt t="42869" x="10685463" y="5167313"/>
          <p14:tracePt t="42874" x="10677525" y="5143500"/>
          <p14:tracePt t="42882" x="10661650" y="5111750"/>
          <p14:tracePt t="42889" x="10653713" y="5087938"/>
          <p14:tracePt t="42895" x="10637838" y="5056188"/>
          <p14:tracePt t="42905" x="10629900" y="5024438"/>
          <p14:tracePt t="42908" x="10620375" y="5008563"/>
          <p14:tracePt t="42917" x="10612438" y="4992688"/>
          <p14:tracePt t="42924" x="10604500" y="4976813"/>
          <p14:tracePt t="42931" x="10596563" y="4959350"/>
          <p14:tracePt t="42938" x="10588625" y="4951413"/>
          <p14:tracePt t="42946" x="10588625" y="4943475"/>
          <p14:tracePt t="42952" x="10588625" y="4935538"/>
          <p14:tracePt t="42958" x="10580688" y="4927600"/>
          <p14:tracePt t="42973" x="10580688" y="4919663"/>
          <p14:tracePt t="42987" x="10572750" y="4911725"/>
          <p14:tracePt t="43286" x="10564813" y="4911725"/>
          <p14:tracePt t="43291" x="10556875" y="4903788"/>
          <p14:tracePt t="43299" x="10548938" y="4895850"/>
          <p14:tracePt t="43305" x="10533063" y="4887913"/>
          <p14:tracePt t="43314" x="10525125" y="4879975"/>
          <p14:tracePt t="43321" x="10517188" y="4872038"/>
          <p14:tracePt t="43327" x="10493375" y="4864100"/>
          <p14:tracePt t="43335" x="10493375" y="4856163"/>
          <p14:tracePt t="43340" x="10477500" y="4848225"/>
          <p14:tracePt t="43348" x="10469563" y="4840288"/>
          <p14:tracePt t="43362" x="10453688" y="4832350"/>
          <p14:tracePt t="43369" x="10437813" y="4824413"/>
          <p14:tracePt t="43376" x="10429875" y="4816475"/>
          <p14:tracePt t="43383" x="10421938" y="4816475"/>
          <p14:tracePt t="43389" x="10414000" y="4808538"/>
          <p14:tracePt t="43398" x="10406063" y="4800600"/>
          <p14:tracePt t="43405" x="10390188" y="4800600"/>
          <p14:tracePt t="43411" x="10390188" y="4792663"/>
          <p14:tracePt t="43419" x="10382250" y="4784725"/>
          <p14:tracePt t="43426" x="10374313" y="4784725"/>
          <p14:tracePt t="43432" x="10366375" y="4784725"/>
          <p14:tracePt t="43445" x="10350500" y="4776788"/>
          <p14:tracePt t="43460" x="10342563" y="4768850"/>
          <p14:tracePt t="43467" x="10334625" y="4768850"/>
          <p14:tracePt t="43474" x="10326688" y="4760913"/>
          <p14:tracePt t="43481" x="10310813" y="4760913"/>
          <p14:tracePt t="43494" x="10302875" y="4760913"/>
          <p14:tracePt t="43500" x="10302875" y="4752975"/>
          <p14:tracePt t="43508" x="10287000" y="4752975"/>
          <p14:tracePt t="43522" x="10279063" y="4745038"/>
          <p14:tracePt t="43538" x="10261600" y="4745038"/>
          <p14:tracePt t="43545" x="10261600" y="4737100"/>
          <p14:tracePt t="43550" x="10253663" y="4737100"/>
          <p14:tracePt t="43557" x="10245725" y="4729163"/>
          <p14:tracePt t="43572" x="10237788" y="4729163"/>
          <p14:tracePt t="43578" x="10229850" y="4729163"/>
          <p14:tracePt t="43586" x="10221913" y="4729163"/>
          <p14:tracePt t="43594" x="10221913" y="4721225"/>
          <p14:tracePt t="43599" x="10213975" y="4721225"/>
          <p14:tracePt t="43606" x="10206038" y="4721225"/>
          <p14:tracePt t="43614" x="10198100" y="4713288"/>
          <p14:tracePt t="43628" x="10190163" y="4713288"/>
          <p14:tracePt t="43635" x="10182225" y="4713288"/>
          <p14:tracePt t="43641" x="10174288" y="4713288"/>
          <p14:tracePt t="43654" x="10166350" y="4713288"/>
          <p14:tracePt t="43662" x="10158413" y="4713288"/>
          <p14:tracePt t="43669" x="10150475" y="4713288"/>
          <p14:tracePt t="43675" x="10142538" y="4713288"/>
          <p14:tracePt t="43689" x="10126663" y="4713288"/>
          <p14:tracePt t="43705" x="10118725" y="4713288"/>
          <p14:tracePt t="43718" x="10110788" y="4713288"/>
          <p14:tracePt t="43732" x="10102850" y="4713288"/>
          <p14:tracePt t="43739" x="10094913" y="4713288"/>
          <p14:tracePt t="43760" x="10086975" y="4713288"/>
          <p14:tracePt t="43767" x="10086975" y="4721225"/>
          <p14:tracePt t="43780" x="10079038" y="4721225"/>
          <p14:tracePt t="43794" x="10063163" y="4729163"/>
          <p14:tracePt t="43807" x="10055225" y="4737100"/>
          <p14:tracePt t="43815" x="10055225" y="4745038"/>
          <p14:tracePt t="43821" x="10039350" y="4752975"/>
          <p14:tracePt t="43836" x="10031413" y="4760913"/>
          <p14:tracePt t="43842" x="10023475" y="4768850"/>
          <p14:tracePt t="43849" x="10015538" y="4776788"/>
          <p14:tracePt t="43863" x="10007600" y="4784725"/>
          <p14:tracePt t="43871" x="9999663" y="4792663"/>
          <p14:tracePt t="43898" x="9991725" y="4800600"/>
          <p14:tracePt t="43920" x="9991725" y="4808538"/>
          <p14:tracePt t="43925" x="9983788" y="4808538"/>
          <p14:tracePt t="43932" x="9983788" y="4816475"/>
          <p14:tracePt t="43946" x="9983788" y="4824413"/>
          <p14:tracePt t="43961" x="9975850" y="4832350"/>
          <p14:tracePt t="43968" x="9975850" y="4840288"/>
          <p14:tracePt t="43974" x="9967913" y="4840288"/>
          <p14:tracePt t="43983" x="9967913" y="4848225"/>
          <p14:tracePt t="43988" x="9967913" y="4856163"/>
          <p14:tracePt t="43995" x="9967913" y="4864100"/>
          <p14:tracePt t="44010" x="9959975" y="4872038"/>
          <p14:tracePt t="44016" x="9959975" y="4879975"/>
          <p14:tracePt t="44024" x="9959975" y="4887913"/>
          <p14:tracePt t="44044" x="9959975" y="4903788"/>
          <p14:tracePt t="44058" x="9959975" y="4911725"/>
          <p14:tracePt t="44066" x="9959975" y="4919663"/>
          <p14:tracePt t="44079" x="9959975" y="4927600"/>
          <p14:tracePt t="44087" x="9959975" y="4935538"/>
          <p14:tracePt t="44092" x="9959975" y="4943475"/>
          <p14:tracePt t="44107" x="9959975" y="4951413"/>
          <p14:tracePt t="44113" x="9959975" y="4959350"/>
          <p14:tracePt t="44127" x="9967913" y="4967288"/>
          <p14:tracePt t="44141" x="9975850" y="4967288"/>
          <p14:tracePt t="44148" x="9975850" y="4976813"/>
          <p14:tracePt t="44162" x="9975850" y="4984750"/>
          <p14:tracePt t="44170" x="9983788" y="4992688"/>
          <p14:tracePt t="44175" x="9991725" y="5000625"/>
          <p14:tracePt t="44184" x="9999663" y="5008563"/>
          <p14:tracePt t="44190" x="10007600" y="5016500"/>
          <p14:tracePt t="44196" x="10015538" y="5024438"/>
          <p14:tracePt t="44204" x="10023475" y="5032375"/>
          <p14:tracePt t="44211" x="10039350" y="5040313"/>
          <p14:tracePt t="44224" x="10047288" y="5048250"/>
          <p14:tracePt t="44231" x="10071100" y="5056188"/>
          <p14:tracePt t="44239" x="10079038" y="5064125"/>
          <p14:tracePt t="44254" x="10094913" y="5080000"/>
          <p14:tracePt t="44260" x="10102850" y="5080000"/>
          <p14:tracePt t="44266" x="10110788" y="5087938"/>
          <p14:tracePt t="44288" x="10142538" y="5103813"/>
          <p14:tracePt t="44294" x="10142538" y="5111750"/>
          <p14:tracePt t="44303" x="10158413" y="5111750"/>
          <p14:tracePt t="44308" x="10166350" y="5111750"/>
          <p14:tracePt t="44315" x="10166350" y="5119688"/>
          <p14:tracePt t="44322" x="10182225" y="5119688"/>
          <p14:tracePt t="44329" x="10190163" y="5127625"/>
          <p14:tracePt t="44337" x="10198100" y="5127625"/>
          <p14:tracePt t="44343" x="10206038" y="5127625"/>
          <p14:tracePt t="44351" x="10213975" y="5135563"/>
          <p14:tracePt t="44358" x="10221913" y="5135563"/>
          <p14:tracePt t="44365" x="10237788" y="5135563"/>
          <p14:tracePt t="44371" x="10245725" y="5135563"/>
          <p14:tracePt t="44379" x="10253663" y="5135563"/>
          <p14:tracePt t="44386" x="10269538" y="5135563"/>
          <p14:tracePt t="44394" x="10287000" y="5135563"/>
          <p14:tracePt t="44399" x="10294938" y="5135563"/>
          <p14:tracePt t="44406" x="10302875" y="5135563"/>
          <p14:tracePt t="44414" x="10310813" y="5135563"/>
          <p14:tracePt t="44421" x="10318750" y="5135563"/>
          <p14:tracePt t="44427" x="10326688" y="5135563"/>
          <p14:tracePt t="44435" x="10334625" y="5135563"/>
          <p14:tracePt t="44443" x="10342563" y="5135563"/>
          <p14:tracePt t="44449" x="10358438" y="5135563"/>
          <p14:tracePt t="44463" x="10366375" y="5135563"/>
          <p14:tracePt t="44472" x="10382250" y="5127625"/>
          <p14:tracePt t="44484" x="10390188" y="5119688"/>
          <p14:tracePt t="44490" x="10406063" y="5119688"/>
          <p14:tracePt t="44497" x="10406063" y="5111750"/>
          <p14:tracePt t="44505" x="10421938" y="5103813"/>
          <p14:tracePt t="44511" x="10429875" y="5095875"/>
          <p14:tracePt t="44519" x="10445750" y="5087938"/>
          <p14:tracePt t="44525" x="10453688" y="5072063"/>
          <p14:tracePt t="44532" x="10461625" y="5064125"/>
          <p14:tracePt t="44538" x="10469563" y="5056188"/>
          <p14:tracePt t="44547" x="10477500" y="5048250"/>
          <p14:tracePt t="44555" x="10485438" y="5048250"/>
          <p14:tracePt t="44559" x="10485438" y="5040313"/>
          <p14:tracePt t="44575" x="10485438" y="5032375"/>
          <p14:tracePt t="44589" x="10493375" y="5024438"/>
          <p14:tracePt t="44595" x="10493375" y="5016500"/>
          <p14:tracePt t="44609" x="10501313" y="5016500"/>
          <p14:tracePt t="44616" x="10501313" y="5008563"/>
          <p14:tracePt t="44623" x="10501313" y="5000625"/>
          <p14:tracePt t="44638" x="10501313" y="4984750"/>
          <p14:tracePt t="44644" x="10501313" y="4967288"/>
          <p14:tracePt t="44651" x="10501313" y="4951413"/>
          <p14:tracePt t="44658" x="10501313" y="4943475"/>
          <p14:tracePt t="44664" x="10501313" y="4927600"/>
          <p14:tracePt t="44672" x="10501313" y="4911725"/>
          <p14:tracePt t="44678" x="10501313" y="4903788"/>
          <p14:tracePt t="44688" x="10501313" y="4887913"/>
          <p14:tracePt t="44692" x="10501313" y="4879975"/>
          <p14:tracePt t="44707" x="10493375" y="4872038"/>
          <p14:tracePt t="44713" x="10493375" y="4864100"/>
          <p14:tracePt t="44722" x="10493375" y="4856163"/>
          <p14:tracePt t="44726" x="10493375" y="4848225"/>
          <p14:tracePt t="44740" x="10485438" y="4840288"/>
          <p14:tracePt t="44748" x="10485438" y="4832350"/>
          <p14:tracePt t="44756" x="10477500" y="4824413"/>
          <p14:tracePt t="44772" x="10469563" y="4816475"/>
          <p14:tracePt t="44783" x="10461625" y="4800600"/>
          <p14:tracePt t="44788" x="10453688" y="4792663"/>
          <p14:tracePt t="44797" x="10445750" y="4784725"/>
          <p14:tracePt t="44805" x="10437813" y="4784725"/>
          <p14:tracePt t="44810" x="10421938" y="4768850"/>
          <p14:tracePt t="44824" x="10414000" y="4760913"/>
          <p14:tracePt t="44830" x="10398125" y="4752975"/>
          <p14:tracePt t="44837" x="10390188" y="4752975"/>
          <p14:tracePt t="44846" x="10382250" y="4752975"/>
          <p14:tracePt t="44854" x="10382250" y="4745038"/>
          <p14:tracePt t="44860" x="10366375" y="4737100"/>
          <p14:tracePt t="44874" x="10358438" y="4737100"/>
          <p14:tracePt t="44881" x="10350500" y="4729163"/>
          <p14:tracePt t="44894" x="10334625" y="4729163"/>
          <p14:tracePt t="44909" x="10326688" y="4729163"/>
          <p14:tracePt t="44915" x="10326688" y="4721225"/>
          <p14:tracePt t="44923" x="10310813" y="4721225"/>
          <p14:tracePt t="44937" x="10302875" y="4721225"/>
          <p14:tracePt t="44951" x="10287000" y="4721225"/>
          <p14:tracePt t="44965" x="10279063" y="4721225"/>
          <p14:tracePt t="44971" x="10269538" y="4721225"/>
          <p14:tracePt t="44978" x="10261600" y="4721225"/>
          <p14:tracePt t="44985" x="10253663" y="4721225"/>
          <p14:tracePt t="44991" x="10245725" y="4721225"/>
          <p14:tracePt t="44998" x="10237788" y="4721225"/>
          <p14:tracePt t="45006" x="10229850" y="4721225"/>
          <p14:tracePt t="45012" x="10213975" y="4721225"/>
          <p14:tracePt t="45027" x="10198100" y="4721225"/>
          <p14:tracePt t="45040" x="10190163" y="4721225"/>
          <p14:tracePt t="45054" x="10182225" y="4721225"/>
          <p14:tracePt t="45061" x="10174288" y="4721225"/>
          <p14:tracePt t="45069" x="10166350" y="4721225"/>
          <p14:tracePt t="45081" x="10158413" y="4721225"/>
          <p14:tracePt t="45088" x="10150475" y="4721225"/>
          <p14:tracePt t="45095" x="10142538" y="4721225"/>
          <p14:tracePt t="45104" x="10134600" y="4729163"/>
          <p14:tracePt t="45117" x="10126663" y="4737100"/>
          <p14:tracePt t="45139" x="10118725" y="4737100"/>
          <p14:tracePt t="45143" x="10110788" y="4737100"/>
          <p14:tracePt t="45152" x="10110788" y="4745038"/>
          <p14:tracePt t="45159" x="10102850" y="4745038"/>
          <p14:tracePt t="45181" x="10094913" y="4752975"/>
          <p14:tracePt t="45194" x="10086975" y="4760913"/>
          <p14:tracePt t="45201" x="10079038" y="4768850"/>
          <p14:tracePt t="45209" x="10071100" y="4768850"/>
          <p14:tracePt t="45214" x="10071100" y="4776788"/>
          <p14:tracePt t="45220" x="10063163" y="4784725"/>
          <p14:tracePt t="45228" x="10055225" y="4792663"/>
          <p14:tracePt t="45236" x="10055225" y="4800600"/>
          <p14:tracePt t="45243" x="10047288" y="4800600"/>
          <p14:tracePt t="45249" x="10047288" y="4808538"/>
          <p14:tracePt t="45263" x="10039350" y="4824413"/>
          <p14:tracePt t="45272" x="10031413" y="4824413"/>
          <p14:tracePt t="45290" x="10031413" y="4832350"/>
          <p14:tracePt t="45299" x="10023475" y="4840288"/>
          <p14:tracePt t="45307" x="10023475" y="4848225"/>
          <p14:tracePt t="45322" x="10023475" y="4856163"/>
          <p14:tracePt t="45335" x="10015538" y="4864100"/>
          <p14:tracePt t="45356" x="10015538" y="4872038"/>
          <p14:tracePt t="45368" x="10015538" y="4879975"/>
          <p14:tracePt t="45383" x="10015538" y="4887913"/>
          <p14:tracePt t="45406" x="10015538" y="4895850"/>
          <p14:tracePt t="45409" x="10015538" y="4903788"/>
          <p14:tracePt t="45417" x="10015538" y="4911725"/>
          <p14:tracePt t="45430" x="10015538" y="4919663"/>
          <p14:tracePt t="45444" x="10015538" y="4927600"/>
          <p14:tracePt t="45459" x="10015538" y="4935538"/>
          <p14:tracePt t="45465" x="10015538" y="4943475"/>
          <p14:tracePt t="45473" x="10023475" y="4951413"/>
          <p14:tracePt t="45487" x="10023475" y="4959350"/>
          <p14:tracePt t="45493" x="10023475" y="4967288"/>
          <p14:tracePt t="45508" x="10031413" y="4976813"/>
          <p14:tracePt t="45515" x="10039350" y="4976813"/>
          <p14:tracePt t="45521" x="10039350" y="4984750"/>
          <p14:tracePt t="45528" x="10039350" y="4992688"/>
          <p14:tracePt t="45537" x="10055225" y="4992688"/>
          <p14:tracePt t="45540" x="10055225" y="5008563"/>
          <p14:tracePt t="45549" x="10071100" y="5008563"/>
          <p14:tracePt t="45556" x="10071100" y="5016500"/>
          <p14:tracePt t="45562" x="10079038" y="5024438"/>
          <p14:tracePt t="45571" x="10094913" y="5032375"/>
          <p14:tracePt t="45584" x="10110788" y="5048250"/>
          <p14:tracePt t="45590" x="10118725" y="5048250"/>
          <p14:tracePt t="45597" x="10126663" y="5056188"/>
          <p14:tracePt t="45604" x="10134600" y="5064125"/>
          <p14:tracePt t="45612" x="10142538" y="5072063"/>
          <p14:tracePt t="45621" x="10158413" y="5080000"/>
          <p14:tracePt t="45626" x="10174288" y="5080000"/>
          <p14:tracePt t="45632" x="10182225" y="5087938"/>
          <p14:tracePt t="45638" x="10198100" y="5095875"/>
          <p14:tracePt t="45647" x="10206038" y="5103813"/>
          <p14:tracePt t="45654" x="10213975" y="5103813"/>
          <p14:tracePt t="45661" x="10229850" y="5111750"/>
          <p14:tracePt t="45668" x="10237788" y="5111750"/>
          <p14:tracePt t="45674" x="10245725" y="5119688"/>
          <p14:tracePt t="45682" x="10269538" y="5119688"/>
          <p14:tracePt t="45687" x="10279063" y="5119688"/>
          <p14:tracePt t="45694" x="10287000" y="5119688"/>
          <p14:tracePt t="45703" x="10294938" y="5127625"/>
          <p14:tracePt t="45708" x="10302875" y="5127625"/>
          <p14:tracePt t="45717" x="10310813" y="5135563"/>
          <p14:tracePt t="45723" x="10326688" y="5135563"/>
          <p14:tracePt t="45738" x="10334625" y="5135563"/>
          <p14:tracePt t="45744" x="10350500" y="5135563"/>
          <p14:tracePt t="45758" x="10358438" y="5135563"/>
          <p14:tracePt t="45766" x="10374313" y="5135563"/>
          <p14:tracePt t="45779" x="10382250" y="5135563"/>
          <p14:tracePt t="45785" x="10398125" y="5127625"/>
          <p14:tracePt t="45793" x="10406063" y="5127625"/>
          <p14:tracePt t="45799" x="10414000" y="5127625"/>
          <p14:tracePt t="45806" x="10429875" y="5119688"/>
          <p14:tracePt t="45812" x="10437813" y="5111750"/>
          <p14:tracePt t="45820" x="10453688" y="5111750"/>
          <p14:tracePt t="45827" x="10453688" y="5103813"/>
          <p14:tracePt t="45836" x="10461625" y="5095875"/>
          <p14:tracePt t="45840" x="10477500" y="5087938"/>
          <p14:tracePt t="45849" x="10477500" y="5080000"/>
          <p14:tracePt t="45854" x="10493375" y="5072063"/>
          <p14:tracePt t="45861" x="10501313" y="5064125"/>
          <p14:tracePt t="45870" x="10509250" y="5056188"/>
          <p14:tracePt t="45875" x="10509250" y="5048250"/>
          <p14:tracePt t="45883" x="10525125" y="5040313"/>
          <p14:tracePt t="45890" x="10525125" y="5024438"/>
          <p14:tracePt t="45897" x="10533063" y="5016500"/>
          <p14:tracePt t="45903" x="10541000" y="5000625"/>
          <p14:tracePt t="45911" x="10541000" y="4992688"/>
          <p14:tracePt t="45921" x="10548938" y="4984750"/>
          <p14:tracePt t="45926" x="10548938" y="4967288"/>
          <p14:tracePt t="45932" x="10556875" y="4967288"/>
          <p14:tracePt t="45938" x="10556875" y="4959350"/>
          <p14:tracePt t="45946" x="10556875" y="4943475"/>
          <p14:tracePt t="45956" x="10556875" y="4935538"/>
          <p14:tracePt t="45959" x="10556875" y="4927600"/>
          <p14:tracePt t="45968" x="10556875" y="4911725"/>
          <p14:tracePt t="45973" x="10556875" y="4895850"/>
          <p14:tracePt t="45982" x="10556875" y="4879975"/>
          <p14:tracePt t="45988" x="10556875" y="4872038"/>
          <p14:tracePt t="45994" x="10556875" y="4864100"/>
          <p14:tracePt t="46005" x="10556875" y="4848225"/>
          <p14:tracePt t="46009" x="10556875" y="4832350"/>
          <p14:tracePt t="46015" x="10556875" y="4824413"/>
          <p14:tracePt t="46023" x="10548938" y="4808538"/>
          <p14:tracePt t="46037" x="10548938" y="4800600"/>
          <p14:tracePt t="46043" x="10548938" y="4792663"/>
          <p14:tracePt t="46049" x="10541000" y="4784725"/>
          <p14:tracePt t="46071" x="10533063" y="4776788"/>
          <p14:tracePt t="46084" x="10533063" y="4768850"/>
          <p14:tracePt t="46092" x="10525125" y="4768850"/>
          <p14:tracePt t="46098" x="10525125" y="4752975"/>
          <p14:tracePt t="46106" x="10517188" y="4752975"/>
          <p14:tracePt t="46113" x="10509250" y="4737100"/>
          <p14:tracePt t="46119" x="10493375" y="4729163"/>
          <p14:tracePt t="46125" x="10493375" y="4721225"/>
          <p14:tracePt t="46133" x="10485438" y="4721225"/>
          <p14:tracePt t="46139" x="10469563" y="4713288"/>
          <p14:tracePt t="46147" x="10461625" y="4705350"/>
          <p14:tracePt t="46154" x="10453688" y="4697413"/>
          <p14:tracePt t="46160" x="10445750" y="4697413"/>
          <p14:tracePt t="46168" x="10437813" y="4697413"/>
          <p14:tracePt t="46174" x="10429875" y="4689475"/>
          <p14:tracePt t="46181" x="10421938" y="4681538"/>
          <p14:tracePt t="46188" x="10406063" y="4681538"/>
          <p14:tracePt t="46194" x="10390188" y="4681538"/>
          <p14:tracePt t="46204" x="10382250" y="4673600"/>
          <p14:tracePt t="46209" x="10374313" y="4673600"/>
          <p14:tracePt t="46216" x="10366375" y="4673600"/>
          <p14:tracePt t="46223" x="10358438" y="4665663"/>
          <p14:tracePt t="46231" x="10350500" y="4665663"/>
          <p14:tracePt t="46238" x="10342563" y="4665663"/>
          <p14:tracePt t="46244" x="10334625" y="4665663"/>
          <p14:tracePt t="46252" x="10326688" y="4657725"/>
          <p14:tracePt t="46258" x="10318750" y="4657725"/>
          <p14:tracePt t="46266" x="10310813" y="4657725"/>
          <p14:tracePt t="46272" x="10302875" y="4657725"/>
          <p14:tracePt t="46279" x="10294938" y="4657725"/>
          <p14:tracePt t="46287" x="10287000" y="4657725"/>
          <p14:tracePt t="46293" x="10279063" y="4657725"/>
          <p14:tracePt t="46301" x="10269538" y="4657725"/>
          <p14:tracePt t="46308" x="10261600" y="4657725"/>
          <p14:tracePt t="46314" x="10253663" y="4657725"/>
          <p14:tracePt t="46321" x="10245725" y="4657725"/>
          <p14:tracePt t="46328" x="10237788" y="4657725"/>
          <p14:tracePt t="46336" x="10229850" y="4657725"/>
          <p14:tracePt t="46343" x="10221913" y="4657725"/>
          <p14:tracePt t="46349" x="10213975" y="4657725"/>
          <p14:tracePt t="46355" x="10206038" y="4657725"/>
          <p14:tracePt t="46362" x="10198100" y="4657725"/>
          <p14:tracePt t="46369" x="10182225" y="4657725"/>
          <p14:tracePt t="46384" x="10174288" y="4657725"/>
          <p14:tracePt t="46390" x="10166350" y="4657725"/>
          <p14:tracePt t="46404" x="10158413" y="4657725"/>
          <p14:tracePt t="46411" x="10150475" y="4657725"/>
          <p14:tracePt t="46432" x="10142538" y="4657725"/>
          <p14:tracePt t="46467" x="10134600" y="4657725"/>
          <p14:tracePt t="46474" x="10134600" y="4665663"/>
          <p14:tracePt t="46503" x="10126663" y="4665663"/>
          <p14:tracePt t="46508" x="10126663" y="4673600"/>
          <p14:tracePt t="46515" x="10118725" y="4673600"/>
          <p14:tracePt t="46522" x="10118725" y="4681538"/>
          <p14:tracePt t="46537" x="10110788" y="4689475"/>
          <p14:tracePt t="46550" x="10102850" y="4705350"/>
          <p14:tracePt t="46564" x="10094913" y="4713288"/>
          <p14:tracePt t="46571" x="10086975" y="4713288"/>
          <p14:tracePt t="46578" x="10086975" y="4721225"/>
          <p14:tracePt t="46587" x="10086975" y="4729163"/>
          <p14:tracePt t="46592" x="10079038" y="4737100"/>
          <p14:tracePt t="46606" x="10071100" y="4745038"/>
          <p14:tracePt t="46613" x="10063163" y="4752975"/>
          <p14:tracePt t="46620" x="10063163" y="4760913"/>
          <p14:tracePt t="46628" x="10063163" y="4768850"/>
          <p14:tracePt t="46634" x="10055225" y="4768850"/>
          <p14:tracePt t="46648" x="10055225" y="4776788"/>
          <p14:tracePt t="46663" x="10055225" y="4784725"/>
          <p14:tracePt t="46671" x="10047288" y="4792663"/>
          <p14:tracePt t="46689" x="10047288" y="4800600"/>
          <p14:tracePt t="46697" x="10039350" y="4808538"/>
          <p14:tracePt t="46704" x="10039350" y="4816475"/>
          <p14:tracePt t="46720" x="10039350" y="4824413"/>
          <p14:tracePt t="46734" x="10039350" y="4832350"/>
          <p14:tracePt t="46754" x="10039350" y="4840288"/>
          <p14:tracePt t="46768" x="10039350" y="4848225"/>
          <p14:tracePt t="46780" x="10039350" y="4856163"/>
          <p14:tracePt t="46803" x="10039350" y="4864100"/>
          <p14:tracePt t="46816" x="10039350" y="4872038"/>
          <p14:tracePt t="46836" x="10039350" y="4879975"/>
          <p14:tracePt t="46844" x="10047288" y="4887913"/>
          <p14:tracePt t="46858" x="10047288" y="4895850"/>
          <p14:tracePt t="46864" x="10055225" y="4895850"/>
          <p14:tracePt t="46872" x="10055225" y="4903788"/>
          <p14:tracePt t="46887" x="10063163" y="4903788"/>
          <p14:tracePt t="46892" x="10071100" y="4911725"/>
          <p14:tracePt t="46901" x="10071100" y="4919663"/>
          <p14:tracePt t="46905" x="10079038" y="4919663"/>
          <p14:tracePt t="46912" x="10079038" y="4927600"/>
          <p14:tracePt t="46928" x="10086975" y="4927600"/>
          <p14:tracePt t="46935" x="10086975" y="4935538"/>
          <p14:tracePt t="46942" x="10094913" y="4935538"/>
          <p14:tracePt t="46949" x="10102850" y="4943475"/>
          <p14:tracePt t="46955" x="10102850" y="4951413"/>
          <p14:tracePt t="46962" x="10110788" y="4951413"/>
          <p14:tracePt t="46975" x="10110788" y="4959350"/>
          <p14:tracePt t="46982" x="10118725" y="4959350"/>
          <p14:tracePt t="46989" x="10118725" y="4967288"/>
          <p14:tracePt t="46998" x="10126663" y="4967288"/>
          <p14:tracePt t="47003" x="10134600" y="4976813"/>
          <p14:tracePt t="47010" x="10134600" y="4984750"/>
          <p14:tracePt t="47024" x="10142538" y="4984750"/>
          <p14:tracePt t="47031" x="10142538" y="4992688"/>
          <p14:tracePt t="47039" x="10150475" y="4992688"/>
          <p14:tracePt t="47059" x="10158413" y="5000625"/>
          <p14:tracePt t="47073" x="10166350" y="5000625"/>
          <p14:tracePt t="47087" x="10174288" y="5008563"/>
          <p14:tracePt t="47104" x="10174288" y="5016500"/>
          <p14:tracePt t="47107" x="10182225" y="5016500"/>
          <p14:tracePt t="47136" x="10190163" y="5024438"/>
          <p14:tracePt t="47150" x="10198100" y="5024438"/>
          <p14:tracePt t="47163" x="10198100" y="5032375"/>
          <p14:tracePt t="47185" x="10206038" y="5032375"/>
          <p14:tracePt t="47199" x="10206038" y="5040313"/>
          <p14:tracePt t="47212" x="10206038" y="5048250"/>
          <p14:tracePt t="47220" x="10213975" y="5048250"/>
          <p14:tracePt t="47246" x="10221913" y="5056188"/>
          <p14:tracePt t="47282" x="10229850" y="5056188"/>
          <p14:tracePt t="47295" x="10237788" y="5056188"/>
          <p14:tracePt t="47331" x="10245725" y="5056188"/>
          <p14:tracePt t="47365" x="10253663" y="5056188"/>
          <p14:tracePt t="47408" x="10261600" y="5056188"/>
          <p14:tracePt t="47414" x="10261600" y="5064125"/>
          <p14:tracePt t="47421" x="10269538" y="5064125"/>
          <p14:tracePt t="47443" x="10279063" y="5064125"/>
          <p14:tracePt t="47457" x="10287000" y="5064125"/>
          <p14:tracePt t="47477" x="10294938" y="5064125"/>
          <p14:tracePt t="47492" x="10302875" y="5064125"/>
          <p14:tracePt t="47526" x="10310813" y="5064125"/>
          <p14:tracePt t="47569" x="10310813" y="5072063"/>
          <p14:tracePt t="47624" x="10310813" y="50800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29F3-CC2C-4F1A-984D-733FBC0C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do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guidelines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say on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exercise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obesity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56CC5-F2B9-4860-A894-05E24EAC0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4693298" cy="4351338"/>
          </a:xfrm>
        </p:spPr>
        <p:txBody>
          <a:bodyPr>
            <a:normAutofit/>
          </a:bodyPr>
          <a:lstStyle/>
          <a:p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General adult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population</a:t>
            </a:r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C4C75D-3B91-4E81-9109-79041BADE0DC}"/>
              </a:ext>
            </a:extLst>
          </p:cNvPr>
          <p:cNvSpPr/>
          <p:nvPr/>
        </p:nvSpPr>
        <p:spPr>
          <a:xfrm>
            <a:off x="6494106" y="2255442"/>
            <a:ext cx="4152123" cy="3477875"/>
          </a:xfrm>
          <a:prstGeom prst="roundRect">
            <a:avLst/>
          </a:prstGeom>
          <a:solidFill>
            <a:srgbClr val="EBB7E5">
              <a:alpha val="14902"/>
            </a:srgbClr>
          </a:solidFill>
          <a:ln>
            <a:solidFill>
              <a:srgbClr val="703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EXECUTIVE SUMMARY - WHO Guidelines on Physical Activity and Sedentary  Behaviour - NCBI Bookshelf">
            <a:extLst>
              <a:ext uri="{FF2B5EF4-FFF2-40B4-BE49-F238E27FC236}">
                <a16:creationId xmlns:a16="http://schemas.microsoft.com/office/drawing/2014/main" id="{9E487AD7-0B8A-4E72-AFAF-1B98F6EF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" y="2443705"/>
            <a:ext cx="4693298" cy="311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699DD36-1B95-495C-8563-1D287ADD5EFD}"/>
              </a:ext>
            </a:extLst>
          </p:cNvPr>
          <p:cNvSpPr txBox="1">
            <a:spLocks/>
          </p:cNvSpPr>
          <p:nvPr/>
        </p:nvSpPr>
        <p:spPr>
          <a:xfrm>
            <a:off x="5531498" y="1690688"/>
            <a:ext cx="606334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Individuals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overweight</a:t>
            </a:r>
            <a:r>
              <a:rPr lang="nl-BE" sz="2200" dirty="0">
                <a:latin typeface="Verdana" panose="020B0604030504040204" pitchFamily="34" charset="0"/>
                <a:ea typeface="Verdana" panose="020B0604030504040204" pitchFamily="34" charset="0"/>
              </a:rPr>
              <a:t> or </a:t>
            </a:r>
            <a:r>
              <a:rPr lang="nl-BE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obesity</a:t>
            </a:r>
            <a:endParaRPr lang="en-GB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E7394E-A7D3-475F-97BD-8B47D65018F9}"/>
              </a:ext>
            </a:extLst>
          </p:cNvPr>
          <p:cNvSpPr txBox="1"/>
          <p:nvPr/>
        </p:nvSpPr>
        <p:spPr>
          <a:xfrm>
            <a:off x="6660504" y="2461635"/>
            <a:ext cx="38550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‘All scientific guidelines recommend that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at least 150 min/week of moderate aerobic exercise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(such as brisk walking) should be combined with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three weekly sessions of resistance exercise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to increase muscle strength.’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B29BE-0FB3-493C-9352-1CA9CEDFA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2627" y="2679920"/>
            <a:ext cx="955610" cy="955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9EDCF1-751B-406C-B447-43BDA9E80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2627" y="4395523"/>
            <a:ext cx="955610" cy="955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5EBBFD-67AE-401A-9962-3A6751058903}"/>
              </a:ext>
            </a:extLst>
          </p:cNvPr>
          <p:cNvSpPr txBox="1"/>
          <p:nvPr/>
        </p:nvSpPr>
        <p:spPr>
          <a:xfrm>
            <a:off x="597159" y="6369764"/>
            <a:ext cx="39388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Yumuk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V, et al;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Obes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Facts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. 2015;8:402-24. </a:t>
            </a:r>
          </a:p>
          <a:p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Oppert, J. M., et al.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Obes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Rev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. 2021:22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Suppl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4, e13273.</a:t>
            </a:r>
          </a:p>
          <a:p>
            <a:endParaRPr lang="nl-B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06AF849-5503-4251-965D-6A6FC3CE0868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2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70"/>
    </mc:Choice>
    <mc:Fallback xmlns="">
      <p:transition spd="slow" advTm="50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5AE49-5927-4C25-B5F3-FE44753CA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Does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work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38847-071C-4EDF-B4E9-314994FA3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756363"/>
            <a:ext cx="10515600" cy="4351338"/>
          </a:xfrm>
        </p:spPr>
        <p:txBody>
          <a:bodyPr>
            <a:norm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32 randomised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controlled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trials</a:t>
            </a: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4774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individuals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with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overweight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obesity</a:t>
            </a:r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&gt;6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months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interventions</a:t>
            </a:r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AET: aerobic </a:t>
            </a:r>
            <a:r>
              <a:rPr lang="nl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exercise</a:t>
            </a:r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 training</a:t>
            </a:r>
          </a:p>
          <a:p>
            <a:pPr lvl="1"/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RT: </a:t>
            </a:r>
            <a:r>
              <a:rPr lang="nl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resistance</a:t>
            </a:r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exercise</a:t>
            </a:r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 training</a:t>
            </a:r>
          </a:p>
          <a:p>
            <a:pPr lvl="1"/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CT: </a:t>
            </a:r>
            <a:r>
              <a:rPr lang="nl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combined</a:t>
            </a:r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 training</a:t>
            </a:r>
          </a:p>
          <a:p>
            <a:pPr lvl="1"/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MI: </a:t>
            </a:r>
            <a:r>
              <a:rPr lang="nl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minimal</a:t>
            </a:r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intervention</a:t>
            </a:r>
            <a:endParaRPr lang="nl-B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CONT: control (no </a:t>
            </a:r>
            <a:r>
              <a:rPr lang="nl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intervention</a:t>
            </a:r>
            <a:r>
              <a:rPr lang="nl-BE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D81EDD-80A2-444B-A24F-C88CDE85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287" y="1119882"/>
            <a:ext cx="5049513" cy="3023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2DEB75-FE27-4D77-BEE0-8A6F38831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287" y="4173480"/>
            <a:ext cx="2586446" cy="1498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97B6D5-38B8-402A-8024-AF606AAF6173}"/>
              </a:ext>
            </a:extLst>
          </p:cNvPr>
          <p:cNvSpPr txBox="1"/>
          <p:nvPr/>
        </p:nvSpPr>
        <p:spPr>
          <a:xfrm>
            <a:off x="6921778" y="2445445"/>
            <a:ext cx="18806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Body </a:t>
            </a:r>
            <a:r>
              <a:rPr lang="nl-BE" b="1" dirty="0" err="1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weight</a:t>
            </a:r>
            <a:r>
              <a:rPr lang="nl-BE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(kg)</a:t>
            </a:r>
            <a:endParaRPr lang="en-GB" dirty="0">
              <a:solidFill>
                <a:srgbClr val="7038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4A8F97-F912-47E5-926C-CA25E5A67F6F}"/>
              </a:ext>
            </a:extLst>
          </p:cNvPr>
          <p:cNvSpPr txBox="1"/>
          <p:nvPr/>
        </p:nvSpPr>
        <p:spPr>
          <a:xfrm>
            <a:off x="9126498" y="2445445"/>
            <a:ext cx="26805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Body </a:t>
            </a:r>
            <a:r>
              <a:rPr lang="nl-BE" b="1" dirty="0" err="1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mass</a:t>
            </a:r>
            <a:r>
              <a:rPr lang="nl-BE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index </a:t>
            </a:r>
            <a:r>
              <a:rPr lang="nl-BE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(kg/m²)</a:t>
            </a:r>
            <a:endParaRPr lang="en-GB" dirty="0">
              <a:solidFill>
                <a:srgbClr val="7038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C08372-6D55-452C-B8B5-5811B62D1520}"/>
              </a:ext>
            </a:extLst>
          </p:cNvPr>
          <p:cNvSpPr txBox="1"/>
          <p:nvPr/>
        </p:nvSpPr>
        <p:spPr>
          <a:xfrm>
            <a:off x="6573926" y="3955497"/>
            <a:ext cx="274466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b="1" dirty="0" err="1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Waist</a:t>
            </a:r>
            <a:r>
              <a:rPr lang="nl-BE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b="1" dirty="0" err="1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circumference</a:t>
            </a:r>
            <a:r>
              <a:rPr lang="nl-BE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(cm)</a:t>
            </a:r>
            <a:endParaRPr lang="en-GB" dirty="0">
              <a:solidFill>
                <a:srgbClr val="7038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16380A-1F29-4039-B837-FA179709A048}"/>
              </a:ext>
            </a:extLst>
          </p:cNvPr>
          <p:cNvSpPr txBox="1"/>
          <p:nvPr/>
        </p:nvSpPr>
        <p:spPr>
          <a:xfrm>
            <a:off x="9569728" y="3989111"/>
            <a:ext cx="152958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Fat </a:t>
            </a:r>
            <a:r>
              <a:rPr lang="nl-BE" b="1" dirty="0" err="1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mass</a:t>
            </a:r>
            <a:r>
              <a:rPr lang="nl-BE" b="1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>
                <a:solidFill>
                  <a:srgbClr val="70387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(kg)</a:t>
            </a:r>
            <a:endParaRPr lang="en-GB" dirty="0">
              <a:solidFill>
                <a:srgbClr val="70387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4A2441-2620-4360-836E-F0629DC7F84B}"/>
              </a:ext>
            </a:extLst>
          </p:cNvPr>
          <p:cNvSpPr txBox="1"/>
          <p:nvPr/>
        </p:nvSpPr>
        <p:spPr>
          <a:xfrm>
            <a:off x="6878779" y="5478872"/>
            <a:ext cx="17059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rgbClr val="703876"/>
                </a:solidFill>
              </a:rPr>
              <a:t>Fat-free </a:t>
            </a:r>
            <a:r>
              <a:rPr lang="nl-BE" b="1" dirty="0" err="1">
                <a:solidFill>
                  <a:srgbClr val="703876"/>
                </a:solidFill>
              </a:rPr>
              <a:t>mass</a:t>
            </a:r>
            <a:r>
              <a:rPr lang="nl-BE" b="1" dirty="0">
                <a:solidFill>
                  <a:srgbClr val="703876"/>
                </a:solidFill>
              </a:rPr>
              <a:t> </a:t>
            </a:r>
            <a:r>
              <a:rPr lang="nl-BE" dirty="0">
                <a:solidFill>
                  <a:srgbClr val="703876"/>
                </a:solidFill>
              </a:rPr>
              <a:t>(kg)</a:t>
            </a:r>
            <a:endParaRPr lang="en-GB" dirty="0">
              <a:solidFill>
                <a:srgbClr val="703876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9C7FFF-5BD5-4B61-B134-878202155CB9}"/>
              </a:ext>
            </a:extLst>
          </p:cNvPr>
          <p:cNvSpPr/>
          <p:nvPr/>
        </p:nvSpPr>
        <p:spPr>
          <a:xfrm>
            <a:off x="599440" y="620744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Morze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J, et al.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Obes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Rev</a:t>
            </a:r>
            <a:r>
              <a:rPr lang="nl-BE" sz="1000" dirty="0">
                <a:latin typeface="Verdana" panose="020B0604030504040204" pitchFamily="34" charset="0"/>
                <a:ea typeface="Verdana" panose="020B0604030504040204" pitchFamily="34" charset="0"/>
              </a:rPr>
              <a:t>. 2021;22:e13218.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1CDAF78-4005-436F-ABC9-441EB2969B3E}"/>
              </a:ext>
            </a:extLst>
          </p:cNvPr>
          <p:cNvSpPr/>
          <p:nvPr/>
        </p:nvSpPr>
        <p:spPr>
          <a:xfrm>
            <a:off x="7985760" y="1185557"/>
            <a:ext cx="812800" cy="505131"/>
          </a:xfrm>
          <a:prstGeom prst="roundRect">
            <a:avLst/>
          </a:prstGeom>
          <a:solidFill>
            <a:srgbClr val="F2CFEE">
              <a:alpha val="14902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C8E2A9-57A6-4605-A9F2-78FE264F9EE5}"/>
              </a:ext>
            </a:extLst>
          </p:cNvPr>
          <p:cNvSpPr/>
          <p:nvPr/>
        </p:nvSpPr>
        <p:spPr>
          <a:xfrm>
            <a:off x="7985760" y="2746614"/>
            <a:ext cx="812800" cy="505131"/>
          </a:xfrm>
          <a:prstGeom prst="roundRect">
            <a:avLst/>
          </a:prstGeom>
          <a:solidFill>
            <a:srgbClr val="F2CFEE">
              <a:alpha val="14902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B471C2-F85A-4F56-B9E0-51A23713403B}"/>
              </a:ext>
            </a:extLst>
          </p:cNvPr>
          <p:cNvSpPr/>
          <p:nvPr/>
        </p:nvSpPr>
        <p:spPr>
          <a:xfrm>
            <a:off x="10541000" y="2746536"/>
            <a:ext cx="812800" cy="505131"/>
          </a:xfrm>
          <a:prstGeom prst="roundRect">
            <a:avLst/>
          </a:prstGeom>
          <a:solidFill>
            <a:srgbClr val="F2CFEE">
              <a:alpha val="14902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355306-A022-476D-A832-8B33AF4D63E0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418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817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15"/>
    </mc:Choice>
    <mc:Fallback xmlns="">
      <p:transition spd="slow" advTm="108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</p:bldLst>
  </p:timing>
  <p:extLst>
    <p:ext uri="{3A86A75C-4F4B-4683-9AE1-C65F6400EC91}">
      <p14:laserTraceLst xmlns:p14="http://schemas.microsoft.com/office/powerpoint/2010/main">
        <p14:tracePtLst>
          <p14:tracePt t="26906" x="10725150" y="6754813"/>
          <p14:tracePt t="26911" x="10725150" y="6699250"/>
          <p14:tracePt t="26919" x="10717213" y="6642100"/>
          <p14:tracePt t="26926" x="10709275" y="6586538"/>
          <p14:tracePt t="26932" x="10693400" y="6523038"/>
          <p14:tracePt t="26939" x="10677525" y="6467475"/>
          <p14:tracePt t="26947" x="10661650" y="6411913"/>
          <p14:tracePt t="26954" x="10637838" y="6356350"/>
          <p14:tracePt t="26960" x="10620375" y="6291263"/>
          <p14:tracePt t="26967" x="10596563" y="6235700"/>
          <p14:tracePt t="26974" x="10572750" y="6180138"/>
          <p14:tracePt t="26982" x="10556875" y="6116638"/>
          <p14:tracePt t="26988" x="10525125" y="6053138"/>
          <p14:tracePt t="26994" x="10501313" y="5972175"/>
          <p14:tracePt t="27002" x="10469563" y="5884863"/>
          <p14:tracePt t="27008" x="10445750" y="5805488"/>
          <p14:tracePt t="27015" x="10406063" y="5718175"/>
          <p14:tracePt t="27023" x="10382250" y="5637213"/>
          <p14:tracePt t="27030" x="10358438" y="5565775"/>
          <p14:tracePt t="27037" x="10334625" y="5486400"/>
          <p14:tracePt t="27044" x="10294938" y="5391150"/>
          <p14:tracePt t="27051" x="10261600" y="5294313"/>
          <p14:tracePt t="27058" x="10213975" y="5175250"/>
          <p14:tracePt t="27066" x="10174288" y="5048250"/>
          <p14:tracePt t="27071" x="10118725" y="4911725"/>
          <p14:tracePt t="27078" x="10079038" y="4776788"/>
          <p14:tracePt t="27086" x="10039350" y="4641850"/>
          <p14:tracePt t="27092" x="10007600" y="4545013"/>
          <p14:tracePt t="27100" x="9983788" y="4441825"/>
          <p14:tracePt t="27106" x="9959975" y="4330700"/>
          <p14:tracePt t="27114" x="9926638" y="4210050"/>
          <p14:tracePt t="27121" x="9886950" y="4075113"/>
          <p14:tracePt t="27127" x="9855200" y="3948113"/>
          <p14:tracePt t="27134" x="9823450" y="3779838"/>
          <p14:tracePt t="27141" x="9775825" y="3587750"/>
          <p14:tracePt t="27151" x="9744075" y="3436938"/>
          <p14:tracePt t="27155" x="9704388" y="3286125"/>
          <p14:tracePt t="27163" x="9672638" y="3133725"/>
          <p14:tracePt t="27169" x="9640888" y="3006725"/>
          <p14:tracePt t="27176" x="9609138" y="2901950"/>
          <p14:tracePt t="27183" x="9585325" y="2806700"/>
          <p14:tracePt t="27190" x="9559925" y="2735263"/>
          <p14:tracePt t="27197" x="9544050" y="2679700"/>
          <p14:tracePt t="27203" x="9528175" y="2640013"/>
          <p14:tracePt t="27211" x="9520238" y="2616200"/>
          <p14:tracePt t="27218" x="9520238" y="2600325"/>
          <p14:tracePt t="28138" x="9504363" y="2600325"/>
          <p14:tracePt t="28144" x="9488488" y="2592388"/>
          <p14:tracePt t="28151" x="9464675" y="2584450"/>
          <p14:tracePt t="28159" x="9448800" y="2576513"/>
          <p14:tracePt t="28166" x="9424988" y="2566988"/>
          <p14:tracePt t="28172" x="9401175" y="2559050"/>
          <p14:tracePt t="28180" x="9369425" y="2543175"/>
          <p14:tracePt t="28186" x="9337675" y="2535238"/>
          <p14:tracePt t="28193" x="9297988" y="2527300"/>
          <p14:tracePt t="28199" x="9266238" y="2511425"/>
          <p14:tracePt t="28207" x="9224963" y="2495550"/>
          <p14:tracePt t="28215" x="9201150" y="2487613"/>
          <p14:tracePt t="28221" x="9185275" y="2487613"/>
          <p14:tracePt t="28228" x="9169400" y="2471738"/>
          <p14:tracePt t="28237" x="9153525" y="2471738"/>
          <p14:tracePt t="28241" x="9137650" y="2463800"/>
          <p14:tracePt t="28250" x="9129713" y="2463800"/>
          <p14:tracePt t="28258" x="9121775" y="2455863"/>
          <p14:tracePt t="28269" x="9113838" y="2447925"/>
          <p14:tracePt t="28277" x="9105900" y="2447925"/>
          <p14:tracePt t="28283" x="9097963" y="2439988"/>
          <p14:tracePt t="28293" x="9082088" y="2439988"/>
          <p14:tracePt t="28299" x="9074150" y="2432050"/>
          <p14:tracePt t="28305" x="9058275" y="2416175"/>
          <p14:tracePt t="28312" x="9042400" y="2416175"/>
          <p14:tracePt t="28318" x="9018588" y="2400300"/>
          <p14:tracePt t="28326" x="9002713" y="2392363"/>
          <p14:tracePt t="28334" x="8986838" y="2384425"/>
          <p14:tracePt t="28339" x="8970963" y="2368550"/>
          <p14:tracePt t="28349" x="8955088" y="2360613"/>
          <p14:tracePt t="28355" x="8939213" y="2352675"/>
          <p14:tracePt t="28361" x="8931275" y="2352675"/>
          <p14:tracePt t="28366" x="8907463" y="2336800"/>
          <p14:tracePt t="28375" x="8891588" y="2328863"/>
          <p14:tracePt t="28382" x="8883650" y="2320925"/>
          <p14:tracePt t="28388" x="8866188" y="2312988"/>
          <p14:tracePt t="28395" x="8850313" y="2305050"/>
          <p14:tracePt t="28403" x="8842375" y="2297113"/>
          <p14:tracePt t="28409" x="8826500" y="2289175"/>
          <p14:tracePt t="28417" x="8810625" y="2281238"/>
          <p14:tracePt t="28422" x="8802688" y="2273300"/>
          <p14:tracePt t="28431" x="8786813" y="2265363"/>
          <p14:tracePt t="28437" x="8778875" y="2249488"/>
          <p14:tracePt t="28444" x="8770938" y="2249488"/>
          <p14:tracePt t="28450" x="8755063" y="2233613"/>
          <p14:tracePt t="28459" x="8747125" y="2233613"/>
          <p14:tracePt t="28466" x="8731250" y="2224088"/>
          <p14:tracePt t="28471" x="8731250" y="2216150"/>
          <p14:tracePt t="28479" x="8715375" y="2208213"/>
          <p14:tracePt t="28485" x="8707438" y="2192338"/>
          <p14:tracePt t="28493" x="8699500" y="2192338"/>
          <p14:tracePt t="28499" x="8691563" y="2184400"/>
          <p14:tracePt t="28506" x="8683625" y="2176463"/>
          <p14:tracePt t="28513" x="8675688" y="2168525"/>
          <p14:tracePt t="28520" x="8667750" y="2152650"/>
          <p14:tracePt t="28528" x="8651875" y="2144713"/>
          <p14:tracePt t="28533" x="8643938" y="2136775"/>
          <p14:tracePt t="28540" x="8636000" y="2128838"/>
          <p14:tracePt t="28550" x="8628063" y="2112963"/>
          <p14:tracePt t="28555" x="8612188" y="2112963"/>
          <p14:tracePt t="28563" x="8612188" y="2097088"/>
          <p14:tracePt t="28570" x="8596313" y="2097088"/>
          <p14:tracePt t="28576" x="8596313" y="2081213"/>
          <p14:tracePt t="28583" x="8588375" y="2081213"/>
          <p14:tracePt t="28590" x="8580438" y="2073275"/>
          <p14:tracePt t="28599" x="8572500" y="2065338"/>
          <p14:tracePt t="28605" x="8572500" y="2057400"/>
          <p14:tracePt t="28613" x="8564563" y="2057400"/>
          <p14:tracePt t="28619" x="8556625" y="2049463"/>
          <p14:tracePt t="28626" x="8556625" y="2041525"/>
          <p14:tracePt t="28640" x="8548688" y="2033588"/>
          <p14:tracePt t="28654" x="8540750" y="2025650"/>
          <p14:tracePt t="28667" x="8531225" y="2017713"/>
          <p14:tracePt t="28683" x="8531225" y="2009775"/>
          <p14:tracePt t="28688" x="8523288" y="2009775"/>
          <p14:tracePt t="28696" x="8515350" y="2001838"/>
          <p14:tracePt t="28710" x="8507413" y="1993900"/>
          <p14:tracePt t="28723" x="8499475" y="1985963"/>
          <p14:tracePt t="28737" x="8491538" y="1985963"/>
          <p14:tracePt t="28744" x="8483600" y="1978025"/>
          <p14:tracePt t="28751" x="8483600" y="1970088"/>
          <p14:tracePt t="28767" x="8475663" y="1962150"/>
          <p14:tracePt t="28771" x="8467725" y="1962150"/>
          <p14:tracePt t="28778" x="8459788" y="1954213"/>
          <p14:tracePt t="28793" x="8451850" y="1946275"/>
          <p14:tracePt t="28807" x="8443913" y="1946275"/>
          <p14:tracePt t="28821" x="8435975" y="1938338"/>
          <p14:tracePt t="28827" x="8428038" y="1938338"/>
          <p14:tracePt t="28841" x="8420100" y="1938338"/>
          <p14:tracePt t="28850" x="8420100" y="1930400"/>
          <p14:tracePt t="28863" x="8404225" y="1930400"/>
          <p14:tracePt t="28883" x="8396288" y="1922463"/>
          <p14:tracePt t="28897" x="8388350" y="1914525"/>
          <p14:tracePt t="28911" x="8380413" y="1914525"/>
          <p14:tracePt t="28917" x="8372475" y="1914525"/>
          <p14:tracePt t="28932" x="8372475" y="1906588"/>
          <p14:tracePt t="28946" x="8364538" y="1906588"/>
          <p14:tracePt t="28966" x="8364538" y="1898650"/>
          <p14:tracePt t="28980" x="8356600" y="1898650"/>
          <p14:tracePt t="29021" x="8348663" y="1898650"/>
          <p14:tracePt t="29035" x="8348663" y="1890713"/>
          <p14:tracePt t="29050" x="8340725" y="1890713"/>
          <p14:tracePt t="29066" x="8332788" y="1890713"/>
          <p14:tracePt t="29070" x="8324850" y="1881188"/>
          <p14:tracePt t="29078" x="8324850" y="1873250"/>
          <p14:tracePt t="29085" x="8308975" y="1873250"/>
          <p14:tracePt t="29091" x="8308975" y="1865313"/>
          <p14:tracePt t="29099" x="8301038" y="1865313"/>
          <p14:tracePt t="29114" x="8293100" y="1857375"/>
          <p14:tracePt t="29120" x="8285163" y="1849438"/>
          <p14:tracePt t="29133" x="8277225" y="1849438"/>
          <p14:tracePt t="29149" x="8269288" y="1849438"/>
          <p14:tracePt t="29154" x="8269288" y="1841500"/>
          <p14:tracePt t="29168" x="8261350" y="1841500"/>
          <p14:tracePt t="29184" x="8253413" y="1833563"/>
          <p14:tracePt t="29189" x="8245475" y="1833563"/>
          <p14:tracePt t="29202" x="8237538" y="1833563"/>
          <p14:tracePt t="29211" x="8237538" y="1825625"/>
          <p14:tracePt t="29223" x="8229600" y="1817688"/>
          <p14:tracePt t="29238" x="8221663" y="1817688"/>
          <p14:tracePt t="29245" x="8213725" y="1809750"/>
          <p14:tracePt t="29266" x="8205788" y="1801813"/>
          <p14:tracePt t="29282" x="8197850" y="1801813"/>
          <p14:tracePt t="29286" x="8197850" y="1793875"/>
          <p14:tracePt t="29294" x="8189913" y="1793875"/>
          <p14:tracePt t="29299" x="8180388" y="1793875"/>
          <p14:tracePt t="29316" x="8172450" y="1785938"/>
          <p14:tracePt t="29320" x="8172450" y="1778000"/>
          <p14:tracePt t="29336" x="8164513" y="1778000"/>
          <p14:tracePt t="29351" x="8156575" y="1770063"/>
          <p14:tracePt t="29356" x="8148638" y="1770063"/>
          <p14:tracePt t="29377" x="8140700" y="1762125"/>
          <p14:tracePt t="29391" x="8132763" y="1762125"/>
          <p14:tracePt t="29398" x="8132763" y="1754188"/>
          <p14:tracePt t="29405" x="8124825" y="1754188"/>
          <p14:tracePt t="29413" x="8116888" y="1746250"/>
          <p14:tracePt t="29426" x="8116888" y="1738313"/>
          <p14:tracePt t="29441" x="8108950" y="1738313"/>
          <p14:tracePt t="29449" x="8108950" y="1730375"/>
          <p14:tracePt t="29466" x="8108950" y="1722438"/>
          <p14:tracePt t="29469" x="8101013" y="1714500"/>
          <p14:tracePt t="29489" x="8093075" y="1706563"/>
          <p14:tracePt t="29495" x="8085138" y="1706563"/>
          <p14:tracePt t="29504" x="8085138" y="1698625"/>
          <p14:tracePt t="29518" x="8077200" y="1690688"/>
          <p14:tracePt t="29533" x="8077200" y="1682750"/>
          <p14:tracePt t="29547" x="8069263" y="1674813"/>
          <p14:tracePt t="29551" x="8069263" y="1666875"/>
          <p14:tracePt t="29558" x="8061325" y="1658938"/>
          <p14:tracePt t="29568" x="8053388" y="1658938"/>
          <p14:tracePt t="29572" x="8053388" y="1651000"/>
          <p14:tracePt t="29586" x="8045450" y="1643063"/>
          <p14:tracePt t="29599" x="8045450" y="1635125"/>
          <p14:tracePt t="29606" x="8045450" y="1627188"/>
          <p14:tracePt t="29620" x="8037513" y="1627188"/>
          <p14:tracePt t="29627" x="8037513" y="1619250"/>
          <p14:tracePt t="29642" x="8037513" y="1611313"/>
          <p14:tracePt t="29655" x="8029575" y="1611313"/>
          <p14:tracePt t="29669" x="8021638" y="1611313"/>
          <p14:tracePt t="29676" x="8021638" y="1603375"/>
          <p14:tracePt t="29711" x="8013700" y="1595438"/>
          <p14:tracePt t="29718" x="8013700" y="1587500"/>
          <p14:tracePt t="29731" x="8013700" y="1579563"/>
          <p14:tracePt t="29746" x="8005763" y="1571625"/>
          <p14:tracePt t="29766" x="8005763" y="1563688"/>
          <p14:tracePt t="29773" x="7997825" y="1555750"/>
          <p14:tracePt t="29788" x="7989888" y="1555750"/>
          <p14:tracePt t="29794" x="7989888" y="1547813"/>
          <p14:tracePt t="29829" x="7989888" y="1538288"/>
          <p14:tracePt t="29865" x="7989888" y="1530350"/>
          <p14:tracePt t="29934" x="7989888" y="1522413"/>
          <p14:tracePt t="29969" x="7981950" y="1522413"/>
          <p14:tracePt t="29983" x="7981950" y="1514475"/>
          <p14:tracePt t="29997" x="7981950" y="1506538"/>
          <p14:tracePt t="30003" x="7974013" y="1506538"/>
          <p14:tracePt t="30018" x="7974013" y="1498600"/>
          <p14:tracePt t="30025" x="7974013" y="1490663"/>
          <p14:tracePt t="30038" x="7966075" y="1482725"/>
          <p14:tracePt t="30053" x="7958138" y="1482725"/>
          <p14:tracePt t="30068" x="7958138" y="1474788"/>
          <p14:tracePt t="30087" x="7950200" y="1474788"/>
          <p14:tracePt t="30101" x="7950200" y="1466850"/>
          <p14:tracePt t="30116" x="7950200" y="1458913"/>
          <p14:tracePt t="30171" x="7950200" y="1450975"/>
          <p14:tracePt t="30212" x="7950200" y="1443038"/>
          <p14:tracePt t="30226" x="7942263" y="1443038"/>
          <p14:tracePt t="30232" x="7942263" y="1435100"/>
          <p14:tracePt t="30247" x="7942263" y="1427163"/>
          <p14:tracePt t="30253" x="7934325" y="1427163"/>
          <p14:tracePt t="30261" x="7934325" y="1419225"/>
          <p14:tracePt t="30269" x="7926388" y="1419225"/>
          <p14:tracePt t="30274" x="7926388" y="1411288"/>
          <p14:tracePt t="30295" x="7926388" y="1403350"/>
          <p14:tracePt t="30303" x="7918450" y="1403350"/>
          <p14:tracePt t="30310" x="7918450" y="1395413"/>
          <p14:tracePt t="30345" x="7918450" y="1387475"/>
          <p14:tracePt t="31920" x="7926388" y="1387475"/>
          <p14:tracePt t="31940" x="7934325" y="1387475"/>
          <p14:tracePt t="31968" x="7942263" y="1387475"/>
          <p14:tracePt t="32317" x="7942263" y="1379538"/>
          <p14:tracePt t="32379" x="7950200" y="1379538"/>
          <p14:tracePt t="32414" x="7958138" y="1379538"/>
          <p14:tracePt t="32435" x="7966075" y="1379538"/>
          <p14:tracePt t="32798" x="7974013" y="1379538"/>
          <p14:tracePt t="32825" x="7981950" y="1379538"/>
          <p14:tracePt t="33428" x="8005763" y="1379538"/>
          <p14:tracePt t="33480" x="8013700" y="1379538"/>
          <p14:tracePt t="33605" x="8021638" y="1379538"/>
          <p14:tracePt t="33621" x="8029575" y="1379538"/>
          <p14:tracePt t="34087" x="8029575" y="1387475"/>
          <p14:tracePt t="43511" x="8029575" y="1395413"/>
          <p14:tracePt t="43527" x="8029575" y="1403350"/>
          <p14:tracePt t="43609" x="8029575" y="1411288"/>
          <p14:tracePt t="43666" x="8029575" y="1419225"/>
          <p14:tracePt t="43694" x="8029575" y="1427163"/>
          <p14:tracePt t="43708" x="8029575" y="1435100"/>
          <p14:tracePt t="43736" x="8029575" y="1443038"/>
          <p14:tracePt t="43771" x="8029575" y="1450975"/>
          <p14:tracePt t="43828" x="8029575" y="1458913"/>
          <p14:tracePt t="43841" x="8029575" y="1466850"/>
          <p14:tracePt t="43876" x="8029575" y="1474788"/>
          <p14:tracePt t="44420" x="8029575" y="1482725"/>
          <p14:tracePt t="44736" x="8029575" y="1490663"/>
          <p14:tracePt t="44827" x="8037513" y="1490663"/>
          <p14:tracePt t="44861" x="8045450" y="1490663"/>
          <p14:tracePt t="55756" x="8045450" y="1498600"/>
          <p14:tracePt t="55777" x="8045450" y="1506538"/>
          <p14:tracePt t="55806" x="8045450" y="1514475"/>
          <p14:tracePt t="55840" x="8045450" y="1522413"/>
          <p14:tracePt t="55855" x="8045450" y="1530350"/>
          <p14:tracePt t="55890" x="8045450" y="1538288"/>
          <p14:tracePt t="55925" x="8045450" y="1547813"/>
          <p14:tracePt t="55987" x="8045450" y="1555750"/>
          <p14:tracePt t="56009" x="8045450" y="1563688"/>
          <p14:tracePt t="56155" x="8045450" y="1571625"/>
          <p14:tracePt t="56240" x="8045450" y="1579563"/>
          <p14:tracePt t="56316" x="8045450" y="1587500"/>
          <p14:tracePt t="56322" x="8037513" y="1587500"/>
          <p14:tracePt t="56345" x="8037513" y="1595438"/>
          <p14:tracePt t="56429" x="8037513" y="1603375"/>
          <p14:tracePt t="56449" x="8029575" y="1603375"/>
          <p14:tracePt t="56561" x="8029575" y="1611313"/>
          <p14:tracePt t="63005" x="8045450" y="1611313"/>
          <p14:tracePt t="63011" x="8069263" y="1619250"/>
          <p14:tracePt t="63019" x="8085138" y="1627188"/>
          <p14:tracePt t="63025" x="8108950" y="1643063"/>
          <p14:tracePt t="63032" x="8124825" y="1651000"/>
          <p14:tracePt t="63039" x="8148638" y="1658938"/>
          <p14:tracePt t="63047" x="8172450" y="1674813"/>
          <p14:tracePt t="63054" x="8197850" y="1682750"/>
          <p14:tracePt t="63061" x="8221663" y="1698625"/>
          <p14:tracePt t="63068" x="8237538" y="1714500"/>
          <p14:tracePt t="63075" x="8269288" y="1730375"/>
          <p14:tracePt t="63081" x="8293100" y="1738313"/>
          <p14:tracePt t="63089" x="8316913" y="1746250"/>
          <p14:tracePt t="63096" x="8340725" y="1762125"/>
          <p14:tracePt t="63104" x="8372475" y="1778000"/>
          <p14:tracePt t="63109" x="8396288" y="1778000"/>
          <p14:tracePt t="63117" x="8420100" y="1785938"/>
          <p14:tracePt t="63124" x="8443913" y="1793875"/>
          <p14:tracePt t="63130" x="8467725" y="1801813"/>
          <p14:tracePt t="63137" x="8491538" y="1809750"/>
          <p14:tracePt t="63144" x="8515350" y="1817688"/>
          <p14:tracePt t="63151" x="8556625" y="1825625"/>
          <p14:tracePt t="63158" x="8580438" y="1841500"/>
          <p14:tracePt t="63165" x="8604250" y="1841500"/>
          <p14:tracePt t="63173" x="8628063" y="1849438"/>
          <p14:tracePt t="63179" x="8667750" y="1865313"/>
          <p14:tracePt t="63186" x="8691563" y="1873250"/>
          <p14:tracePt t="63193" x="8723313" y="1881188"/>
          <p14:tracePt t="63200" x="8763000" y="1890713"/>
          <p14:tracePt t="63207" x="8794750" y="1906588"/>
          <p14:tracePt t="63214" x="8842375" y="1922463"/>
          <p14:tracePt t="63221" x="8891588" y="1938338"/>
          <p14:tracePt t="63228" x="8923338" y="1954213"/>
          <p14:tracePt t="63235" x="8970963" y="1970088"/>
          <p14:tracePt t="63242" x="9010650" y="1993900"/>
          <p14:tracePt t="63250" x="9042400" y="2001838"/>
          <p14:tracePt t="63256" x="9082088" y="2025650"/>
          <p14:tracePt t="63264" x="9113838" y="2041525"/>
          <p14:tracePt t="63271" x="9153525" y="2065338"/>
          <p14:tracePt t="63277" x="9185275" y="2081213"/>
          <p14:tracePt t="63285" x="9217025" y="2097088"/>
          <p14:tracePt t="63290" x="9258300" y="2120900"/>
          <p14:tracePt t="63297" x="9290050" y="2136775"/>
          <p14:tracePt t="63304" x="9337675" y="2160588"/>
          <p14:tracePt t="63313" x="9377363" y="2184400"/>
          <p14:tracePt t="63318" x="9424988" y="2200275"/>
          <p14:tracePt t="63327" x="9464675" y="2233613"/>
          <p14:tracePt t="63333" x="9512300" y="2257425"/>
          <p14:tracePt t="63340" x="9544050" y="2297113"/>
          <p14:tracePt t="63348" x="9601200" y="2336800"/>
          <p14:tracePt t="63354" x="9648825" y="2376488"/>
          <p14:tracePt t="63362" x="9696450" y="2424113"/>
          <p14:tracePt t="63368" x="9744075" y="2463800"/>
          <p14:tracePt t="63374" x="9791700" y="2503488"/>
          <p14:tracePt t="63382" x="9807575" y="2519363"/>
          <p14:tracePt t="63389" x="9831388" y="2535238"/>
          <p14:tracePt t="63395" x="9847263" y="2543175"/>
          <p14:tracePt t="63404" x="9855200" y="2551113"/>
          <p14:tracePt t="63801" x="9871075" y="2559050"/>
          <p14:tracePt t="63806" x="9886950" y="2576513"/>
          <p14:tracePt t="63813" x="9902825" y="2584450"/>
          <p14:tracePt t="63822" x="9918700" y="2600325"/>
          <p14:tracePt t="63827" x="9944100" y="2608263"/>
          <p14:tracePt t="63836" x="9952038" y="2624138"/>
          <p14:tracePt t="63841" x="9967913" y="2640013"/>
          <p14:tracePt t="63847" x="9975850" y="2640013"/>
          <p14:tracePt t="63854" x="9983788" y="2655888"/>
          <p14:tracePt t="63861" x="9999663" y="2663825"/>
          <p14:tracePt t="63871" x="9999663" y="2671763"/>
          <p14:tracePt t="63877" x="10015538" y="2679700"/>
          <p14:tracePt t="63906" x="10039350" y="2695575"/>
          <p14:tracePt t="63912" x="10039350" y="2703513"/>
          <p14:tracePt t="63921" x="10047288" y="2703513"/>
          <p14:tracePt t="63926" x="10055225" y="2703513"/>
          <p14:tracePt t="63933" x="10055225" y="2711450"/>
          <p14:tracePt t="63940" x="10063163" y="2711450"/>
          <p14:tracePt t="63948" x="10063163" y="2719388"/>
          <p14:tracePt t="63953" x="10071100" y="2719388"/>
          <p14:tracePt t="63961" x="10071100" y="2727325"/>
          <p14:tracePt t="63967" x="10079038" y="2727325"/>
          <p14:tracePt t="63975" x="10079038" y="2735263"/>
          <p14:tracePt t="63988" x="10086975" y="2735263"/>
          <p14:tracePt t="63995" x="10094913" y="2743200"/>
          <p14:tracePt t="64022" x="10102850" y="2751138"/>
          <p14:tracePt t="64045" x="10102850" y="2759075"/>
          <p14:tracePt t="64057" x="10110788" y="2767013"/>
          <p14:tracePt t="64072" x="10118725" y="2774950"/>
          <p14:tracePt t="64078" x="10126663" y="2774950"/>
          <p14:tracePt t="64093" x="10126663" y="2782888"/>
          <p14:tracePt t="64099" x="10134600" y="2782888"/>
          <p14:tracePt t="64105" x="10134600" y="2790825"/>
          <p14:tracePt t="64113" x="10142538" y="2798763"/>
          <p14:tracePt t="64134" x="10150475" y="2806700"/>
          <p14:tracePt t="64148" x="10158413" y="2806700"/>
          <p14:tracePt t="64169" x="10158413" y="2814638"/>
          <p14:tracePt t="64183" x="10166350" y="2814638"/>
          <p14:tracePt t="64204" x="10166350" y="2822575"/>
          <p14:tracePt t="64219" x="10174288" y="2830513"/>
          <p14:tracePt t="64246" x="10182225" y="2830513"/>
          <p14:tracePt t="64253" x="10182225" y="2838450"/>
          <p14:tracePt t="64268" x="10190163" y="2838450"/>
          <p14:tracePt t="64288" x="10198100" y="2846388"/>
          <p14:tracePt t="64302" x="10206038" y="2846388"/>
          <p14:tracePt t="64316" x="10206038" y="2854325"/>
          <p14:tracePt t="64322" x="10213975" y="2854325"/>
          <p14:tracePt t="64329" x="10221913" y="2854325"/>
          <p14:tracePt t="64337" x="10221913" y="2862263"/>
          <p14:tracePt t="64350" x="10229850" y="2862263"/>
          <p14:tracePt t="64366" x="10229850" y="2870200"/>
          <p14:tracePt t="64387" x="10237788" y="2870200"/>
          <p14:tracePt t="64413" x="10245725" y="2870200"/>
          <p14:tracePt t="64435" x="10253663" y="2878138"/>
          <p14:tracePt t="64470" x="10261600" y="2878138"/>
          <p14:tracePt t="64498" x="10269538" y="2878138"/>
          <p14:tracePt t="64503" x="10269538" y="2886075"/>
          <p14:tracePt t="64525" x="10279063" y="2886075"/>
          <p14:tracePt t="64531" x="10287000" y="2886075"/>
          <p14:tracePt t="64538" x="10287000" y="2894013"/>
          <p14:tracePt t="64553" x="10294938" y="2894013"/>
          <p14:tracePt t="64567" x="10302875" y="2894013"/>
          <p14:tracePt t="64573" x="10302875" y="2901950"/>
          <p14:tracePt t="64586" x="10310813" y="2901950"/>
          <p14:tracePt t="64609" x="10318750" y="2901950"/>
          <p14:tracePt t="64646" x="10326688" y="2901950"/>
          <p14:tracePt t="64667" x="10334625" y="2909888"/>
          <p14:tracePt t="64680" x="10342563" y="2909888"/>
          <p14:tracePt t="64700" x="10350500" y="2919413"/>
          <p14:tracePt t="64705" x="10358438" y="2919413"/>
          <p14:tracePt t="64727" x="10366375" y="2919413"/>
          <p14:tracePt t="64756" x="10374313" y="2919413"/>
          <p14:tracePt t="69097" x="10382250" y="2919413"/>
          <p14:tracePt t="69103" x="10390188" y="2919413"/>
          <p14:tracePt t="69139" x="10398125" y="2919413"/>
          <p14:tracePt t="69160" x="10406063" y="2919413"/>
          <p14:tracePt t="69181" x="10414000" y="2919413"/>
          <p14:tracePt t="69201" x="10421938" y="2919413"/>
          <p14:tracePt t="69222" x="10429875" y="2919413"/>
          <p14:tracePt t="69251" x="10437813" y="2919413"/>
          <p14:tracePt t="69264" x="10445750" y="2919413"/>
          <p14:tracePt t="69271" x="10453688" y="2919413"/>
          <p14:tracePt t="69293" x="10461625" y="2919413"/>
          <p14:tracePt t="69306" x="10469563" y="2919413"/>
          <p14:tracePt t="69334" x="10477500" y="2919413"/>
          <p14:tracePt t="69354" x="10485438" y="2919413"/>
          <p14:tracePt t="69383" x="10493375" y="2919413"/>
          <p14:tracePt t="69424" x="10501313" y="2919413"/>
          <p14:tracePt t="69488" x="10501313" y="2927350"/>
          <p14:tracePt t="69508" x="10509250" y="2927350"/>
          <p14:tracePt t="69515" x="10509250" y="2935288"/>
          <p14:tracePt t="69522" x="10517188" y="2935288"/>
          <p14:tracePt t="69551" x="10517188" y="2943225"/>
          <p14:tracePt t="69557" x="10525125" y="2943225"/>
          <p14:tracePt t="69606" x="10533063" y="2943225"/>
          <p14:tracePt t="69627" x="10533063" y="2951163"/>
          <p14:tracePt t="69640" x="10541000" y="2951163"/>
          <p14:tracePt t="69662" x="10548938" y="2951163"/>
          <p14:tracePt t="69751" x="10548938" y="2959100"/>
          <p14:tracePt t="69842" x="10556875" y="2959100"/>
          <p14:tracePt t="70031" x="10564813" y="2959100"/>
          <p14:tracePt t="70065" x="10572750" y="2959100"/>
          <p14:tracePt t="70080" x="10580688" y="2959100"/>
          <p14:tracePt t="70295" x="10588625" y="2959100"/>
          <p14:tracePt t="70478" x="10588625" y="2951163"/>
          <p14:tracePt t="70617" x="10596563" y="2951163"/>
          <p14:tracePt t="70645" x="10596563" y="2943225"/>
          <p14:tracePt t="70707" x="10596563" y="2935288"/>
          <p14:tracePt t="70832" x="10596563" y="2927350"/>
          <p14:tracePt t="71257" x="10604500" y="2927350"/>
          <p14:tracePt t="78146" x="10604500" y="2935288"/>
          <p14:tracePt t="78180" x="10604500" y="2943225"/>
          <p14:tracePt t="78208" x="10604500" y="2951163"/>
          <p14:tracePt t="78229" x="10596563" y="2951163"/>
          <p14:tracePt t="78243" x="10596563" y="2959100"/>
          <p14:tracePt t="78263" x="10596563" y="2967038"/>
          <p14:tracePt t="78291" x="10596563" y="2974975"/>
          <p14:tracePt t="78311" x="10588625" y="2974975"/>
          <p14:tracePt t="78326" x="10588625" y="2982913"/>
          <p14:tracePt t="78354" x="10580688" y="2990850"/>
          <p14:tracePt t="78368" x="10580688" y="2998788"/>
          <p14:tracePt t="78381" x="10572750" y="2998788"/>
          <p14:tracePt t="78388" x="10572750" y="3006725"/>
          <p14:tracePt t="78410" x="10572750" y="3014663"/>
          <p14:tracePt t="78444" x="10572750" y="3022600"/>
          <p14:tracePt t="78451" x="10564813" y="3022600"/>
          <p14:tracePt t="78465" x="10564813" y="3030538"/>
          <p14:tracePt t="78494" x="10564813" y="3038475"/>
          <p14:tracePt t="78529" x="10564813" y="3046413"/>
          <p14:tracePt t="78577" x="10564813" y="3054350"/>
          <p14:tracePt t="78590" x="10564813" y="3062288"/>
          <p14:tracePt t="78626" x="10564813" y="3070225"/>
          <p14:tracePt t="78660" x="10564813" y="3078163"/>
          <p14:tracePt t="78675" x="10556875" y="3078163"/>
          <p14:tracePt t="78695" x="10556875" y="3086100"/>
          <p14:tracePt t="78744" x="10556875" y="3094038"/>
          <p14:tracePt t="78771" x="10556875" y="3101975"/>
          <p14:tracePt t="78807" x="10556875" y="3109913"/>
          <p14:tracePt t="78849" x="10556875" y="3117850"/>
          <p14:tracePt t="78918" x="10556875" y="3125788"/>
          <p14:tracePt t="78960" x="10556875" y="3133725"/>
          <p14:tracePt t="79023" x="10556875" y="3141663"/>
          <p14:tracePt t="79059" x="10556875" y="3149600"/>
          <p14:tracePt t="79553" x="10556875" y="3157538"/>
          <p14:tracePt t="79594" x="10556875" y="3165475"/>
          <p14:tracePt t="79720" x="10556875" y="31734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529667" cy="5951008"/>
          </a:xfrm>
          <a:prstGeom prst="rect">
            <a:avLst/>
          </a:prstGeom>
          <a:solidFill>
            <a:srgbClr val="3C8A9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Precision exercise prescription for adults with obesity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9" name="Google Shape;149;p7" descr="The PROMINENCE logo is a circular, half-divided shape that represents obesity, diversity, and inclusion in a single symbol. The circle alludes to obesity while simultaneously resembling the letter &quot;P&quot; of Prominence, which includes a laurel branch, a well-known element in the field of Education, one of the main objectives of the project. The PROMINENCE logo colours are teal and dark purple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7867" y="282611"/>
            <a:ext cx="6210264" cy="621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BC3B73-FE75-4A00-A30F-D26BBFC71F28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5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0"/>
    </mc:Choice>
    <mc:Fallback xmlns="">
      <p:transition spd="slow" advTm="1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29F3-CC2C-4F1A-984D-733FBC0C4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The (hard)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road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clinically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meaningful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fat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mass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BE" dirty="0" err="1">
                <a:latin typeface="Verdana" panose="020B0604030504040204" pitchFamily="34" charset="0"/>
                <a:ea typeface="Verdana" panose="020B0604030504040204" pitchFamily="34" charset="0"/>
              </a:rPr>
              <a:t>loss</a:t>
            </a:r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C5E444-0FD1-457C-94F3-D5BE3BFD4907}"/>
              </a:ext>
            </a:extLst>
          </p:cNvPr>
          <p:cNvSpPr/>
          <p:nvPr/>
        </p:nvSpPr>
        <p:spPr>
          <a:xfrm>
            <a:off x="599440" y="6215876"/>
            <a:ext cx="94894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Verdana" panose="020B0604030504040204" pitchFamily="34" charset="0"/>
                <a:ea typeface="Verdana" panose="020B0604030504040204" pitchFamily="34" charset="0"/>
              </a:rPr>
              <a:t>Recchia F, et al. Br J Sports Med. 2023;57:1035-41.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D1492-C687-49B9-BACF-48BA3AA51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4320" y="2575174"/>
            <a:ext cx="6177280" cy="30647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56CC5-F2B9-4860-A894-05E24EAC0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690688"/>
            <a:ext cx="10787743" cy="2275523"/>
          </a:xfrm>
        </p:spPr>
        <p:txBody>
          <a:bodyPr/>
          <a:lstStyle/>
          <a:p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Exercise demonstrated a </a:t>
            </a:r>
            <a:r>
              <a:rPr lang="en-GB" sz="2200" b="1" dirty="0">
                <a:latin typeface="Verdana" panose="020B0604030504040204" pitchFamily="34" charset="0"/>
                <a:ea typeface="Verdana" panose="020B0604030504040204" pitchFamily="34" charset="0"/>
              </a:rPr>
              <a:t>dose–response effect 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of −0.15 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((−0.23 to −0.07) 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on </a:t>
            </a:r>
            <a:r>
              <a:rPr lang="en-GB" sz="2200" b="1" dirty="0">
                <a:latin typeface="Verdana" panose="020B0604030504040204" pitchFamily="34" charset="0"/>
                <a:ea typeface="Verdana" panose="020B0604030504040204" pitchFamily="34" charset="0"/>
              </a:rPr>
              <a:t>visceral fat mass </a:t>
            </a: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</a:rPr>
              <a:t>per 1000 calories deficit per week</a:t>
            </a:r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48C29A-8426-4A22-9CC0-4713B7984CA5}"/>
              </a:ext>
            </a:extLst>
          </p:cNvPr>
          <p:cNvCxnSpPr/>
          <p:nvPr/>
        </p:nvCxnSpPr>
        <p:spPr>
          <a:xfrm>
            <a:off x="6096000" y="3390900"/>
            <a:ext cx="4621530" cy="777240"/>
          </a:xfrm>
          <a:prstGeom prst="line">
            <a:avLst/>
          </a:prstGeom>
          <a:ln w="38100">
            <a:solidFill>
              <a:srgbClr val="703876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7DC827-48B6-4FAC-B06A-DD4D942E71ED}"/>
              </a:ext>
            </a:extLst>
          </p:cNvPr>
          <p:cNvSpPr/>
          <p:nvPr/>
        </p:nvSpPr>
        <p:spPr>
          <a:xfrm>
            <a:off x="922380" y="2828449"/>
            <a:ext cx="44217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Clinically meaningful </a:t>
            </a:r>
            <a:r>
              <a:rPr lang="en-GB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detectable reduction in visceral fat mass is noticed at </a:t>
            </a:r>
            <a:r>
              <a:rPr lang="en-GB" sz="22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&gt;2000 kcal/week </a:t>
            </a:r>
            <a:r>
              <a:rPr lang="en-GB" sz="220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exercise-related energy expenditure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BC12B01-2494-4B98-AEED-040833ADD55E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91"/>
    </mc:Choice>
    <mc:Fallback xmlns="">
      <p:transition spd="slow" advTm="7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B35E6-BBFC-468E-90E4-3B431319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True role of exercise in adult obesity and what should be the content?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DE7C5-3E1A-4031-BF64-B74048C50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835" y="1825625"/>
            <a:ext cx="8488330" cy="3860512"/>
          </a:xfrm>
          <a:prstGeom prst="rect">
            <a:avLst/>
          </a:prstGeom>
        </p:spPr>
      </p:pic>
      <p:pic>
        <p:nvPicPr>
          <p:cNvPr id="4" name="Afbeelding 9">
            <a:extLst>
              <a:ext uri="{FF2B5EF4-FFF2-40B4-BE49-F238E27FC236}">
                <a16:creationId xmlns:a16="http://schemas.microsoft.com/office/drawing/2014/main" id="{795C5BBA-48CE-4C47-A4A2-3258DEE99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816" y="2485228"/>
            <a:ext cx="2476367" cy="165286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2C77D2-054B-43F3-821B-918E7495B2C0}"/>
              </a:ext>
            </a:extLst>
          </p:cNvPr>
          <p:cNvSpPr/>
          <p:nvPr/>
        </p:nvSpPr>
        <p:spPr>
          <a:xfrm>
            <a:off x="614263" y="6246654"/>
            <a:ext cx="86603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Oppert</a:t>
            </a:r>
            <a:r>
              <a:rPr lang="en-GB" sz="10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J. M., et al. Int J </a:t>
            </a:r>
            <a:r>
              <a:rPr lang="en-GB" sz="1000" dirty="0" err="1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Obes</a:t>
            </a:r>
            <a:r>
              <a:rPr lang="en-GB" sz="10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2025;49(2), 211–213</a:t>
            </a:r>
            <a:br>
              <a:rPr lang="en-GB" sz="10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Verboven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 K, et al. Sports Med. 2021;51(3):379-89. </a:t>
            </a:r>
            <a:endParaRPr lang="nl-BE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2721DDA-8696-46A7-91EB-0D0AC06E7D9D}"/>
              </a:ext>
            </a:extLst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2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2"/>
    </mc:Choice>
    <mc:Fallback xmlns="">
      <p:transition spd="slow" advTm="55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55eda-49e6-44e5-957a-4850fc54c1b3"/>
  <p:tag name="MEDIACAPTIONSPROMPTED" val="False"/>
  <p:tag name="MEDIACAPTIONALIGNMENT" val="Auto"/>
  <p:tag name="TEMPPRESENTATIONFILE" val="C:\Users\lucp7714\AppData\Local\Temp\tmp20DB.tmp"/>
  <p:tag name="TEMPMEDIAFILENAME" val="C:\Users\lucp7714\AppData\Local\Temp\tmp2282_Audio 1"/>
  <p:tag name="MEDIAFADEDURATION" val="0.2"/>
  <p:tag name="MEDIATRANSPARENCY" val="0.3"/>
  <p:tag name="MEDIACAPTIONSHIDDEN" val="False"/>
  <p:tag name="CUSTOMXMLPARTID" val="{BAD44624-6C3C-4C98-AE5C-BEA471B6372C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367235e-3151-48e0-abe7-207375ff3184"/>
  <p:tag name="TEMPPRESENTATIONFILE" val="C:\Users\lucp7714\AppData\Local\Temp\tmp905F.tmp"/>
  <p:tag name="TEMPMEDIAFILENAME" val="C:\Users\lucp7714\AppData\Local\Temp\tmp915A_Audio 8"/>
  <p:tag name="MEDIAFADEDURATION" val="0.2"/>
  <p:tag name="MEDIATRANSPARENCY" val="0.3"/>
  <p:tag name="MEDIACAPTIONSPROMPTED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86db906-87ab-4b8a-848b-6a370931ed7f"/>
  <p:tag name="TEMPPRESENTATIONFILE" val="C:\Users\lucp7714\AppData\Local\Temp\tmpF862.tmp"/>
  <p:tag name="TEMPMEDIAFILENAME" val="C:\Users\lucp7714\AppData\Local\Temp\tmpF96D_Audio 7"/>
  <p:tag name="MEDIAFADEDURATION" val="0.2"/>
  <p:tag name="MEDIATRANSPARENCY" val="0.3"/>
  <p:tag name="MEDIACAPTIONSPROMPT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1.4|51.7|22.8|19.8|39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721b7a4-2327-4076-9c01-1a2bfbdce5a5"/>
  <p:tag name="TEMPPRESENTATIONFILE" val="C:\Users\lucp7714\AppData\Local\Temp\tmpB404.tmp"/>
  <p:tag name="TEMPMEDIAFILENAME" val="C:\Users\lucp7714\AppData\Local\Temp\tmpB54D_Audio 11"/>
  <p:tag name="MEDIAFADEDURATION" val="0.2"/>
  <p:tag name="MEDIATRANSPARENCY" val="0.3"/>
  <p:tag name="MEDIACAPTIONSPROMPT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956d79-d37a-47ba-9cd7-629ed911d849"/>
  <p:tag name="TEMPPRESENTATIONFILE" val="C:\Users\lucp7714\AppData\Local\Temp\tmp49DD.tmp"/>
  <p:tag name="TEMPMEDIAFILENAME" val="C:\Users\lucp7714\AppData\Local\Temp\tmp4B17_Audio 4"/>
  <p:tag name="MEDIAFADEDURATION" val="0.2"/>
  <p:tag name="MEDIATRANSPARENCY" val="0.3"/>
  <p:tag name="MEDIACAPTIONSPROMPTED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b8a2cac-e1b7-424c-bc28-b8af91d35ed8"/>
  <p:tag name="TEMPPRESENTATIONFILE" val="C:\Users\lucp7714\AppData\Local\Temp\tmpBAB5.tmp"/>
  <p:tag name="TEMPMEDIAFILENAME" val="C:\Users\lucp7714\AppData\Local\Temp\tmpBB91_Audio 1"/>
  <p:tag name="MEDIAFADEDURATION" val="0.2"/>
  <p:tag name="MEDIATRANSPARENCY" val="0.3"/>
  <p:tag name="MEDIACAPTIONSPROMPTED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d0306bd-c4a8-4612-b106-e736a9a3420f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8dab36b-9253-4634-9a4c-1eadcc9b8a05"/>
  <p:tag name="TEMPPRESENTATIONFILE" val="C:\Users\lucp7714\AppData\Local\Temp\tmp4A55.tmp"/>
  <p:tag name="TEMPMEDIAFILENAME" val="C:\Users\lucp7714\AppData\Local\Temp\tmp4B6F_Audio 8"/>
  <p:tag name="MEDIAFADEDURATION" val="0.2"/>
  <p:tag name="MEDIATRANSPARENCY" val="0.3"/>
  <p:tag name="MEDIACAPTIONSPROMPTED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7.7|11.8|22.4|15.3|21.7|24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4ae771-a26d-461e-9e3e-dbcd832adec6"/>
  <p:tag name="TEMPPRESENTATIONFILE" val="C:\Users\lucp7714\AppData\Local\Temp\tmpA98E.tmp"/>
  <p:tag name="TEMPMEDIAFILENAME" val="C:\Users\lucp7714\AppData\Local\Temp\tmpAAD7_Audio 8"/>
  <p:tag name="MEDIAFADEDURATION" val="0.2"/>
  <p:tag name="MEDIATRANSPARENCY" val="0.3"/>
  <p:tag name="MEDIACAPTIONSPROMPTED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1ab0d8c-08e5-4564-97fb-346cfd2a19b8"/>
  <p:tag name="TEMPPRESENTATIONFILE" val="C:\Users\lucp7714\AppData\Local\Temp\tmp77E.tmp"/>
  <p:tag name="TEMPMEDIAFILENAME" val="C:\Users\lucp7714\AppData\Local\Temp\tmp8A8_Audio 1"/>
  <p:tag name="MEDIAFADEDURATION" val="0.2"/>
  <p:tag name="MEDIATRANSPARENCY" val="0.3"/>
  <p:tag name="MEDIACAPTIONSPROMPT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|1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2558644-f2ce-4519-ad0c-ff88fc452931"/>
  <p:tag name="TEMPPRESENTATIONFILE" val="C:\Users\lucp7714\AppData\Local\Temp\tmp2EC9.tmp"/>
  <p:tag name="TEMPMEDIAFILENAME" val="C:\Users\lucp7714\AppData\Local\Temp\tmp3012_Audio 10"/>
  <p:tag name="MEDIAFADEDURATION" val="0.2"/>
  <p:tag name="MEDIATRANSPARENCY" val="0.3"/>
  <p:tag name="MEDIACAPTIONSPROMPT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417c1eb-6c37-42eb-b681-908fb32e6d91"/>
  <p:tag name="TEMPPRESENTATIONFILE" val="C:\Users\lucp7714\AppData\Local\Temp\tmpD4FD.tmp"/>
  <p:tag name="TEMPMEDIAFILENAME" val="C:\Users\lucp7714\AppData\Local\Temp\tmpD618_Audio 12"/>
  <p:tag name="MEDIAFADEDURATION" val="0.2"/>
  <p:tag name="MEDIATRANSPARENCY" val="0.3"/>
  <p:tag name="MEDIACAPTIONSPROMPT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713c3e6-b9de-434a-8f28-0625366167b0"/>
  <p:tag name="TEMPPRESENTATIONFILE" val="C:\Users\lucp7714\AppData\Local\Temp\tmp9DFD.tmp"/>
  <p:tag name="TEMPMEDIAFILENAME" val="C:\Users\lucp7714\AppData\Local\Temp\tmp9F55_Audio 3"/>
  <p:tag name="MEDIAFADEDURATION" val="0.2"/>
  <p:tag name="MEDIATRANSPARENCY" val="0.3"/>
  <p:tag name="MEDIACAPTIONSPROMPTED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3e0aa49-39c5-4445-8e15-fb32d93668a6"/>
  <p:tag name="TEMPPRESENTATIONFILE" val="C:\Users\lucp7714\AppData\Local\Temp\tmp1FB2.tmp"/>
  <p:tag name="TEMPMEDIAFILENAME" val="C:\Users\lucp7714\AppData\Local\Temp\tmp20AD_Audio 1"/>
  <p:tag name="MEDIAFADEDURATION" val="0.2"/>
  <p:tag name="MEDIATRANSPARENCY" val="0.3"/>
  <p:tag name="MEDIACAPTIONSPROMPTED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 f 1 0 5 5 e d a - 4 9 e 6 - 4 4 e 5 - 9 5 7 a - 4 8 5 0 f c 5 4 c 1 b 3 < / I d > < C a p t i o n I t e m s > < C a p t i o n I t e m > < I n t e r n a l I d > 2 7 f 0 1 7 6 9 - c 9 2 c - 4 e c 2 - a e f 7 - 9 a 1 f f 8 5 9 6 7 e 1 < / I n t e r n a l I d > < N a m e > A u d i o   1 I n t h i s l e c t u r e , 0 0 : 0 0 : 0 0 . 0 - 0 0 : 0 0 : 0 7 . 3 < / N a m e > < T e x t > I n   t h i s   l e c t u r e ,   i t   w i l l   b e   e x p l a i n e d   h o w   t o   p r e s c r i b e   e x e r c i s e   t o   a d u l t s   w i t h   o b e s i t y < / T e x t > < B o o k M a r k E n t r y N a m e > A u d i o   1 0 0 : 0 0 : 0 0 . 0 < / B o o k M a r k E n t r y N a m e > < B o o k M a r k E x i t N a m e > A u d i o   1 0 0 : 0 0 : 0 7 . 3 < / B o o k M a r k E x i t N a m e > < B o o k M a r k E n t r y P o s i t i o n > 0 < / B o o k M a r k E n t r y P o s i t i o n > < B o o k M a r k E x i t P o s i t i o n > 7 3 7 1 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BAD44624-6C3C-4C98-AE5C-BEA471B6372C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1647</Words>
  <Application>Microsoft Office PowerPoint</Application>
  <PresentationFormat>Widescreen</PresentationFormat>
  <Paragraphs>117</Paragraphs>
  <Slides>15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Verdana</vt:lpstr>
      <vt:lpstr>Office Theme</vt:lpstr>
      <vt:lpstr>Exercise prescription in adults with obesity</vt:lpstr>
      <vt:lpstr>Table of Contents</vt:lpstr>
      <vt:lpstr>Will any exercise do the job?</vt:lpstr>
      <vt:lpstr>Will any exercise do?</vt:lpstr>
      <vt:lpstr>What do guidelines say on exercise in obesity?</vt:lpstr>
      <vt:lpstr>Does it work?</vt:lpstr>
      <vt:lpstr>Precision exercise prescription for adults with obesity</vt:lpstr>
      <vt:lpstr>The (hard) road to clinically meaningful fat mass loss…</vt:lpstr>
      <vt:lpstr>True role of exercise in adult obesity and what should be the content?</vt:lpstr>
      <vt:lpstr>Targeted exercise in adult obesity</vt:lpstr>
      <vt:lpstr>Tailored exercise in adult obesity</vt:lpstr>
      <vt:lpstr>Precision exercise prescription in adult obesity   Case study</vt:lpstr>
      <vt:lpstr>Case example</vt:lpstr>
      <vt:lpstr>Case example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Exercise prescription in adults with obesity</dc:title>
  <dc:creator>Mary E. Davis</dc:creator>
  <cp:lastModifiedBy>Emilia Kosińska</cp:lastModifiedBy>
  <cp:revision>47</cp:revision>
  <dcterms:created xsi:type="dcterms:W3CDTF">2025-03-18T11:23:58Z</dcterms:created>
  <dcterms:modified xsi:type="dcterms:W3CDTF">2025-10-29T14:53:46Z</dcterms:modified>
</cp:coreProperties>
</file>