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embeddedFontLst>
    <p:embeddedFont>
      <p:font typeface="Roboto" panose="02000000000000000000" pitchFamily="2" charset="0"/>
      <p:regular r:id="rId18"/>
      <p:bold r:id="rId19"/>
      <p:italic r:id="rId20"/>
      <p:boldItalic r:id="rId21"/>
    </p:embeddedFont>
    <p:embeddedFont>
      <p:font typeface="Verdana" panose="020B060403050404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h8sWezTi0QPWbO6zrqXcOlPF+fq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8235AD4-037A-4548-843F-8BFE816418EF}">
  <a:tblStyle styleId="{D8235AD4-037A-4548-843F-8BFE816418E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73" y="53"/>
      </p:cViewPr>
      <p:guideLst/>
    </p:cSldViewPr>
  </p:slideViewPr>
  <p:notesTextViewPr>
    <p:cViewPr>
      <p:scale>
        <a:sx n="1" d="1"/>
        <a:sy n="1" d="1"/>
      </p:scale>
      <p:origin x="0" y="-269"/>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nSpc>
                <a:spcPct val="107000"/>
              </a:lnSpc>
              <a:spcAft>
                <a:spcPts val="800"/>
              </a:spcAft>
              <a:buNone/>
            </a:pPr>
            <a:r>
              <a:rPr lang="en-BE" sz="12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Hello, my name is Sarah Browne. I am a registered dietitian in Ireland, and I'm going to present Food and Nutrition in Adult Obesity Care.</a:t>
            </a:r>
            <a:endParaRPr lang="en-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400"/>
              <a:buNone/>
            </a:pPr>
            <a:endParaRPr dirty="0"/>
          </a:p>
        </p:txBody>
      </p:sp>
      <p:sp>
        <p:nvSpPr>
          <p:cNvPr id="93" name="Google Shape;93;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7a2954d73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37a2954d73a_0_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nSpc>
                <a:spcPct val="107000"/>
              </a:lnSpc>
              <a:spcAft>
                <a:spcPts val="800"/>
              </a:spcAft>
              <a:buNone/>
            </a:pP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In terms of dietary patterns, there are many options for patients or clients to choose from. That is to say, there isn't just one diet that works </a:t>
            </a: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for obesity, and why we work closely with someone's preferences. </a:t>
            </a: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The Glycaemic Index Diet, for example, is a focus on slow-release carbohydrates, and that has positive health outcomes in terms of weight, glycemia, lipid profile, and blood pressure. </a:t>
            </a: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The Mediterranean diet shows strong evidence for improvements </a:t>
            </a: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in glycemia and reductions in risk of type 2 diabetes, and lipid profile, </a:t>
            </a: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and cardiovascular disease risk reductions. </a:t>
            </a: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A vegetarian diet would show benefits in terms of weight loss.  </a:t>
            </a: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The portfolio diet is a cardiovascular protective diet and shows improvements in lipid profile and blood pressure. </a:t>
            </a: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The DASH diet, or the Dietary Approaches to Stop Hypertension, again, </a:t>
            </a: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is designed for blood pressure, but also shows positive outcomes in terms </a:t>
            </a: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of weight loss, glycemia, and lipid profile. </a:t>
            </a: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In the literature, the New Nordic diet reports weight loss, lipid profile improvements, and blood pressure improvements.</a:t>
            </a:r>
            <a:endParaRPr lang="en-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Partial meal replacements are where someone would replace one or two meals a day with a protein bar or shake, usually commercial, and best when supported by a healthcare professional team. The literature shows evidence for weight loss and improvements in glycemia, and blood pressure.  </a:t>
            </a:r>
            <a:endParaRPr lang="en-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For intermittent fasting, we have short-term data that shows improvements in weight loss outcomes. </a:t>
            </a:r>
            <a:endParaRPr lang="en-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The final row in this slide relates to general calorie restriction, </a:t>
            </a: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with different types of macronutrient profile, that's the carbohydrate, protein, and fat distribution in the diet. We have data to show that, regardless of the macronutrient distribution, there is a positive weight loss outcome over 6 to 12 months when someone reduces their overall calorie intake.</a:t>
            </a:r>
            <a:endParaRPr lang="en-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7a2954d73a_0_3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lnSpc>
                <a:spcPct val="107000"/>
              </a:lnSpc>
              <a:spcAft>
                <a:spcPts val="800"/>
              </a:spcAft>
              <a:buNone/>
            </a:pP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It’s important to remember that changing diet so that overall calories are restricted will have an impact on hunger and this is very relevant </a:t>
            </a: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to people living with obesity, who can feel this hunger more acutely. </a:t>
            </a:r>
            <a:endParaRPr lang="en-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People need support and advice, therefore, to help manage appetite </a:t>
            </a: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and satiety. These are some of the suggestions that dietitians use including advising clients to eat more protein and spread it evenly between meals, increase the volume or bulk of foods eaten through more fibre rich foods and fruits and vegetables, and drink water regularly. </a:t>
            </a:r>
            <a:endParaRPr lang="en-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Carbohydrates that are slowly digested, or low glycaemic index carbohydrates are useful to help with feeling fuller for longer. Meal time behaviour changes that can be helpful include non-distracted eating </a:t>
            </a: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(for example, not eating in front of the TV or screen), and if they eat quickly to slow that down, which can help regulate satiety signals.  </a:t>
            </a:r>
            <a:endParaRPr lang="en-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400"/>
              <a:buNone/>
            </a:pPr>
            <a:endParaRPr dirty="0"/>
          </a:p>
        </p:txBody>
      </p:sp>
      <p:sp>
        <p:nvSpPr>
          <p:cNvPr id="223" name="Google Shape;223;g37a2954d73a_0_3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a365182766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3a365182766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a:lnSpc>
                <a:spcPct val="107000"/>
              </a:lnSpc>
              <a:spcAft>
                <a:spcPts val="800"/>
              </a:spcAft>
              <a:buNone/>
            </a:pPr>
            <a:r>
              <a:rPr lang="en-BE" sz="12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As I briefly mentioned earlier, it’s always good to remember when we talk to people about food that food is much more than fuel and nutrition.  </a:t>
            </a:r>
            <a:endParaRPr lang="en-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BE" sz="12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It’s part of family and community routines, culture, tradition, </a:t>
            </a:r>
            <a:br>
              <a:rPr lang="en-BE" sz="12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br>
            <a:r>
              <a:rPr lang="en-BE" sz="1200" kern="100" dirty="0">
                <a:solidFill>
                  <a:srgbClr val="000000"/>
                </a:solidFill>
                <a:effectLst/>
                <a:latin typeface="Verdana" panose="020B0604030504040204" pitchFamily="34" charset="0"/>
                <a:ea typeface="Calibri" panose="020F0502020204030204" pitchFamily="34" charset="0"/>
                <a:cs typeface="Times New Roman" panose="02020603050405020304" pitchFamily="18" charset="0"/>
              </a:rPr>
              <a:t>and celebration. Food is meant to be enjoyed and very much part of the social fabric of our societies. Healthcare professionals can help normalise and de-stigmatise food for people living with obesity through positive, client-centred conversations.</a:t>
            </a:r>
            <a:endParaRPr lang="en-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231" name="Google Shape;231;g3a365182766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37a2954d73a_0_39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lnSpc>
                <a:spcPct val="107000"/>
              </a:lnSpc>
              <a:spcAft>
                <a:spcPts val="800"/>
              </a:spcAft>
              <a:buNone/>
            </a:pP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In this slide, health indicators for evaluating nutrition interventions </a:t>
            </a: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with patients/clients are presented. The information emphasises the range </a:t>
            </a: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of positive health outcomes someone can look to as a result of changing their diet. For example, improvements in hunger will assist someone </a:t>
            </a: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in maintaining dietary changes as they feel more achievable. </a:t>
            </a:r>
            <a:endParaRPr lang="en-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An improved relationship with food is linked to mental health, and again contributes to sustainable, long-term changes which will have knock-on implications on physical and metabolic health. </a:t>
            </a:r>
            <a:endParaRPr lang="en-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We can support patients/clients by being invested in and aware </a:t>
            </a: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of the range of health improvements that matter to them.</a:t>
            </a:r>
            <a:endParaRPr lang="en-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400"/>
              <a:buNone/>
            </a:pPr>
            <a:endParaRPr dirty="0"/>
          </a:p>
        </p:txBody>
      </p:sp>
      <p:sp>
        <p:nvSpPr>
          <p:cNvPr id="239" name="Google Shape;239;g37a2954d73a_0_3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nSpc>
                <a:spcPct val="107000"/>
              </a:lnSpc>
              <a:spcAft>
                <a:spcPts val="800"/>
              </a:spcAft>
              <a:buNone/>
            </a:pP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I encourage you to return to this slide to access resource links that are relevant to the content presented.</a:t>
            </a:r>
            <a:endParaRPr lang="en-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400"/>
              <a:buNone/>
            </a:pPr>
            <a:endParaRPr dirty="0"/>
          </a:p>
        </p:txBody>
      </p:sp>
      <p:sp>
        <p:nvSpPr>
          <p:cNvPr id="248" name="Google Shape;248;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nSpc>
                <a:spcPct val="107000"/>
              </a:lnSpc>
              <a:spcAft>
                <a:spcPts val="800"/>
              </a:spcAft>
              <a:buNone/>
            </a:pP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References informing the presentation are available here and clinical practice guidelines offer more detail on medical nutrition therapy in adult obesity care.</a:t>
            </a:r>
            <a:endParaRPr lang="en-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BE" sz="1200" kern="100">
                <a:effectLst/>
                <a:latin typeface="Verdana" panose="020B0604030504040204" pitchFamily="34" charset="0"/>
                <a:ea typeface="Calibri" panose="020F0502020204030204" pitchFamily="34" charset="0"/>
                <a:cs typeface="Times New Roman" panose="02020603050405020304" pitchFamily="18" charset="0"/>
              </a:rPr>
              <a:t>Thank you for listening.</a:t>
            </a:r>
            <a:endParaRPr lang="en-BE" sz="1100" kern="10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400"/>
              <a:buNone/>
            </a:pPr>
            <a:endParaRPr/>
          </a:p>
        </p:txBody>
      </p:sp>
      <p:sp>
        <p:nvSpPr>
          <p:cNvPr id="254" name="Google Shape;254;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nSpc>
                <a:spcPct val="107000"/>
              </a:lnSpc>
              <a:spcAft>
                <a:spcPts val="800"/>
              </a:spcAft>
              <a:buNone/>
            </a:pP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To give you a sense of what will be covered, I include a background </a:t>
            </a: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on the role of the dietitian in adult obesity care. I will highlight where </a:t>
            </a: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a dietitian is needed, and how that might differentiate from brief interventions and general healthy eating advice that can be given </a:t>
            </a: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by non-nutrition professionals. I will outline the key nutrition messages for adults with obesity. Finally, I will summarise the current evidence </a:t>
            </a: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for food and nutrition approaches in adult obesity care.</a:t>
            </a:r>
            <a:endParaRPr lang="en-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 </a:t>
            </a:r>
            <a:endParaRPr lang="en-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400"/>
              <a:buNone/>
            </a:pPr>
            <a:endParaRPr dirty="0"/>
          </a:p>
        </p:txBody>
      </p:sp>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7a2954d73a_0_4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7a2954d73a_0_47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a:lnSpc>
                <a:spcPct val="107000"/>
              </a:lnSpc>
              <a:spcAft>
                <a:spcPts val="800"/>
              </a:spcAft>
              <a:buNone/>
            </a:pP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So, the role of a dietitian or in some countries may be called a registered nutritionist or clinical nutritionist. A dietitian is a healthcare professional specialising in food and nutrition, and they've undertaken formal training in clinical education and within healthcare settings. </a:t>
            </a: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Regulation of dietitians or nutritionists is different by country and it's always important to find out who the regulated nutrition professional is </a:t>
            </a: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in your own region and healthcare setting so that the right HCP is involved in helping someone with food and diet.</a:t>
            </a:r>
            <a:endParaRPr lang="en-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Food, nutrition and diet is important for everyone’s health, regardless </a:t>
            </a: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of body size or weight loss. Individualised dietary support can be very helpful in obesity. Dietary support is an essential part of preventing complications and treatment. People living with obesity can have had very mixed or complicated experiences of diets and diet or weight loss culture.  A thorough assessment and history are important, therefore, to help assess needs for food and nutrition advice and dietetic referral.</a:t>
            </a:r>
            <a:endParaRPr lang="en-BE"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6" name="Google Shape;106;g37a2954d73a_0_47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7cf54b6e93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7cf54b6e93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a:lnSpc>
                <a:spcPct val="107000"/>
              </a:lnSpc>
              <a:spcAft>
                <a:spcPts val="800"/>
              </a:spcAft>
              <a:buNone/>
            </a:pP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The 5 As are important in dietary approaches. We cannot always assume that diet is the priority for the patient, so first we can ask the person</a:t>
            </a: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if they're interested in making food and nutrition changes, or perhaps they are already requesting additional support to make or sustain dietary changes. Once we know this, we can assist them in exploring options </a:t>
            </a: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and refer to a registered dietitian or a clinical nutritionist, if that is what is needed.  </a:t>
            </a:r>
            <a:endParaRPr lang="en-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113" name="Google Shape;113;g37cf54b6e93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86507dfe09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86507dfe09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a:lnSpc>
                <a:spcPct val="107000"/>
              </a:lnSpc>
              <a:spcAft>
                <a:spcPts val="800"/>
              </a:spcAft>
              <a:buNone/>
            </a:pP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It can be useful to know when a dietitian is required in obesity care. </a:t>
            </a: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We can have a situation at the bottom of this pyramid where someone has very high body weight, however they have no complications or health issues. No psychological issues, no movement or functional issues, </a:t>
            </a: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and no metabolic issues. Prevention of health risks is a goal here. </a:t>
            </a: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In those cases, health promotion supports and advice can be useful. </a:t>
            </a: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So, for example for food and nutrition, the food-based dietary guidelines in your own region, community health promotion supports, such </a:t>
            </a: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as cooking and health programs, community food programmes are other examples that could be relevant here. </a:t>
            </a:r>
            <a:endParaRPr lang="en-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When we have obesity with complications a dietetic referral will be helpful, and they're able to tailor their intervention in the context </a:t>
            </a: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of the health issues going on with the person. In severe and complex obesity at the very top of the pyramid, we do need a dietetic referral, ideally within a specialist obesity treatment centre, where there is </a:t>
            </a: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a multidisciplinary input.  </a:t>
            </a:r>
            <a:endParaRPr lang="en-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121" name="Google Shape;121;g386507dfe09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a365182766_0_2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a365182766_0_26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a:lnSpc>
                <a:spcPct val="107000"/>
              </a:lnSpc>
              <a:spcAft>
                <a:spcPts val="800"/>
              </a:spcAft>
              <a:buNone/>
            </a:pP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There are certain situations that are definitely best supported </a:t>
            </a: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by a registered dietitian or clinical nutritionist who has experience </a:t>
            </a: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and training in obesity care, and that's very often at the middle and top </a:t>
            </a: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of that pyramid, where we have obesity with complications. </a:t>
            </a: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Examples include where someone would need to establish a nutritionally adequate diet alongside pharmacotherapy. Pharmacotherapy can compromise nutrition quality through limited dietary intake and that benefits from expert assessment and advice. </a:t>
            </a: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Signs of or disclosure of disordered eating behaviours or patterns, </a:t>
            </a: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for example, binge eating and excessive night time eating. That type </a:t>
            </a: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of scenario would require both dietetic and psychological assessment </a:t>
            </a: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and intervention. Someone who is preparing for bariatric surgery would usually have dietetic support and post-bariatric surgery. Patients will benefit from access to a registered dietitian who is experienced </a:t>
            </a: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and trained in this speciality.  </a:t>
            </a:r>
            <a:endParaRPr lang="en-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151" name="Google Shape;151;g3a365182766_0_26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7cf54b6e9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7cf54b6e9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a:lnSpc>
                <a:spcPct val="107000"/>
              </a:lnSpc>
              <a:spcAft>
                <a:spcPts val="800"/>
              </a:spcAft>
              <a:buNone/>
            </a:pP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One of the first things to recognise in relation to food and nutrition issues is that our patients or clients come with their own set of values, priorities and preferences about food and diet and we need to be sensitive that how we approach advice giving is culturally acceptable, affordable, relatable and achievable.  </a:t>
            </a: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We always use person-first language, patient-centred, and weight-inclusive approaches. Many health outcomes are important to prevent </a:t>
            </a: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and reverse obesity complications, and weight loss is not the only target within nutrition care. Healthcare professionals (HCP) can reassure patients or clients that positive changes to food and nutrition can lead </a:t>
            </a: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to health outcomes, even in the absence of weight loss.</a:t>
            </a:r>
            <a:endParaRPr lang="en-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BE" sz="1200" dirty="0">
                <a:effectLst/>
                <a:latin typeface="Verdana" panose="020B0604030504040204" pitchFamily="34" charset="0"/>
                <a:ea typeface="Calibri" panose="020F0502020204030204" pitchFamily="34" charset="0"/>
                <a:cs typeface="Times New Roman" panose="02020603050405020304" pitchFamily="18" charset="0"/>
              </a:rPr>
              <a:t>In terms of relatable and first-line nutrition messages, we can look </a:t>
            </a:r>
            <a:br>
              <a:rPr lang="en-BE" sz="1200" dirty="0">
                <a:effectLst/>
                <a:latin typeface="Verdana" panose="020B0604030504040204" pitchFamily="34" charset="0"/>
                <a:ea typeface="Calibri" panose="020F0502020204030204" pitchFamily="34" charset="0"/>
                <a:cs typeface="Times New Roman" panose="02020603050405020304" pitchFamily="18" charset="0"/>
              </a:rPr>
            </a:br>
            <a:r>
              <a:rPr lang="en-BE" sz="1200" dirty="0">
                <a:effectLst/>
                <a:latin typeface="Verdana" panose="020B0604030504040204" pitchFamily="34" charset="0"/>
                <a:ea typeface="Calibri" panose="020F0502020204030204" pitchFamily="34" charset="0"/>
                <a:cs typeface="Times New Roman" panose="02020603050405020304" pitchFamily="18" charset="0"/>
              </a:rPr>
              <a:t>to national or regional healthy eating guidelines. Examples I've put up here in the images are the food pyramid and the food plate, but you can usually easily find the ones that are relevant to your country. We might provide these to someone who doesn't present with any obvious complex food and nutrition issues.</a:t>
            </a:r>
            <a:endParaRPr dirty="0"/>
          </a:p>
        </p:txBody>
      </p:sp>
      <p:sp>
        <p:nvSpPr>
          <p:cNvPr id="167" name="Google Shape;167;g37cf54b6e93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37a2954d73a_0_1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Ask permission to raise the topic of food and nutrition.  If the individual is willing to discuss this area, offer information about healthy eating and whether they are seeking additional supports to make dietary changes for their health.</a:t>
            </a:r>
          </a:p>
          <a:p>
            <a:pPr marL="0" lvl="0" indent="0" algn="l" rtl="0">
              <a:lnSpc>
                <a:spcPct val="100000"/>
              </a:lnSpc>
              <a:spcBef>
                <a:spcPts val="0"/>
              </a:spcBef>
              <a:spcAft>
                <a:spcPts val="0"/>
              </a:spcAft>
              <a:buSzPts val="1400"/>
              <a:buNone/>
            </a:pPr>
            <a:endParaRPr lang="en-US" dirty="0"/>
          </a:p>
          <a:p>
            <a:pPr>
              <a:lnSpc>
                <a:spcPct val="107000"/>
              </a:lnSpc>
              <a:spcAft>
                <a:spcPts val="800"/>
              </a:spcAft>
              <a:buNone/>
            </a:pP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Some more specific pieces of food and nutrition advice are detailed </a:t>
            </a: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on this slide, and can be used as part of first-line advice or brief interventions. If someone is not having regular meals, a good starting place would be to establish a regular meal pattern, and ensure that they are aligning feed-fast cycles with the clock-regulated cycle. </a:t>
            </a: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So, what that means is that someone would have a good overnight fast </a:t>
            </a: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 no eating late at night or during the night and most foods are consumed for the usual waking hours. This can help to improve appetite and satiety regulation. </a:t>
            </a:r>
            <a:endParaRPr lang="en-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Of course, their overall diet quality is important, and an area where referencing the dietary guidelines in your country can be useful, because you can get the basics of what a healthy diet looks like, and ensuring that they have adequate fluid, mostly water or non-sweetened healthy beverages. </a:t>
            </a:r>
            <a:endParaRPr lang="en-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Reducing low-nutrient, energy-dense foods and beverages, means that someone would cut down and eliminate foods that are high in fat, salt </a:t>
            </a: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or sugar. Particularly foods that don't contain a lot of other beneficial nutrients, such as highly processed savoury snacks, confectionary </a:t>
            </a: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and baked goods, and sugar-sweetened beverages. </a:t>
            </a:r>
            <a:endParaRPr lang="en-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In terms of adding foods into the diet, high fibre foods, lean and unprocessed meats and fish, plant proteins and no restriction on whole fruits and vegetables that the person enjoys are important. Healthy oils and fats are also very important for overall health and unsaturated fat sources are usually found in plant and seed oils such as olive oil, rapeseed oils, whole nuts and seeds etc.</a:t>
            </a:r>
            <a:endParaRPr lang="en-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400"/>
              <a:buNone/>
            </a:pPr>
            <a:endParaRPr dirty="0"/>
          </a:p>
        </p:txBody>
      </p:sp>
      <p:sp>
        <p:nvSpPr>
          <p:cNvPr id="176" name="Google Shape;176;g37a2954d73a_0_1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7a2954d73a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37a2954d73a_0_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a:lnSpc>
                <a:spcPct val="107000"/>
              </a:lnSpc>
              <a:spcAft>
                <a:spcPts val="800"/>
              </a:spcAft>
              <a:buNone/>
            </a:pP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For the next two slides, I will discuss some of the current evidence </a:t>
            </a: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for health benefits related to food and nutrition interventions in obesity care. </a:t>
            </a: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Firstly, pulses - things like peas, beans, legumes - have been shown </a:t>
            </a: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in the literature to contribute positively to weight loss, glycaemia, lipid profile, and blood pressure. More fruits and vegetables show an improvement in glycaemia, or blood glucose management, lipid profile and blood pressure.  </a:t>
            </a:r>
            <a:endParaRPr lang="en-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Consuming unsalted nuts regularly can improve glycaemia and lipid profile, and whole grains, particularly oats and barley - which have </a:t>
            </a:r>
            <a:br>
              <a:rPr lang="en-BE" sz="1200" kern="100" dirty="0">
                <a:effectLst/>
                <a:latin typeface="Verdana" panose="020B0604030504040204" pitchFamily="34" charset="0"/>
                <a:ea typeface="Calibri" panose="020F0502020204030204" pitchFamily="34" charset="0"/>
                <a:cs typeface="Times New Roman" panose="02020603050405020304" pitchFamily="18" charset="0"/>
              </a:rPr>
            </a:br>
            <a:r>
              <a:rPr lang="en-BE" sz="1200" kern="100" dirty="0">
                <a:effectLst/>
                <a:latin typeface="Verdana" panose="020B0604030504040204" pitchFamily="34" charset="0"/>
                <a:ea typeface="Calibri" panose="020F0502020204030204" pitchFamily="34" charset="0"/>
                <a:cs typeface="Times New Roman" panose="02020603050405020304" pitchFamily="18" charset="0"/>
              </a:rPr>
              <a:t>a special type of fibre in them - can improve lipid profile, specifically reducing cholesterol.  </a:t>
            </a:r>
            <a:endParaRPr lang="en-BE"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59"/>
          <p:cNvSpPr txBox="1">
            <a:spLocks noGrp="1"/>
          </p:cNvSpPr>
          <p:nvPr>
            <p:ph type="subTitle" idx="1"/>
          </p:nvPr>
        </p:nvSpPr>
        <p:spPr>
          <a:xfrm>
            <a:off x="838200" y="4938048"/>
            <a:ext cx="9144000" cy="714375"/>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2800"/>
              <a:buNone/>
              <a:defRPr sz="2400">
                <a:solidFill>
                  <a:srgbClr val="703876"/>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14" name="Google Shape;14;p59"/>
          <p:cNvSpPr txBox="1">
            <a:spLocks noGrp="1"/>
          </p:cNvSpPr>
          <p:nvPr>
            <p:ph type="title"/>
          </p:nvPr>
        </p:nvSpPr>
        <p:spPr>
          <a:xfrm>
            <a:off x="838200" y="3765551"/>
            <a:ext cx="10515600" cy="88510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4400"/>
              <a:buNone/>
              <a:defRPr sz="4400">
                <a:solidFill>
                  <a:srgbClr val="70387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2">
  <p:cSld name="Section Header 2">
    <p:bg>
      <p:bgPr>
        <a:blipFill>
          <a:blip r:embed="rId2">
            <a:alphaModFix/>
          </a:blip>
          <a:stretch>
            <a:fillRect/>
          </a:stretch>
        </a:blipFill>
        <a:effectLst/>
      </p:bgPr>
    </p:bg>
    <p:spTree>
      <p:nvGrpSpPr>
        <p:cNvPr id="1" name="Shape 42"/>
        <p:cNvGrpSpPr/>
        <p:nvPr/>
      </p:nvGrpSpPr>
      <p:grpSpPr>
        <a:xfrm>
          <a:off x="0" y="0"/>
          <a:ext cx="0" cy="0"/>
          <a:chOff x="0" y="0"/>
          <a:chExt cx="0" cy="0"/>
        </a:xfrm>
      </p:grpSpPr>
      <p:sp>
        <p:nvSpPr>
          <p:cNvPr id="43" name="Google Shape;43;p4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703876"/>
              </a:buClr>
              <a:buSzPts val="4400"/>
              <a:buFont typeface="Arial"/>
              <a:buNone/>
              <a:defRPr sz="4400">
                <a:solidFill>
                  <a:srgbClr val="70387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03876"/>
              </a:buClr>
              <a:buSzPts val="2400"/>
              <a:buNone/>
              <a:defRPr sz="2400">
                <a:solidFill>
                  <a:srgbClr val="703876"/>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3">
  <p:cSld name="Section Header 3">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4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703876"/>
              </a:buClr>
              <a:buSzPts val="4400"/>
              <a:buFont typeface="Arial"/>
              <a:buNone/>
              <a:defRPr sz="4400">
                <a:solidFill>
                  <a:srgbClr val="70387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03876"/>
              </a:buClr>
              <a:buSzPts val="2400"/>
              <a:buNone/>
              <a:defRPr sz="2400">
                <a:solidFill>
                  <a:srgbClr val="703876"/>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4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876"/>
              </a:buClr>
              <a:buSzPts val="4400"/>
              <a:buFont typeface="Arial"/>
              <a:buNone/>
              <a:defRPr>
                <a:solidFill>
                  <a:srgbClr val="70387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703876"/>
              </a:buClr>
              <a:buSzPts val="2000"/>
              <a:buNone/>
              <a:defRPr sz="2000" b="1">
                <a:solidFill>
                  <a:srgbClr val="703876"/>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4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04800" algn="l">
              <a:lnSpc>
                <a:spcPct val="90000"/>
              </a:lnSpc>
              <a:spcBef>
                <a:spcPts val="500"/>
              </a:spcBef>
              <a:spcAft>
                <a:spcPts val="0"/>
              </a:spcAft>
              <a:buClr>
                <a:schemeClr val="dk1"/>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4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703876"/>
              </a:buClr>
              <a:buSzPts val="2000"/>
              <a:buNone/>
              <a:defRPr sz="2000" b="1">
                <a:solidFill>
                  <a:srgbClr val="703876"/>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43"/>
          <p:cNvSpPr txBox="1">
            <a:spLocks noGrp="1"/>
          </p:cNvSpPr>
          <p:nvPr>
            <p:ph type="body" idx="4"/>
          </p:nvPr>
        </p:nvSpPr>
        <p:spPr>
          <a:xfrm>
            <a:off x="6169025" y="2505075"/>
            <a:ext cx="51831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04800" algn="l">
              <a:lnSpc>
                <a:spcPct val="90000"/>
              </a:lnSpc>
              <a:spcBef>
                <a:spcPts val="500"/>
              </a:spcBef>
              <a:spcAft>
                <a:spcPts val="0"/>
              </a:spcAft>
              <a:buClr>
                <a:schemeClr val="dk1"/>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3">
  <p:cSld name="Comparison 3">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p4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876"/>
              </a:buClr>
              <a:buSzPts val="4400"/>
              <a:buFont typeface="Arial"/>
              <a:buNone/>
              <a:defRPr>
                <a:solidFill>
                  <a:srgbClr val="70387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703876"/>
              </a:buClr>
              <a:buSzPts val="2000"/>
              <a:buNone/>
              <a:defRPr sz="2000" b="1">
                <a:solidFill>
                  <a:srgbClr val="703876"/>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44"/>
          <p:cNvSpPr txBox="1">
            <a:spLocks noGrp="1"/>
          </p:cNvSpPr>
          <p:nvPr>
            <p:ph type="body" idx="2"/>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703876"/>
              </a:buClr>
              <a:buSzPts val="2000"/>
              <a:buNone/>
              <a:defRPr sz="2000" b="1">
                <a:solidFill>
                  <a:srgbClr val="703876"/>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44"/>
          <p:cNvSpPr txBox="1">
            <a:spLocks noGrp="1"/>
          </p:cNvSpPr>
          <p:nvPr>
            <p:ph type="body" idx="3"/>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04800" algn="l">
              <a:lnSpc>
                <a:spcPct val="90000"/>
              </a:lnSpc>
              <a:spcBef>
                <a:spcPts val="500"/>
              </a:spcBef>
              <a:spcAft>
                <a:spcPts val="0"/>
              </a:spcAft>
              <a:buClr>
                <a:schemeClr val="dk1"/>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44"/>
          <p:cNvSpPr txBox="1">
            <a:spLocks noGrp="1"/>
          </p:cNvSpPr>
          <p:nvPr>
            <p:ph type="body" idx="4"/>
          </p:nvPr>
        </p:nvSpPr>
        <p:spPr>
          <a:xfrm>
            <a:off x="6169027" y="2505075"/>
            <a:ext cx="51831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04800" algn="l">
              <a:lnSpc>
                <a:spcPct val="90000"/>
              </a:lnSpc>
              <a:spcBef>
                <a:spcPts val="500"/>
              </a:spcBef>
              <a:spcAft>
                <a:spcPts val="0"/>
              </a:spcAft>
              <a:buClr>
                <a:schemeClr val="dk1"/>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Title Only 2">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876"/>
              </a:buClr>
              <a:buSzPts val="4400"/>
              <a:buFont typeface="Arial"/>
              <a:buNone/>
              <a:defRPr>
                <a:solidFill>
                  <a:srgbClr val="70387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4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703876"/>
              </a:buClr>
              <a:buSzPts val="4400"/>
              <a:buFont typeface="Arial"/>
              <a:buNone/>
              <a:defRPr sz="4400">
                <a:solidFill>
                  <a:srgbClr val="70387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4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03876"/>
              </a:buClr>
              <a:buSzPts val="2000"/>
              <a:buNone/>
              <a:defRPr sz="2000">
                <a:solidFill>
                  <a:srgbClr val="703876"/>
                </a:solidFill>
              </a:defRPr>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04800" algn="l">
              <a:lnSpc>
                <a:spcPct val="90000"/>
              </a:lnSpc>
              <a:spcBef>
                <a:spcPts val="500"/>
              </a:spcBef>
              <a:spcAft>
                <a:spcPts val="0"/>
              </a:spcAft>
              <a:buClr>
                <a:schemeClr val="dk1"/>
              </a:buClr>
              <a:buSzPts val="1200"/>
              <a:buChar char="•"/>
              <a:defRPr sz="12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6" name="Google Shape;66;p4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Colour 1">
  <p:cSld name="Content with Caption Colour 1">
    <p:spTree>
      <p:nvGrpSpPr>
        <p:cNvPr id="1" name="Shape 67"/>
        <p:cNvGrpSpPr/>
        <p:nvPr/>
      </p:nvGrpSpPr>
      <p:grpSpPr>
        <a:xfrm>
          <a:off x="0" y="0"/>
          <a:ext cx="0" cy="0"/>
          <a:chOff x="0" y="0"/>
          <a:chExt cx="0" cy="0"/>
        </a:xfrm>
      </p:grpSpPr>
      <p:sp>
        <p:nvSpPr>
          <p:cNvPr id="68" name="Google Shape;68;p49"/>
          <p:cNvSpPr txBox="1">
            <a:spLocks noGrp="1"/>
          </p:cNvSpPr>
          <p:nvPr>
            <p:ph type="title"/>
          </p:nvPr>
        </p:nvSpPr>
        <p:spPr>
          <a:xfrm>
            <a:off x="839788" y="457200"/>
            <a:ext cx="3932237" cy="70757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703876"/>
              </a:buClr>
              <a:buSzPts val="4400"/>
              <a:buFont typeface="Arial"/>
              <a:buNone/>
              <a:defRPr sz="4400">
                <a:solidFill>
                  <a:srgbClr val="70387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49"/>
          <p:cNvSpPr txBox="1">
            <a:spLocks noGrp="1"/>
          </p:cNvSpPr>
          <p:nvPr>
            <p:ph type="body" idx="1"/>
          </p:nvPr>
        </p:nvSpPr>
        <p:spPr>
          <a:xfrm>
            <a:off x="5183188" y="1404257"/>
            <a:ext cx="6172200" cy="445679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03876"/>
              </a:buClr>
              <a:buSzPts val="2000"/>
              <a:buNone/>
              <a:defRPr sz="2000">
                <a:solidFill>
                  <a:srgbClr val="703876"/>
                </a:solidFill>
              </a:defRPr>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04800" algn="l">
              <a:lnSpc>
                <a:spcPct val="90000"/>
              </a:lnSpc>
              <a:spcBef>
                <a:spcPts val="500"/>
              </a:spcBef>
              <a:spcAft>
                <a:spcPts val="0"/>
              </a:spcAft>
              <a:buClr>
                <a:schemeClr val="dk1"/>
              </a:buClr>
              <a:buSzPts val="1200"/>
              <a:buChar char="•"/>
              <a:defRPr sz="12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0" name="Google Shape;70;p49"/>
          <p:cNvSpPr txBox="1">
            <a:spLocks noGrp="1"/>
          </p:cNvSpPr>
          <p:nvPr>
            <p:ph type="body" idx="2"/>
          </p:nvPr>
        </p:nvSpPr>
        <p:spPr>
          <a:xfrm>
            <a:off x="839788" y="1404257"/>
            <a:ext cx="3932237" cy="4464731"/>
          </a:xfrm>
          <a:prstGeom prst="rect">
            <a:avLst/>
          </a:prstGeom>
          <a:solidFill>
            <a:srgbClr val="3C8A96">
              <a:alpha val="48627"/>
            </a:srgbClr>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left">
  <p:cSld name="Picture with Caption left">
    <p:spTree>
      <p:nvGrpSpPr>
        <p:cNvPr id="1" name="Shape 71"/>
        <p:cNvGrpSpPr/>
        <p:nvPr/>
      </p:nvGrpSpPr>
      <p:grpSpPr>
        <a:xfrm>
          <a:off x="0" y="0"/>
          <a:ext cx="0" cy="0"/>
          <a:chOff x="0" y="0"/>
          <a:chExt cx="0" cy="0"/>
        </a:xfrm>
      </p:grpSpPr>
      <p:sp>
        <p:nvSpPr>
          <p:cNvPr id="72" name="Google Shape;72;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703876"/>
              </a:buClr>
              <a:buSzPts val="4400"/>
              <a:buFont typeface="Arial"/>
              <a:buNone/>
              <a:defRPr sz="4400">
                <a:solidFill>
                  <a:srgbClr val="70387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50"/>
          <p:cNvSpPr>
            <a:spLocks noGrp="1"/>
          </p:cNvSpPr>
          <p:nvPr>
            <p:ph type="pic" idx="2"/>
          </p:nvPr>
        </p:nvSpPr>
        <p:spPr>
          <a:xfrm>
            <a:off x="5183188" y="987425"/>
            <a:ext cx="6172200" cy="4873625"/>
          </a:xfrm>
          <a:prstGeom prst="rect">
            <a:avLst/>
          </a:prstGeom>
          <a:noFill/>
          <a:ln>
            <a:noFill/>
          </a:ln>
        </p:spPr>
      </p:sp>
      <p:sp>
        <p:nvSpPr>
          <p:cNvPr id="74" name="Google Shape;74;p5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hart with Caption left">
  <p:cSld name="Chart with Caption left">
    <p:spTree>
      <p:nvGrpSpPr>
        <p:cNvPr id="1" name="Shape 75"/>
        <p:cNvGrpSpPr/>
        <p:nvPr/>
      </p:nvGrpSpPr>
      <p:grpSpPr>
        <a:xfrm>
          <a:off x="0" y="0"/>
          <a:ext cx="0" cy="0"/>
          <a:chOff x="0" y="0"/>
          <a:chExt cx="0" cy="0"/>
        </a:xfrm>
      </p:grpSpPr>
      <p:sp>
        <p:nvSpPr>
          <p:cNvPr id="76" name="Google Shape;76;p5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703876"/>
              </a:buClr>
              <a:buSzPts val="4400"/>
              <a:buFont typeface="Arial"/>
              <a:buNone/>
              <a:defRPr sz="4400">
                <a:solidFill>
                  <a:srgbClr val="70387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51"/>
          <p:cNvSpPr>
            <a:spLocks noGrp="1"/>
          </p:cNvSpPr>
          <p:nvPr>
            <p:ph type="chart" idx="2"/>
          </p:nvPr>
        </p:nvSpPr>
        <p:spPr>
          <a:xfrm>
            <a:off x="5595938" y="533400"/>
            <a:ext cx="5419725" cy="5335588"/>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s Slide">
  <p:cSld name="Contents Slide">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29"/>
          <p:cNvSpPr txBox="1">
            <a:spLocks noGrp="1"/>
          </p:cNvSpPr>
          <p:nvPr>
            <p:ph type="title"/>
          </p:nvPr>
        </p:nvSpPr>
        <p:spPr>
          <a:xfrm>
            <a:off x="6542314" y="212725"/>
            <a:ext cx="4811486" cy="84318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876"/>
              </a:buClr>
              <a:buSzPts val="4400"/>
              <a:buFont typeface="Arial"/>
              <a:buNone/>
              <a:defRPr>
                <a:solidFill>
                  <a:srgbClr val="70387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9"/>
          <p:cNvSpPr txBox="1">
            <a:spLocks noGrp="1"/>
          </p:cNvSpPr>
          <p:nvPr>
            <p:ph type="body" idx="1"/>
          </p:nvPr>
        </p:nvSpPr>
        <p:spPr>
          <a:xfrm>
            <a:off x="6542088" y="1349375"/>
            <a:ext cx="4811712" cy="510540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hart with Caption right">
  <p:cSld name="Chart with Caption right">
    <p:spTree>
      <p:nvGrpSpPr>
        <p:cNvPr id="1" name="Shape 79"/>
        <p:cNvGrpSpPr/>
        <p:nvPr/>
      </p:nvGrpSpPr>
      <p:grpSpPr>
        <a:xfrm>
          <a:off x="0" y="0"/>
          <a:ext cx="0" cy="0"/>
          <a:chOff x="0" y="0"/>
          <a:chExt cx="0" cy="0"/>
        </a:xfrm>
      </p:grpSpPr>
      <p:sp>
        <p:nvSpPr>
          <p:cNvPr id="80" name="Google Shape;80;p52"/>
          <p:cNvSpPr txBox="1">
            <a:spLocks noGrp="1"/>
          </p:cNvSpPr>
          <p:nvPr>
            <p:ph type="title"/>
          </p:nvPr>
        </p:nvSpPr>
        <p:spPr>
          <a:xfrm>
            <a:off x="6164827" y="221226"/>
            <a:ext cx="5125986" cy="91931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703876"/>
              </a:buClr>
              <a:buSzPts val="4400"/>
              <a:buFont typeface="Arial"/>
              <a:buNone/>
              <a:defRPr sz="4400">
                <a:solidFill>
                  <a:srgbClr val="70387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52"/>
          <p:cNvSpPr txBox="1">
            <a:spLocks noGrp="1"/>
          </p:cNvSpPr>
          <p:nvPr>
            <p:ph type="body" idx="1"/>
          </p:nvPr>
        </p:nvSpPr>
        <p:spPr>
          <a:xfrm>
            <a:off x="6164827" y="1523206"/>
            <a:ext cx="5125986" cy="449413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2" name="Google Shape;82;p52"/>
          <p:cNvSpPr>
            <a:spLocks noGrp="1"/>
          </p:cNvSpPr>
          <p:nvPr>
            <p:ph type="chart" idx="2"/>
          </p:nvPr>
        </p:nvSpPr>
        <p:spPr>
          <a:xfrm>
            <a:off x="663575" y="555625"/>
            <a:ext cx="5126038" cy="55626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3">
  <p:cSld name="Two Content 3">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6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876"/>
              </a:buClr>
              <a:buSzPts val="4400"/>
              <a:buFont typeface="Arial"/>
              <a:buNone/>
              <a:defRPr>
                <a:solidFill>
                  <a:srgbClr val="70387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6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04800" algn="l">
              <a:lnSpc>
                <a:spcPct val="90000"/>
              </a:lnSpc>
              <a:spcBef>
                <a:spcPts val="500"/>
              </a:spcBef>
              <a:spcAft>
                <a:spcPts val="0"/>
              </a:spcAft>
              <a:buClr>
                <a:schemeClr val="dk1"/>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61"/>
          <p:cNvSpPr txBox="1">
            <a:spLocks noGrp="1"/>
          </p:cNvSpPr>
          <p:nvPr>
            <p:ph type="body" idx="2"/>
          </p:nvPr>
        </p:nvSpPr>
        <p:spPr>
          <a:xfrm>
            <a:off x="6172202" y="1825625"/>
            <a:ext cx="5181600" cy="435133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04800" algn="l">
              <a:lnSpc>
                <a:spcPct val="90000"/>
              </a:lnSpc>
              <a:spcBef>
                <a:spcPts val="500"/>
              </a:spcBef>
              <a:spcAft>
                <a:spcPts val="0"/>
              </a:spcAft>
              <a:buClr>
                <a:schemeClr val="dk1"/>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7"/>
        <p:cNvGrpSpPr/>
        <p:nvPr/>
      </p:nvGrpSpPr>
      <p:grpSpPr>
        <a:xfrm>
          <a:off x="0" y="0"/>
          <a:ext cx="0" cy="0"/>
          <a:chOff x="0" y="0"/>
          <a:chExt cx="0" cy="0"/>
        </a:xfrm>
      </p:grpSpPr>
      <p:sp>
        <p:nvSpPr>
          <p:cNvPr id="88" name="Google Shape;88;g37a2954d73a_0_73"/>
          <p:cNvSpPr txBox="1">
            <a:spLocks noGrp="1"/>
          </p:cNvSpPr>
          <p:nvPr>
            <p:ph type="title"/>
          </p:nvPr>
        </p:nvSpPr>
        <p:spPr>
          <a:xfrm>
            <a:off x="415600" y="593367"/>
            <a:ext cx="11360700" cy="763500"/>
          </a:xfrm>
          <a:prstGeom prst="rect">
            <a:avLst/>
          </a:prstGeom>
        </p:spPr>
        <p:txBody>
          <a:bodyPr spcFirstLastPara="1" wrap="square" lIns="91425" tIns="45700" rIns="91425" bIns="45700" anchor="ctr" anchorCtr="0">
            <a:normAutofit/>
          </a:bodyPr>
          <a:lstStyle>
            <a:lvl1pPr lvl="0">
              <a:spcBef>
                <a:spcPts val="0"/>
              </a:spcBef>
              <a:spcAft>
                <a:spcPts val="0"/>
              </a:spcAft>
              <a:buSzPts val="4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g37a2954d73a_0_73"/>
          <p:cNvSpPr txBox="1">
            <a:spLocks noGrp="1"/>
          </p:cNvSpPr>
          <p:nvPr>
            <p:ph type="body" idx="1"/>
          </p:nvPr>
        </p:nvSpPr>
        <p:spPr>
          <a:xfrm>
            <a:off x="415600" y="1536633"/>
            <a:ext cx="11360700" cy="4555200"/>
          </a:xfrm>
          <a:prstGeom prst="rect">
            <a:avLst/>
          </a:prstGeom>
        </p:spPr>
        <p:txBody>
          <a:bodyPr spcFirstLastPara="1" wrap="square" lIns="91425" tIns="45700" rIns="91425" bIns="45700" anchor="t" anchorCtr="0">
            <a:normAutofit/>
          </a:bodyPr>
          <a:lstStyle>
            <a:lvl1pPr marL="457200" lvl="0" indent="-406400">
              <a:spcBef>
                <a:spcPts val="1000"/>
              </a:spcBef>
              <a:spcAft>
                <a:spcPts val="0"/>
              </a:spcAft>
              <a:buSzPts val="2800"/>
              <a:buChar char="•"/>
              <a:defRPr/>
            </a:lvl1pPr>
            <a:lvl2pPr marL="914400" lvl="1" indent="-381000">
              <a:spcBef>
                <a:spcPts val="500"/>
              </a:spcBef>
              <a:spcAft>
                <a:spcPts val="0"/>
              </a:spcAft>
              <a:buSzPts val="2400"/>
              <a:buChar char="•"/>
              <a:defRPr/>
            </a:lvl2pPr>
            <a:lvl3pPr marL="1371600" lvl="2" indent="-355600">
              <a:spcBef>
                <a:spcPts val="500"/>
              </a:spcBef>
              <a:spcAft>
                <a:spcPts val="0"/>
              </a:spcAft>
              <a:buSzPts val="2000"/>
              <a:buChar char="•"/>
              <a:defRPr/>
            </a:lvl3pPr>
            <a:lvl4pPr marL="1828800" lvl="3" indent="-342900">
              <a:spcBef>
                <a:spcPts val="500"/>
              </a:spcBef>
              <a:spcAft>
                <a:spcPts val="0"/>
              </a:spcAft>
              <a:buSzPts val="1800"/>
              <a:buChar char="•"/>
              <a:defRPr/>
            </a:lvl4pPr>
            <a:lvl5pPr marL="2286000" lvl="4" indent="-342900">
              <a:spcBef>
                <a:spcPts val="500"/>
              </a:spcBef>
              <a:spcAft>
                <a:spcPts val="0"/>
              </a:spcAft>
              <a:buSzPts val="1800"/>
              <a:buChar char="•"/>
              <a:defRPr/>
            </a:lvl5pPr>
            <a:lvl6pPr marL="2743200" lvl="5" indent="-342900">
              <a:spcBef>
                <a:spcPts val="500"/>
              </a:spcBef>
              <a:spcAft>
                <a:spcPts val="0"/>
              </a:spcAft>
              <a:buSzPts val="1800"/>
              <a:buChar char="•"/>
              <a:defRPr/>
            </a:lvl6pPr>
            <a:lvl7pPr marL="3200400" lvl="6" indent="-342900">
              <a:spcBef>
                <a:spcPts val="500"/>
              </a:spcBef>
              <a:spcAft>
                <a:spcPts val="0"/>
              </a:spcAft>
              <a:buSzPts val="1800"/>
              <a:buChar char="•"/>
              <a:defRPr/>
            </a:lvl7pPr>
            <a:lvl8pPr marL="3657600" lvl="7" indent="-342900">
              <a:spcBef>
                <a:spcPts val="500"/>
              </a:spcBef>
              <a:spcAft>
                <a:spcPts val="0"/>
              </a:spcAft>
              <a:buSzPts val="1800"/>
              <a:buChar char="•"/>
              <a:defRPr/>
            </a:lvl8pPr>
            <a:lvl9pPr marL="4114800" lvl="8" indent="-342900">
              <a:spcBef>
                <a:spcPts val="500"/>
              </a:spcBef>
              <a:spcAft>
                <a:spcPts val="0"/>
              </a:spcAft>
              <a:buSzPts val="1800"/>
              <a:buChar char="•"/>
              <a:defRPr/>
            </a:lvl9pPr>
          </a:lstStyle>
          <a:p>
            <a:endParaRPr/>
          </a:p>
        </p:txBody>
      </p:sp>
      <p:sp>
        <p:nvSpPr>
          <p:cNvPr id="90" name="Google Shape;90;g37a2954d73a_0_7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buNone/>
              <a:defRPr sz="1900"/>
            </a:lvl1pPr>
            <a:lvl2pPr lvl="1">
              <a:buNone/>
              <a:defRPr sz="1900"/>
            </a:lvl2pPr>
            <a:lvl3pPr lvl="2">
              <a:buNone/>
              <a:defRPr sz="1900"/>
            </a:lvl3pPr>
            <a:lvl4pPr lvl="3">
              <a:buNone/>
              <a:defRPr sz="1900"/>
            </a:lvl4pPr>
            <a:lvl5pPr lvl="4">
              <a:buNone/>
              <a:defRPr sz="1900"/>
            </a:lvl5pPr>
            <a:lvl6pPr lvl="5">
              <a:buNone/>
              <a:defRPr sz="1900"/>
            </a:lvl6pPr>
            <a:lvl7pPr lvl="6">
              <a:buNone/>
              <a:defRPr sz="1900"/>
            </a:lvl7pPr>
            <a:lvl8pPr lvl="7">
              <a:buNone/>
              <a:defRPr sz="1900"/>
            </a:lvl8pPr>
            <a:lvl9pPr lvl="8">
              <a:buNone/>
              <a:defRPr sz="1900"/>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3" type="obj">
  <p:cSld name="OBJECT">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876"/>
              </a:buClr>
              <a:buSzPts val="4400"/>
              <a:buFont typeface="Arial"/>
              <a:buNone/>
              <a:defRPr>
                <a:solidFill>
                  <a:srgbClr val="70387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04800" algn="l">
              <a:lnSpc>
                <a:spcPct val="90000"/>
              </a:lnSpc>
              <a:spcBef>
                <a:spcPts val="500"/>
              </a:spcBef>
              <a:spcAft>
                <a:spcPts val="0"/>
              </a:spcAft>
              <a:buClr>
                <a:schemeClr val="dk1"/>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right">
  <p:cSld name="Picture with Caption right">
    <p:spTree>
      <p:nvGrpSpPr>
        <p:cNvPr id="1" name="Shape 21"/>
        <p:cNvGrpSpPr/>
        <p:nvPr/>
      </p:nvGrpSpPr>
      <p:grpSpPr>
        <a:xfrm>
          <a:off x="0" y="0"/>
          <a:ext cx="0" cy="0"/>
          <a:chOff x="0" y="0"/>
          <a:chExt cx="0" cy="0"/>
        </a:xfrm>
      </p:grpSpPr>
      <p:sp>
        <p:nvSpPr>
          <p:cNvPr id="22" name="Google Shape;22;p60"/>
          <p:cNvSpPr txBox="1">
            <a:spLocks noGrp="1"/>
          </p:cNvSpPr>
          <p:nvPr>
            <p:ph type="title"/>
          </p:nvPr>
        </p:nvSpPr>
        <p:spPr>
          <a:xfrm>
            <a:off x="6164827" y="221226"/>
            <a:ext cx="5125986" cy="91931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703876"/>
              </a:buClr>
              <a:buSzPts val="4400"/>
              <a:buFont typeface="Arial"/>
              <a:buNone/>
              <a:defRPr sz="4400">
                <a:solidFill>
                  <a:srgbClr val="70387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60"/>
          <p:cNvSpPr>
            <a:spLocks noGrp="1"/>
          </p:cNvSpPr>
          <p:nvPr>
            <p:ph type="pic" idx="2"/>
          </p:nvPr>
        </p:nvSpPr>
        <p:spPr>
          <a:xfrm>
            <a:off x="593981" y="992187"/>
            <a:ext cx="4656444" cy="4873625"/>
          </a:xfrm>
          <a:prstGeom prst="rect">
            <a:avLst/>
          </a:prstGeom>
          <a:noFill/>
          <a:ln>
            <a:noFill/>
          </a:ln>
        </p:spPr>
      </p:sp>
      <p:sp>
        <p:nvSpPr>
          <p:cNvPr id="24" name="Google Shape;24;p60"/>
          <p:cNvSpPr txBox="1">
            <a:spLocks noGrp="1"/>
          </p:cNvSpPr>
          <p:nvPr>
            <p:ph type="body" idx="1"/>
          </p:nvPr>
        </p:nvSpPr>
        <p:spPr>
          <a:xfrm>
            <a:off x="6164827" y="1523206"/>
            <a:ext cx="5125986" cy="449413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25"/>
        <p:cNvGrpSpPr/>
        <p:nvPr/>
      </p:nvGrpSpPr>
      <p:grpSpPr>
        <a:xfrm>
          <a:off x="0" y="0"/>
          <a:ext cx="0" cy="0"/>
          <a:chOff x="0" y="0"/>
          <a:chExt cx="0" cy="0"/>
        </a:xfrm>
      </p:grpSpPr>
      <p:sp>
        <p:nvSpPr>
          <p:cNvPr id="26" name="Google Shape;26;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876"/>
              </a:buClr>
              <a:buSzPts val="4400"/>
              <a:buFont typeface="Arial"/>
              <a:buNone/>
              <a:defRPr>
                <a:solidFill>
                  <a:srgbClr val="70387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8"/>
        <p:cNvGrpSpPr/>
        <p:nvPr/>
      </p:nvGrpSpPr>
      <p:grpSpPr>
        <a:xfrm>
          <a:off x="0" y="0"/>
          <a:ext cx="0" cy="0"/>
          <a:chOff x="0" y="0"/>
          <a:chExt cx="0" cy="0"/>
        </a:xfrm>
      </p:grpSpPr>
      <p:sp>
        <p:nvSpPr>
          <p:cNvPr id="29" name="Google Shape;29;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876"/>
              </a:buClr>
              <a:buSzPts val="4400"/>
              <a:buFont typeface="Arial"/>
              <a:buNone/>
              <a:defRPr>
                <a:solidFill>
                  <a:srgbClr val="70387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04800" algn="l">
              <a:lnSpc>
                <a:spcPct val="90000"/>
              </a:lnSpc>
              <a:spcBef>
                <a:spcPts val="500"/>
              </a:spcBef>
              <a:spcAft>
                <a:spcPts val="0"/>
              </a:spcAft>
              <a:buClr>
                <a:schemeClr val="dk1"/>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04800" algn="l">
              <a:lnSpc>
                <a:spcPct val="90000"/>
              </a:lnSpc>
              <a:spcBef>
                <a:spcPts val="500"/>
              </a:spcBef>
              <a:spcAft>
                <a:spcPts val="0"/>
              </a:spcAft>
              <a:buClr>
                <a:schemeClr val="dk1"/>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2">
  <p:cSld name="Two Content 2">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876"/>
              </a:buClr>
              <a:buSzPts val="4400"/>
              <a:buFont typeface="Arial"/>
              <a:buNone/>
              <a:defRPr>
                <a:solidFill>
                  <a:srgbClr val="70387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04800" algn="l">
              <a:lnSpc>
                <a:spcPct val="90000"/>
              </a:lnSpc>
              <a:spcBef>
                <a:spcPts val="500"/>
              </a:spcBef>
              <a:spcAft>
                <a:spcPts val="0"/>
              </a:spcAft>
              <a:buClr>
                <a:schemeClr val="dk1"/>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35"/>
          <p:cNvSpPr txBox="1">
            <a:spLocks noGrp="1"/>
          </p:cNvSpPr>
          <p:nvPr>
            <p:ph type="body" idx="2"/>
          </p:nvPr>
        </p:nvSpPr>
        <p:spPr>
          <a:xfrm>
            <a:off x="6172202" y="1825625"/>
            <a:ext cx="5181600" cy="435133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04800" algn="l">
              <a:lnSpc>
                <a:spcPct val="90000"/>
              </a:lnSpc>
              <a:spcBef>
                <a:spcPts val="500"/>
              </a:spcBef>
              <a:spcAft>
                <a:spcPts val="0"/>
              </a:spcAft>
              <a:buClr>
                <a:schemeClr val="dk1"/>
              </a:buClr>
              <a:buSzPts val="1200"/>
              <a:buChar char="•"/>
              <a:defRPr sz="12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2">
  <p:cSld name="Title and Content 2">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03876"/>
              </a:buClr>
              <a:buSzPts val="4400"/>
              <a:buFont typeface="Arial"/>
              <a:buNone/>
              <a:defRPr>
                <a:solidFill>
                  <a:srgbClr val="70387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3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703876"/>
              </a:buClr>
              <a:buSzPts val="4400"/>
              <a:buFont typeface="Arial"/>
              <a:buNone/>
              <a:defRPr sz="4400">
                <a:solidFill>
                  <a:srgbClr val="70387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3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03876"/>
              </a:buClr>
              <a:buSzPts val="2400"/>
              <a:buNone/>
              <a:defRPr sz="2400">
                <a:solidFill>
                  <a:srgbClr val="703876"/>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4">
            <a:alphaModFix/>
          </a:blip>
          <a:stretch>
            <a:fillRect/>
          </a:stretch>
        </a:blipFill>
        <a:effectLst/>
      </p:bgPr>
    </p:bg>
    <p:spTree>
      <p:nvGrpSpPr>
        <p:cNvPr id="1" name="Shape 9"/>
        <p:cNvGrpSpPr/>
        <p:nvPr/>
      </p:nvGrpSpPr>
      <p:grpSpPr>
        <a:xfrm>
          <a:off x="0" y="0"/>
          <a:ext cx="0" cy="0"/>
          <a:chOff x="0" y="0"/>
          <a:chExt cx="0" cy="0"/>
        </a:xfrm>
      </p:grpSpPr>
      <p:sp>
        <p:nvSpPr>
          <p:cNvPr id="10" name="Google Shape;10;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easo.org/clinical-guidelines/" TargetMode="External"/><Relationship Id="rId7" Type="http://schemas.openxmlformats.org/officeDocument/2006/relationships/hyperlink" Target="https://onlinelibrary.wiley.com/doi/full/10.1111/cob.12489"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onlinelibrary.wiley.com/doi/10.1111/obr.12961" TargetMode="External"/><Relationship Id="rId5" Type="http://schemas.openxmlformats.org/officeDocument/2006/relationships/hyperlink" Target="https://karger.com/ofa/article/13/1/1/240922/OBEDIS-Core-Variables-Project-European-Expert" TargetMode="External"/><Relationship Id="rId4" Type="http://schemas.openxmlformats.org/officeDocument/2006/relationships/hyperlink" Target="https://knowledge4policy.ec.europa.eu/health-promotion-knowledge-gateway/food-based-dietary-guidelines-europe-source-documents-food_en"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asoi.info/guidelines/nutrition/"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doi.org/10.1159/000528083"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knowledge4policy.ec.europa.eu/health-promotion-knowledge-gateway/food-based-dietary-guidelines-europe-source-documents-food_en" TargetMode="Externa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53"/>
          <p:cNvSpPr txBox="1">
            <a:spLocks noGrp="1"/>
          </p:cNvSpPr>
          <p:nvPr>
            <p:ph type="title"/>
          </p:nvPr>
        </p:nvSpPr>
        <p:spPr>
          <a:xfrm>
            <a:off x="838200" y="3765551"/>
            <a:ext cx="10515600" cy="88510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latin typeface="Verdana"/>
                <a:ea typeface="Verdana"/>
                <a:cs typeface="Verdana"/>
                <a:sym typeface="Verdana"/>
              </a:rPr>
              <a:t>Food &amp; Nutrition in Adult Obesity </a:t>
            </a:r>
            <a:r>
              <a:rPr lang="en-US">
                <a:latin typeface="Verdana"/>
                <a:ea typeface="Verdana"/>
                <a:cs typeface="Verdana"/>
                <a:sym typeface="Verdan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Care</a:t>
            </a:r>
            <a:endParaRPr>
              <a:latin typeface="Verdana"/>
              <a:ea typeface="Verdana"/>
              <a:cs typeface="Verdana"/>
              <a:sym typeface="Verdana"/>
            </a:endParaRPr>
          </a:p>
        </p:txBody>
      </p:sp>
      <p:sp>
        <p:nvSpPr>
          <p:cNvPr id="96" name="Google Shape;96;p53"/>
          <p:cNvSpPr txBox="1">
            <a:spLocks noGrp="1"/>
          </p:cNvSpPr>
          <p:nvPr>
            <p:ph type="subTitle" idx="1"/>
          </p:nvPr>
        </p:nvSpPr>
        <p:spPr>
          <a:xfrm>
            <a:off x="838200" y="6058925"/>
            <a:ext cx="9144000" cy="714375"/>
          </a:xfrm>
          <a:prstGeom prst="rect">
            <a:avLst/>
          </a:prstGeom>
          <a:noFill/>
          <a:ln>
            <a:noFill/>
          </a:ln>
        </p:spPr>
        <p:txBody>
          <a:bodyPr spcFirstLastPara="1" wrap="square" lIns="91425" tIns="45700" rIns="91425" bIns="45700" anchor="t" anchorCtr="0">
            <a:normAutofit/>
          </a:bodyPr>
          <a:lstStyle/>
          <a:p>
            <a:pPr marL="457200" lvl="0" indent="-406400" algn="l" rtl="0">
              <a:lnSpc>
                <a:spcPct val="90000"/>
              </a:lnSpc>
              <a:spcBef>
                <a:spcPts val="1000"/>
              </a:spcBef>
              <a:spcAft>
                <a:spcPts val="0"/>
              </a:spcAft>
              <a:buSzPts val="2800"/>
              <a:buNone/>
            </a:pPr>
            <a:r>
              <a:rPr lang="en-US" sz="1200"/>
              <a:t>Developed by: Dr Sarah Browne</a:t>
            </a:r>
            <a:endParaRPr sz="1200"/>
          </a:p>
          <a:p>
            <a:pPr marL="457200" lvl="0" indent="-406400" algn="l" rtl="0">
              <a:lnSpc>
                <a:spcPct val="90000"/>
              </a:lnSpc>
              <a:spcBef>
                <a:spcPts val="1000"/>
              </a:spcBef>
              <a:spcAft>
                <a:spcPts val="0"/>
              </a:spcAft>
              <a:buSzPts val="2800"/>
              <a:buNone/>
            </a:pPr>
            <a:r>
              <a:rPr lang="en-US" sz="1200"/>
              <a:t>Assistant Professor/Lecturer, Registered Dietitian, University College Dublin, Ireland</a:t>
            </a:r>
            <a:endParaRPr sz="1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37a2954d73a_0_10"/>
          <p:cNvSpPr txBox="1">
            <a:spLocks noGrp="1"/>
          </p:cNvSpPr>
          <p:nvPr>
            <p:ph type="title"/>
          </p:nvPr>
        </p:nvSpPr>
        <p:spPr>
          <a:xfrm>
            <a:off x="540000" y="180240"/>
            <a:ext cx="11360700" cy="76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SzPts val="1300"/>
              <a:buNone/>
            </a:pPr>
            <a:r>
              <a:rPr lang="en-US" sz="3000" b="1">
                <a:solidFill>
                  <a:srgbClr val="703876"/>
                </a:solidFill>
                <a:latin typeface="Verdana"/>
                <a:ea typeface="Verdana"/>
                <a:cs typeface="Verdana"/>
                <a:sym typeface="Verdana"/>
              </a:rPr>
              <a:t>Evidence for improving health outcomes with diet</a:t>
            </a:r>
            <a:endParaRPr sz="3000" b="1">
              <a:solidFill>
                <a:srgbClr val="703876"/>
              </a:solidFill>
              <a:latin typeface="Verdana"/>
              <a:ea typeface="Verdana"/>
              <a:cs typeface="Verdana"/>
              <a:sym typeface="Verdana"/>
            </a:endParaRPr>
          </a:p>
        </p:txBody>
      </p:sp>
      <p:sp>
        <p:nvSpPr>
          <p:cNvPr id="219" name="Google Shape;219;g37a2954d73a_0_10"/>
          <p:cNvSpPr txBox="1">
            <a:spLocks noGrp="1"/>
          </p:cNvSpPr>
          <p:nvPr>
            <p:ph type="body" idx="1"/>
          </p:nvPr>
        </p:nvSpPr>
        <p:spPr>
          <a:xfrm>
            <a:off x="415600" y="1088500"/>
            <a:ext cx="11360700" cy="4555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a:p>
            <a:pPr marL="0" lvl="0" indent="0" algn="l" rtl="0">
              <a:spcBef>
                <a:spcPts val="1000"/>
              </a:spcBef>
              <a:spcAft>
                <a:spcPts val="0"/>
              </a:spcAft>
              <a:buNone/>
            </a:pPr>
            <a:endParaRPr/>
          </a:p>
        </p:txBody>
      </p:sp>
      <p:graphicFrame>
        <p:nvGraphicFramePr>
          <p:cNvPr id="220" name="Google Shape;220;g37a2954d73a_0_10"/>
          <p:cNvGraphicFramePr/>
          <p:nvPr/>
        </p:nvGraphicFramePr>
        <p:xfrm>
          <a:off x="539998" y="991300"/>
          <a:ext cx="11278125" cy="5735060"/>
        </p:xfrm>
        <a:graphic>
          <a:graphicData uri="http://schemas.openxmlformats.org/drawingml/2006/table">
            <a:tbl>
              <a:tblPr>
                <a:noFill/>
                <a:tableStyleId>{D8235AD4-037A-4548-843F-8BFE816418EF}</a:tableStyleId>
              </a:tblPr>
              <a:tblGrid>
                <a:gridCol w="4934800">
                  <a:extLst>
                    <a:ext uri="{9D8B030D-6E8A-4147-A177-3AD203B41FA5}">
                      <a16:colId xmlns:a16="http://schemas.microsoft.com/office/drawing/2014/main" val="20000"/>
                    </a:ext>
                  </a:extLst>
                </a:gridCol>
                <a:gridCol w="1607225">
                  <a:extLst>
                    <a:ext uri="{9D8B030D-6E8A-4147-A177-3AD203B41FA5}">
                      <a16:colId xmlns:a16="http://schemas.microsoft.com/office/drawing/2014/main" val="20001"/>
                    </a:ext>
                  </a:extLst>
                </a:gridCol>
                <a:gridCol w="1608725">
                  <a:extLst>
                    <a:ext uri="{9D8B030D-6E8A-4147-A177-3AD203B41FA5}">
                      <a16:colId xmlns:a16="http://schemas.microsoft.com/office/drawing/2014/main" val="20002"/>
                    </a:ext>
                  </a:extLst>
                </a:gridCol>
                <a:gridCol w="1580600">
                  <a:extLst>
                    <a:ext uri="{9D8B030D-6E8A-4147-A177-3AD203B41FA5}">
                      <a16:colId xmlns:a16="http://schemas.microsoft.com/office/drawing/2014/main" val="20003"/>
                    </a:ext>
                  </a:extLst>
                </a:gridCol>
                <a:gridCol w="1546775">
                  <a:extLst>
                    <a:ext uri="{9D8B030D-6E8A-4147-A177-3AD203B41FA5}">
                      <a16:colId xmlns:a16="http://schemas.microsoft.com/office/drawing/2014/main" val="20004"/>
                    </a:ext>
                  </a:extLst>
                </a:gridCol>
              </a:tblGrid>
              <a:tr h="273225">
                <a:tc>
                  <a:txBody>
                    <a:bodyPr/>
                    <a:lstStyle/>
                    <a:p>
                      <a:pPr marL="0" lvl="0" indent="0" algn="l" rtl="0">
                        <a:spcBef>
                          <a:spcPts val="0"/>
                        </a:spcBef>
                        <a:spcAft>
                          <a:spcPts val="0"/>
                        </a:spcAft>
                        <a:buNone/>
                      </a:pPr>
                      <a:r>
                        <a:rPr lang="en-US" sz="1700" b="1">
                          <a:solidFill>
                            <a:schemeClr val="lt1"/>
                          </a:solidFill>
                          <a:latin typeface="Verdana"/>
                          <a:ea typeface="Verdana"/>
                          <a:cs typeface="Verdana"/>
                          <a:sym typeface="Verdana"/>
                        </a:rPr>
                        <a:t>Dietary pattern or approach</a:t>
                      </a:r>
                      <a:endParaRPr sz="1700" b="1">
                        <a:solidFill>
                          <a:schemeClr val="lt1"/>
                        </a:solidFill>
                        <a:latin typeface="Verdana"/>
                        <a:ea typeface="Verdana"/>
                        <a:cs typeface="Verdana"/>
                        <a:sym typeface="Verdana"/>
                      </a:endParaRPr>
                    </a:p>
                  </a:txBody>
                  <a:tcPr marL="121900" marR="121900" marT="121900" marB="121900">
                    <a:lnL w="9525" cap="flat" cmpd="sng">
                      <a:solidFill>
                        <a:srgbClr val="703876"/>
                      </a:solidFill>
                      <a:prstDash val="solid"/>
                      <a:round/>
                      <a:headEnd type="none" w="sm" len="sm"/>
                      <a:tailEnd type="none" w="sm" len="sm"/>
                    </a:lnL>
                    <a:lnR w="9525" cap="flat" cmpd="sng">
                      <a:solidFill>
                        <a:srgbClr val="703876"/>
                      </a:solidFill>
                      <a:prstDash val="solid"/>
                      <a:round/>
                      <a:headEnd type="none" w="sm" len="sm"/>
                      <a:tailEnd type="none" w="sm" len="sm"/>
                    </a:lnR>
                    <a:lnT w="9525" cap="flat" cmpd="sng">
                      <a:solidFill>
                        <a:srgbClr val="703876"/>
                      </a:solidFill>
                      <a:prstDash val="solid"/>
                      <a:round/>
                      <a:headEnd type="none" w="sm" len="sm"/>
                      <a:tailEnd type="none" w="sm" len="sm"/>
                    </a:lnT>
                    <a:lnB w="9525" cap="flat" cmpd="sng">
                      <a:solidFill>
                        <a:srgbClr val="703876"/>
                      </a:solidFill>
                      <a:prstDash val="solid"/>
                      <a:round/>
                      <a:headEnd type="none" w="sm" len="sm"/>
                      <a:tailEnd type="none" w="sm" len="sm"/>
                    </a:lnB>
                    <a:solidFill>
                      <a:srgbClr val="3C8A96"/>
                    </a:solidFill>
                  </a:tcPr>
                </a:tc>
                <a:tc gridSpan="4">
                  <a:txBody>
                    <a:bodyPr/>
                    <a:lstStyle/>
                    <a:p>
                      <a:pPr marL="0" lvl="0" indent="0" algn="ctr" rtl="0">
                        <a:spcBef>
                          <a:spcPts val="0"/>
                        </a:spcBef>
                        <a:spcAft>
                          <a:spcPts val="0"/>
                        </a:spcAft>
                        <a:buClr>
                          <a:schemeClr val="dk1"/>
                        </a:buClr>
                        <a:buSzPts val="1100"/>
                        <a:buFont typeface="Arial"/>
                        <a:buNone/>
                      </a:pPr>
                      <a:r>
                        <a:rPr lang="en-US" sz="1700" b="1">
                          <a:solidFill>
                            <a:schemeClr val="lt1"/>
                          </a:solidFill>
                          <a:latin typeface="Verdana"/>
                          <a:ea typeface="Verdana"/>
                          <a:cs typeface="Verdana"/>
                          <a:sym typeface="Verdana"/>
                        </a:rPr>
                        <a:t>Evidence for positive health outcomes</a:t>
                      </a:r>
                      <a:endParaRPr sz="1700" b="1">
                        <a:solidFill>
                          <a:schemeClr val="lt1"/>
                        </a:solidFill>
                        <a:latin typeface="Verdana"/>
                        <a:ea typeface="Verdana"/>
                        <a:cs typeface="Verdana"/>
                        <a:sym typeface="Verdana"/>
                      </a:endParaRPr>
                    </a:p>
                  </a:txBody>
                  <a:tcPr marL="121900" marR="121900" marT="121900" marB="121900">
                    <a:lnL w="9525" cap="flat" cmpd="sng">
                      <a:solidFill>
                        <a:srgbClr val="703876"/>
                      </a:solidFill>
                      <a:prstDash val="solid"/>
                      <a:round/>
                      <a:headEnd type="none" w="sm" len="sm"/>
                      <a:tailEnd type="none" w="sm" len="sm"/>
                    </a:lnL>
                    <a:lnR w="9525" cap="flat" cmpd="sng">
                      <a:solidFill>
                        <a:srgbClr val="703876"/>
                      </a:solidFill>
                      <a:prstDash val="solid"/>
                      <a:round/>
                      <a:headEnd type="none" w="sm" len="sm"/>
                      <a:tailEnd type="none" w="sm" len="sm"/>
                    </a:lnR>
                    <a:lnT w="9525" cap="flat" cmpd="sng">
                      <a:solidFill>
                        <a:srgbClr val="703876"/>
                      </a:solidFill>
                      <a:prstDash val="solid"/>
                      <a:round/>
                      <a:headEnd type="none" w="sm" len="sm"/>
                      <a:tailEnd type="none" w="sm" len="sm"/>
                    </a:lnT>
                    <a:lnB w="9525" cap="flat" cmpd="sng">
                      <a:solidFill>
                        <a:srgbClr val="703876"/>
                      </a:solidFill>
                      <a:prstDash val="solid"/>
                      <a:round/>
                      <a:headEnd type="none" w="sm" len="sm"/>
                      <a:tailEnd type="none" w="sm" len="sm"/>
                    </a:lnB>
                    <a:solidFill>
                      <a:srgbClr val="3C8A96"/>
                    </a:solidFill>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0"/>
                  </a:ext>
                </a:extLst>
              </a:tr>
              <a:tr h="670500">
                <a:tc>
                  <a:txBody>
                    <a:bodyPr/>
                    <a:lstStyle/>
                    <a:p>
                      <a:pPr marL="0" lvl="0" indent="0" algn="l" rtl="0">
                        <a:spcBef>
                          <a:spcPts val="0"/>
                        </a:spcBef>
                        <a:spcAft>
                          <a:spcPts val="0"/>
                        </a:spcAft>
                        <a:buNone/>
                      </a:pPr>
                      <a:r>
                        <a:rPr lang="en-US" sz="1700" b="1">
                          <a:latin typeface="Verdana"/>
                          <a:ea typeface="Verdana"/>
                          <a:cs typeface="Verdana"/>
                          <a:sym typeface="Verdana"/>
                        </a:rPr>
                        <a:t>Low Glycaemic Index </a:t>
                      </a:r>
                      <a:endParaRPr sz="1700" b="1">
                        <a:latin typeface="Verdana"/>
                        <a:ea typeface="Verdana"/>
                        <a:cs typeface="Verdana"/>
                        <a:sym typeface="Verdana"/>
                      </a:endParaRPr>
                    </a:p>
                  </a:txBody>
                  <a:tcPr marL="121900" marR="121900" marT="121900" marB="121900">
                    <a:lnL w="9525" cap="flat" cmpd="sng">
                      <a:solidFill>
                        <a:srgbClr val="703876"/>
                      </a:solidFill>
                      <a:prstDash val="solid"/>
                      <a:round/>
                      <a:headEnd type="none" w="sm" len="sm"/>
                      <a:tailEnd type="none" w="sm" len="sm"/>
                    </a:lnL>
                    <a:lnR w="9525" cap="flat" cmpd="sng">
                      <a:solidFill>
                        <a:srgbClr val="703876"/>
                      </a:solidFill>
                      <a:prstDash val="solid"/>
                      <a:round/>
                      <a:headEnd type="none" w="sm" len="sm"/>
                      <a:tailEnd type="none" w="sm" len="sm"/>
                    </a:lnR>
                    <a:lnT w="9525" cap="flat" cmpd="sng">
                      <a:solidFill>
                        <a:srgbClr val="703876"/>
                      </a:solidFill>
                      <a:prstDash val="solid"/>
                      <a:round/>
                      <a:headEnd type="none" w="sm" len="sm"/>
                      <a:tailEnd type="none" w="sm" len="sm"/>
                    </a:lnT>
                    <a:lnB w="9525" cap="flat" cmpd="sng">
                      <a:solidFill>
                        <a:srgbClr val="703876"/>
                      </a:solidFill>
                      <a:prstDash val="solid"/>
                      <a:round/>
                      <a:headEnd type="none" w="sm" len="sm"/>
                      <a:tailEnd type="none" w="sm" len="sm"/>
                    </a:lnB>
                    <a:solidFill>
                      <a:srgbClr val="3C8A96">
                        <a:alpha val="48630"/>
                      </a:srgbClr>
                    </a:solidFill>
                  </a:tcPr>
                </a:tc>
                <a:tc gridSpan="4">
                  <a:txBody>
                    <a:bodyPr/>
                    <a:lstStyle/>
                    <a:p>
                      <a:pPr marL="0" lvl="0" indent="0" algn="ctr" rtl="0">
                        <a:spcBef>
                          <a:spcPts val="0"/>
                        </a:spcBef>
                        <a:spcAft>
                          <a:spcPts val="0"/>
                        </a:spcAft>
                        <a:buClr>
                          <a:schemeClr val="dk1"/>
                        </a:buClr>
                        <a:buSzPts val="1100"/>
                        <a:buFont typeface="Arial"/>
                        <a:buNone/>
                      </a:pPr>
                      <a:r>
                        <a:rPr lang="en-US" sz="1700">
                          <a:solidFill>
                            <a:schemeClr val="dk1"/>
                          </a:solidFill>
                          <a:latin typeface="Verdana"/>
                          <a:ea typeface="Verdana"/>
                          <a:cs typeface="Verdana"/>
                          <a:sym typeface="Verdana"/>
                        </a:rPr>
                        <a:t>Weight loss, glycaemia, lipid profile, blood pressure</a:t>
                      </a:r>
                      <a:endParaRPr sz="1700">
                        <a:solidFill>
                          <a:schemeClr val="dk1"/>
                        </a:solidFill>
                        <a:latin typeface="Verdana"/>
                        <a:ea typeface="Verdana"/>
                        <a:cs typeface="Verdana"/>
                        <a:sym typeface="Verdana"/>
                      </a:endParaRPr>
                    </a:p>
                  </a:txBody>
                  <a:tcPr marL="121900" marR="121900" marT="121900" marB="121900">
                    <a:lnL w="9525" cap="flat" cmpd="sng">
                      <a:solidFill>
                        <a:srgbClr val="703876"/>
                      </a:solidFill>
                      <a:prstDash val="solid"/>
                      <a:round/>
                      <a:headEnd type="none" w="sm" len="sm"/>
                      <a:tailEnd type="none" w="sm" len="sm"/>
                    </a:lnL>
                    <a:lnR w="9525" cap="flat" cmpd="sng">
                      <a:solidFill>
                        <a:srgbClr val="703876"/>
                      </a:solidFill>
                      <a:prstDash val="solid"/>
                      <a:round/>
                      <a:headEnd type="none" w="sm" len="sm"/>
                      <a:tailEnd type="none" w="sm" len="sm"/>
                    </a:lnR>
                    <a:lnT w="9525" cap="flat" cmpd="sng">
                      <a:solidFill>
                        <a:srgbClr val="703876"/>
                      </a:solidFill>
                      <a:prstDash val="solid"/>
                      <a:round/>
                      <a:headEnd type="none" w="sm" len="sm"/>
                      <a:tailEnd type="none" w="sm" len="sm"/>
                    </a:lnT>
                    <a:lnB w="9525" cap="flat" cmpd="sng">
                      <a:solidFill>
                        <a:srgbClr val="703876"/>
                      </a:solidFill>
                      <a:prstDash val="solid"/>
                      <a:round/>
                      <a:headEnd type="none" w="sm" len="sm"/>
                      <a:tailEnd type="none" w="sm" len="sm"/>
                    </a:lnB>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1"/>
                  </a:ext>
                </a:extLst>
              </a:tr>
              <a:tr h="413875">
                <a:tc>
                  <a:txBody>
                    <a:bodyPr/>
                    <a:lstStyle/>
                    <a:p>
                      <a:pPr marL="0" lvl="0" indent="0" algn="l" rtl="0">
                        <a:spcBef>
                          <a:spcPts val="0"/>
                        </a:spcBef>
                        <a:spcAft>
                          <a:spcPts val="0"/>
                        </a:spcAft>
                        <a:buNone/>
                      </a:pPr>
                      <a:r>
                        <a:rPr lang="en-US" sz="1700" b="1">
                          <a:latin typeface="Verdana"/>
                          <a:ea typeface="Verdana"/>
                          <a:cs typeface="Verdana"/>
                          <a:sym typeface="Verdana"/>
                        </a:rPr>
                        <a:t>Mediterranean</a:t>
                      </a:r>
                      <a:endParaRPr sz="1700" b="1">
                        <a:latin typeface="Verdana"/>
                        <a:ea typeface="Verdana"/>
                        <a:cs typeface="Verdana"/>
                        <a:sym typeface="Verdana"/>
                      </a:endParaRPr>
                    </a:p>
                  </a:txBody>
                  <a:tcPr marL="121900" marR="121900" marT="121900" marB="121900">
                    <a:lnL w="9525" cap="flat" cmpd="sng">
                      <a:solidFill>
                        <a:srgbClr val="703876"/>
                      </a:solidFill>
                      <a:prstDash val="solid"/>
                      <a:round/>
                      <a:headEnd type="none" w="sm" len="sm"/>
                      <a:tailEnd type="none" w="sm" len="sm"/>
                    </a:lnL>
                    <a:lnR w="9525" cap="flat" cmpd="sng">
                      <a:solidFill>
                        <a:srgbClr val="703876"/>
                      </a:solidFill>
                      <a:prstDash val="solid"/>
                      <a:round/>
                      <a:headEnd type="none" w="sm" len="sm"/>
                      <a:tailEnd type="none" w="sm" len="sm"/>
                    </a:lnR>
                    <a:lnT w="9525" cap="flat" cmpd="sng">
                      <a:solidFill>
                        <a:srgbClr val="703876"/>
                      </a:solidFill>
                      <a:prstDash val="solid"/>
                      <a:round/>
                      <a:headEnd type="none" w="sm" len="sm"/>
                      <a:tailEnd type="none" w="sm" len="sm"/>
                    </a:lnT>
                    <a:lnB w="9525" cap="flat" cmpd="sng">
                      <a:solidFill>
                        <a:srgbClr val="703876"/>
                      </a:solidFill>
                      <a:prstDash val="solid"/>
                      <a:round/>
                      <a:headEnd type="none" w="sm" len="sm"/>
                      <a:tailEnd type="none" w="sm" len="sm"/>
                    </a:lnB>
                    <a:solidFill>
                      <a:srgbClr val="3C8A96">
                        <a:alpha val="48630"/>
                      </a:srgbClr>
                    </a:solidFill>
                  </a:tcPr>
                </a:tc>
                <a:tc gridSpan="4">
                  <a:txBody>
                    <a:bodyPr/>
                    <a:lstStyle/>
                    <a:p>
                      <a:pPr marL="0" lvl="0" indent="0" algn="ctr" rtl="0">
                        <a:spcBef>
                          <a:spcPts val="0"/>
                        </a:spcBef>
                        <a:spcAft>
                          <a:spcPts val="0"/>
                        </a:spcAft>
                        <a:buClr>
                          <a:schemeClr val="dk1"/>
                        </a:buClr>
                        <a:buSzPts val="1100"/>
                        <a:buFont typeface="Arial"/>
                        <a:buNone/>
                      </a:pPr>
                      <a:r>
                        <a:rPr lang="en-US" sz="1700">
                          <a:solidFill>
                            <a:schemeClr val="dk1"/>
                          </a:solidFill>
                          <a:latin typeface="Verdana"/>
                          <a:ea typeface="Verdana"/>
                          <a:cs typeface="Verdana"/>
                          <a:sym typeface="Verdana"/>
                        </a:rPr>
                        <a:t>Glycaemia, lipid profile </a:t>
                      </a:r>
                      <a:endParaRPr sz="1700">
                        <a:latin typeface="Verdana"/>
                        <a:ea typeface="Verdana"/>
                        <a:cs typeface="Verdana"/>
                        <a:sym typeface="Verdana"/>
                      </a:endParaRPr>
                    </a:p>
                  </a:txBody>
                  <a:tcPr marL="121900" marR="121900" marT="121900" marB="121900">
                    <a:lnL w="9525" cap="flat" cmpd="sng">
                      <a:solidFill>
                        <a:srgbClr val="703876"/>
                      </a:solidFill>
                      <a:prstDash val="solid"/>
                      <a:round/>
                      <a:headEnd type="none" w="sm" len="sm"/>
                      <a:tailEnd type="none" w="sm" len="sm"/>
                    </a:lnL>
                    <a:lnR w="9525" cap="flat" cmpd="sng">
                      <a:solidFill>
                        <a:srgbClr val="703876"/>
                      </a:solidFill>
                      <a:prstDash val="solid"/>
                      <a:round/>
                      <a:headEnd type="none" w="sm" len="sm"/>
                      <a:tailEnd type="none" w="sm" len="sm"/>
                    </a:lnR>
                    <a:lnT w="9525" cap="flat" cmpd="sng">
                      <a:solidFill>
                        <a:srgbClr val="703876"/>
                      </a:solidFill>
                      <a:prstDash val="solid"/>
                      <a:round/>
                      <a:headEnd type="none" w="sm" len="sm"/>
                      <a:tailEnd type="none" w="sm" len="sm"/>
                    </a:lnT>
                    <a:lnB w="9525" cap="flat" cmpd="sng">
                      <a:solidFill>
                        <a:srgbClr val="703876"/>
                      </a:solidFill>
                      <a:prstDash val="solid"/>
                      <a:round/>
                      <a:headEnd type="none" w="sm" len="sm"/>
                      <a:tailEnd type="none" w="sm" len="sm"/>
                    </a:lnB>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2"/>
                  </a:ext>
                </a:extLst>
              </a:tr>
              <a:tr h="508000">
                <a:tc>
                  <a:txBody>
                    <a:bodyPr/>
                    <a:lstStyle/>
                    <a:p>
                      <a:pPr marL="0" lvl="0" indent="0" algn="l" rtl="0">
                        <a:spcBef>
                          <a:spcPts val="0"/>
                        </a:spcBef>
                        <a:spcAft>
                          <a:spcPts val="0"/>
                        </a:spcAft>
                        <a:buNone/>
                      </a:pPr>
                      <a:r>
                        <a:rPr lang="en-US" sz="1700" b="1">
                          <a:latin typeface="Verdana"/>
                          <a:ea typeface="Verdana"/>
                          <a:cs typeface="Verdana"/>
                          <a:sym typeface="Verdana"/>
                        </a:rPr>
                        <a:t>Vegetarian</a:t>
                      </a:r>
                      <a:endParaRPr sz="1700" b="1">
                        <a:latin typeface="Verdana"/>
                        <a:ea typeface="Verdana"/>
                        <a:cs typeface="Verdana"/>
                        <a:sym typeface="Verdana"/>
                      </a:endParaRPr>
                    </a:p>
                  </a:txBody>
                  <a:tcPr marL="121900" marR="121900" marT="121900" marB="121900">
                    <a:lnL w="9525" cap="flat" cmpd="sng">
                      <a:solidFill>
                        <a:srgbClr val="703876"/>
                      </a:solidFill>
                      <a:prstDash val="solid"/>
                      <a:round/>
                      <a:headEnd type="none" w="sm" len="sm"/>
                      <a:tailEnd type="none" w="sm" len="sm"/>
                    </a:lnL>
                    <a:lnR w="9525" cap="flat" cmpd="sng">
                      <a:solidFill>
                        <a:srgbClr val="703876"/>
                      </a:solidFill>
                      <a:prstDash val="solid"/>
                      <a:round/>
                      <a:headEnd type="none" w="sm" len="sm"/>
                      <a:tailEnd type="none" w="sm" len="sm"/>
                    </a:lnR>
                    <a:lnT w="9525" cap="flat" cmpd="sng">
                      <a:solidFill>
                        <a:srgbClr val="703876"/>
                      </a:solidFill>
                      <a:prstDash val="solid"/>
                      <a:round/>
                      <a:headEnd type="none" w="sm" len="sm"/>
                      <a:tailEnd type="none" w="sm" len="sm"/>
                    </a:lnT>
                    <a:lnB w="9525" cap="flat" cmpd="sng">
                      <a:solidFill>
                        <a:srgbClr val="703876"/>
                      </a:solidFill>
                      <a:prstDash val="solid"/>
                      <a:round/>
                      <a:headEnd type="none" w="sm" len="sm"/>
                      <a:tailEnd type="none" w="sm" len="sm"/>
                    </a:lnB>
                    <a:solidFill>
                      <a:srgbClr val="3C8A96">
                        <a:alpha val="48630"/>
                      </a:srgbClr>
                    </a:solidFill>
                  </a:tcPr>
                </a:tc>
                <a:tc gridSpan="4">
                  <a:txBody>
                    <a:bodyPr/>
                    <a:lstStyle/>
                    <a:p>
                      <a:pPr marL="0" lvl="0" indent="0" algn="ctr" rtl="0">
                        <a:spcBef>
                          <a:spcPts val="0"/>
                        </a:spcBef>
                        <a:spcAft>
                          <a:spcPts val="0"/>
                        </a:spcAft>
                        <a:buClr>
                          <a:schemeClr val="dk1"/>
                        </a:buClr>
                        <a:buSzPts val="1100"/>
                        <a:buFont typeface="Arial"/>
                        <a:buNone/>
                      </a:pPr>
                      <a:r>
                        <a:rPr lang="en-US" sz="1700">
                          <a:solidFill>
                            <a:schemeClr val="dk1"/>
                          </a:solidFill>
                          <a:latin typeface="Verdana"/>
                          <a:ea typeface="Verdana"/>
                          <a:cs typeface="Verdana"/>
                          <a:sym typeface="Verdana"/>
                        </a:rPr>
                        <a:t>Weight loss, glycaemia, lipid profile</a:t>
                      </a:r>
                      <a:endParaRPr sz="1700">
                        <a:solidFill>
                          <a:schemeClr val="dk1"/>
                        </a:solidFill>
                        <a:latin typeface="Verdana"/>
                        <a:ea typeface="Verdana"/>
                        <a:cs typeface="Verdana"/>
                        <a:sym typeface="Verdana"/>
                      </a:endParaRPr>
                    </a:p>
                  </a:txBody>
                  <a:tcPr marL="121900" marR="121900" marT="121900" marB="121900">
                    <a:lnL w="9525" cap="flat" cmpd="sng">
                      <a:solidFill>
                        <a:srgbClr val="703876"/>
                      </a:solidFill>
                      <a:prstDash val="solid"/>
                      <a:round/>
                      <a:headEnd type="none" w="sm" len="sm"/>
                      <a:tailEnd type="none" w="sm" len="sm"/>
                    </a:lnL>
                    <a:lnR w="9525" cap="flat" cmpd="sng">
                      <a:solidFill>
                        <a:srgbClr val="703876"/>
                      </a:solidFill>
                      <a:prstDash val="solid"/>
                      <a:round/>
                      <a:headEnd type="none" w="sm" len="sm"/>
                      <a:tailEnd type="none" w="sm" len="sm"/>
                    </a:lnR>
                    <a:lnT w="9525" cap="flat" cmpd="sng">
                      <a:solidFill>
                        <a:srgbClr val="703876"/>
                      </a:solidFill>
                      <a:prstDash val="solid"/>
                      <a:round/>
                      <a:headEnd type="none" w="sm" len="sm"/>
                      <a:tailEnd type="none" w="sm" len="sm"/>
                    </a:lnT>
                    <a:lnB w="9525" cap="flat" cmpd="sng">
                      <a:solidFill>
                        <a:srgbClr val="703876"/>
                      </a:solidFill>
                      <a:prstDash val="solid"/>
                      <a:round/>
                      <a:headEnd type="none" w="sm" len="sm"/>
                      <a:tailEnd type="none" w="sm" len="sm"/>
                    </a:lnB>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3"/>
                  </a:ext>
                </a:extLst>
              </a:tr>
              <a:tr h="476425">
                <a:tc>
                  <a:txBody>
                    <a:bodyPr/>
                    <a:lstStyle/>
                    <a:p>
                      <a:pPr marL="0" lvl="0" indent="0" algn="l" rtl="0">
                        <a:spcBef>
                          <a:spcPts val="0"/>
                        </a:spcBef>
                        <a:spcAft>
                          <a:spcPts val="0"/>
                        </a:spcAft>
                        <a:buNone/>
                      </a:pPr>
                      <a:r>
                        <a:rPr lang="en-US" sz="1700" b="1">
                          <a:latin typeface="Verdana"/>
                          <a:ea typeface="Verdana"/>
                          <a:cs typeface="Verdana"/>
                          <a:sym typeface="Verdana"/>
                        </a:rPr>
                        <a:t>Portfolio</a:t>
                      </a:r>
                      <a:endParaRPr sz="1700" b="1">
                        <a:latin typeface="Verdana"/>
                        <a:ea typeface="Verdana"/>
                        <a:cs typeface="Verdana"/>
                        <a:sym typeface="Verdana"/>
                      </a:endParaRPr>
                    </a:p>
                  </a:txBody>
                  <a:tcPr marL="121900" marR="121900" marT="121900" marB="121900">
                    <a:lnL w="9525" cap="flat" cmpd="sng">
                      <a:solidFill>
                        <a:srgbClr val="703876"/>
                      </a:solidFill>
                      <a:prstDash val="solid"/>
                      <a:round/>
                      <a:headEnd type="none" w="sm" len="sm"/>
                      <a:tailEnd type="none" w="sm" len="sm"/>
                    </a:lnL>
                    <a:lnR w="9525" cap="flat" cmpd="sng">
                      <a:solidFill>
                        <a:srgbClr val="703876"/>
                      </a:solidFill>
                      <a:prstDash val="solid"/>
                      <a:round/>
                      <a:headEnd type="none" w="sm" len="sm"/>
                      <a:tailEnd type="none" w="sm" len="sm"/>
                    </a:lnR>
                    <a:lnT w="9525" cap="flat" cmpd="sng">
                      <a:solidFill>
                        <a:srgbClr val="703876"/>
                      </a:solidFill>
                      <a:prstDash val="solid"/>
                      <a:round/>
                      <a:headEnd type="none" w="sm" len="sm"/>
                      <a:tailEnd type="none" w="sm" len="sm"/>
                    </a:lnT>
                    <a:lnB w="9525" cap="flat" cmpd="sng">
                      <a:solidFill>
                        <a:srgbClr val="703876"/>
                      </a:solidFill>
                      <a:prstDash val="solid"/>
                      <a:round/>
                      <a:headEnd type="none" w="sm" len="sm"/>
                      <a:tailEnd type="none" w="sm" len="sm"/>
                    </a:lnB>
                    <a:solidFill>
                      <a:srgbClr val="3C8A96">
                        <a:alpha val="48630"/>
                      </a:srgbClr>
                    </a:solidFill>
                  </a:tcPr>
                </a:tc>
                <a:tc gridSpan="4">
                  <a:txBody>
                    <a:bodyPr/>
                    <a:lstStyle/>
                    <a:p>
                      <a:pPr marL="0" lvl="0" indent="0" algn="ctr" rtl="0">
                        <a:spcBef>
                          <a:spcPts val="0"/>
                        </a:spcBef>
                        <a:spcAft>
                          <a:spcPts val="0"/>
                        </a:spcAft>
                        <a:buClr>
                          <a:schemeClr val="dk1"/>
                        </a:buClr>
                        <a:buSzPts val="1100"/>
                        <a:buFont typeface="Arial"/>
                        <a:buNone/>
                      </a:pPr>
                      <a:r>
                        <a:rPr lang="en-US" sz="1700">
                          <a:solidFill>
                            <a:schemeClr val="dk1"/>
                          </a:solidFill>
                          <a:latin typeface="Verdana"/>
                          <a:ea typeface="Verdana"/>
                          <a:cs typeface="Verdana"/>
                          <a:sym typeface="Verdana"/>
                        </a:rPr>
                        <a:t>Lipid profile, blood pressure</a:t>
                      </a:r>
                      <a:endParaRPr sz="1700">
                        <a:solidFill>
                          <a:schemeClr val="dk1"/>
                        </a:solidFill>
                        <a:latin typeface="Verdana"/>
                        <a:ea typeface="Verdana"/>
                        <a:cs typeface="Verdana"/>
                        <a:sym typeface="Verdana"/>
                      </a:endParaRPr>
                    </a:p>
                  </a:txBody>
                  <a:tcPr marL="121900" marR="121900" marT="121900" marB="121900">
                    <a:lnL w="9525" cap="flat" cmpd="sng">
                      <a:solidFill>
                        <a:srgbClr val="703876"/>
                      </a:solidFill>
                      <a:prstDash val="solid"/>
                      <a:round/>
                      <a:headEnd type="none" w="sm" len="sm"/>
                      <a:tailEnd type="none" w="sm" len="sm"/>
                    </a:lnL>
                    <a:lnR w="9525" cap="flat" cmpd="sng">
                      <a:solidFill>
                        <a:srgbClr val="703876"/>
                      </a:solidFill>
                      <a:prstDash val="solid"/>
                      <a:round/>
                      <a:headEnd type="none" w="sm" len="sm"/>
                      <a:tailEnd type="none" w="sm" len="sm"/>
                    </a:lnR>
                    <a:lnT w="9525" cap="flat" cmpd="sng">
                      <a:solidFill>
                        <a:srgbClr val="703876"/>
                      </a:solidFill>
                      <a:prstDash val="solid"/>
                      <a:round/>
                      <a:headEnd type="none" w="sm" len="sm"/>
                      <a:tailEnd type="none" w="sm" len="sm"/>
                    </a:lnT>
                    <a:lnB w="12700" cap="flat" cmpd="sng">
                      <a:solidFill>
                        <a:srgbClr val="703876"/>
                      </a:solidFill>
                      <a:prstDash val="solid"/>
                      <a:round/>
                      <a:headEnd type="none" w="sm" len="sm"/>
                      <a:tailEnd type="none" w="sm" len="sm"/>
                    </a:lnB>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4"/>
                  </a:ext>
                </a:extLst>
              </a:tr>
              <a:tr h="508000">
                <a:tc>
                  <a:txBody>
                    <a:bodyPr/>
                    <a:lstStyle/>
                    <a:p>
                      <a:pPr marL="0" lvl="0" indent="0" algn="l" rtl="0">
                        <a:spcBef>
                          <a:spcPts val="0"/>
                        </a:spcBef>
                        <a:spcAft>
                          <a:spcPts val="0"/>
                        </a:spcAft>
                        <a:buNone/>
                      </a:pPr>
                      <a:r>
                        <a:rPr lang="en-US" sz="1700" b="1">
                          <a:latin typeface="Verdana"/>
                          <a:ea typeface="Verdana"/>
                          <a:cs typeface="Verdana"/>
                          <a:sym typeface="Verdana"/>
                        </a:rPr>
                        <a:t>Dietary Approaches to Stop Hypertension</a:t>
                      </a:r>
                      <a:endParaRPr sz="1700" b="1">
                        <a:latin typeface="Verdana"/>
                        <a:ea typeface="Verdana"/>
                        <a:cs typeface="Verdana"/>
                        <a:sym typeface="Verdana"/>
                      </a:endParaRPr>
                    </a:p>
                  </a:txBody>
                  <a:tcPr marL="121900" marR="121900" marT="121900" marB="121900">
                    <a:lnL w="9525" cap="flat" cmpd="sng">
                      <a:solidFill>
                        <a:srgbClr val="703876"/>
                      </a:solidFill>
                      <a:prstDash val="solid"/>
                      <a:round/>
                      <a:headEnd type="none" w="sm" len="sm"/>
                      <a:tailEnd type="none" w="sm" len="sm"/>
                    </a:lnL>
                    <a:lnR w="12700" cap="flat" cmpd="sng">
                      <a:solidFill>
                        <a:srgbClr val="703876"/>
                      </a:solidFill>
                      <a:prstDash val="solid"/>
                      <a:round/>
                      <a:headEnd type="none" w="sm" len="sm"/>
                      <a:tailEnd type="none" w="sm" len="sm"/>
                    </a:lnR>
                    <a:lnT w="9525" cap="flat" cmpd="sng">
                      <a:solidFill>
                        <a:srgbClr val="703876"/>
                      </a:solidFill>
                      <a:prstDash val="solid"/>
                      <a:round/>
                      <a:headEnd type="none" w="sm" len="sm"/>
                      <a:tailEnd type="none" w="sm" len="sm"/>
                    </a:lnT>
                    <a:lnB w="9525" cap="flat" cmpd="sng">
                      <a:solidFill>
                        <a:srgbClr val="703876"/>
                      </a:solidFill>
                      <a:prstDash val="solid"/>
                      <a:round/>
                      <a:headEnd type="none" w="sm" len="sm"/>
                      <a:tailEnd type="none" w="sm" len="sm"/>
                    </a:lnB>
                    <a:solidFill>
                      <a:srgbClr val="3C8A96">
                        <a:alpha val="48630"/>
                      </a:srgbClr>
                    </a:solidFill>
                  </a:tcPr>
                </a:tc>
                <a:tc gridSpan="4">
                  <a:txBody>
                    <a:bodyPr/>
                    <a:lstStyle/>
                    <a:p>
                      <a:pPr marL="0" lvl="0" indent="0" algn="ctr" rtl="0">
                        <a:spcBef>
                          <a:spcPts val="0"/>
                        </a:spcBef>
                        <a:spcAft>
                          <a:spcPts val="0"/>
                        </a:spcAft>
                        <a:buClr>
                          <a:schemeClr val="dk1"/>
                        </a:buClr>
                        <a:buSzPts val="1100"/>
                        <a:buFont typeface="Arial"/>
                        <a:buNone/>
                      </a:pPr>
                      <a:r>
                        <a:rPr lang="en-US" sz="1700">
                          <a:solidFill>
                            <a:schemeClr val="dk1"/>
                          </a:solidFill>
                          <a:latin typeface="Verdana"/>
                          <a:ea typeface="Verdana"/>
                          <a:cs typeface="Verdana"/>
                          <a:sym typeface="Verdana"/>
                        </a:rPr>
                        <a:t>Weight loss, glycaemia, lipid profile, blood pressure</a:t>
                      </a:r>
                      <a:endParaRPr sz="1700">
                        <a:solidFill>
                          <a:schemeClr val="dk1"/>
                        </a:solidFill>
                        <a:latin typeface="Verdana"/>
                        <a:ea typeface="Verdana"/>
                        <a:cs typeface="Verdana"/>
                        <a:sym typeface="Verdana"/>
                      </a:endParaRPr>
                    </a:p>
                  </a:txBody>
                  <a:tcPr marL="121900" marR="121900" marT="121900" marB="121900">
                    <a:lnL w="12700" cap="flat" cmpd="sng">
                      <a:solidFill>
                        <a:srgbClr val="703876"/>
                      </a:solidFill>
                      <a:prstDash val="solid"/>
                      <a:round/>
                      <a:headEnd type="none" w="sm" len="sm"/>
                      <a:tailEnd type="none" w="sm" len="sm"/>
                    </a:lnL>
                    <a:lnR w="12700" cap="flat" cmpd="sng">
                      <a:solidFill>
                        <a:srgbClr val="703876"/>
                      </a:solidFill>
                      <a:prstDash val="solid"/>
                      <a:round/>
                      <a:headEnd type="none" w="sm" len="sm"/>
                      <a:tailEnd type="none" w="sm" len="sm"/>
                    </a:lnR>
                    <a:lnT w="12700" cap="flat" cmpd="sng">
                      <a:solidFill>
                        <a:srgbClr val="703876"/>
                      </a:solidFill>
                      <a:prstDash val="solid"/>
                      <a:round/>
                      <a:headEnd type="none" w="sm" len="sm"/>
                      <a:tailEnd type="none" w="sm" len="sm"/>
                    </a:lnT>
                    <a:lnB w="12700" cap="flat" cmpd="sng">
                      <a:solidFill>
                        <a:srgbClr val="703876"/>
                      </a:solidFill>
                      <a:prstDash val="solid"/>
                      <a:round/>
                      <a:headEnd type="none" w="sm" len="sm"/>
                      <a:tailEnd type="none" w="sm" len="sm"/>
                    </a:lnB>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5"/>
                  </a:ext>
                </a:extLst>
              </a:tr>
              <a:tr h="508000">
                <a:tc>
                  <a:txBody>
                    <a:bodyPr/>
                    <a:lstStyle/>
                    <a:p>
                      <a:pPr marL="0" lvl="0" indent="0" algn="l" rtl="0">
                        <a:spcBef>
                          <a:spcPts val="0"/>
                        </a:spcBef>
                        <a:spcAft>
                          <a:spcPts val="0"/>
                        </a:spcAft>
                        <a:buNone/>
                      </a:pPr>
                      <a:r>
                        <a:rPr lang="en-US" sz="1700" b="1">
                          <a:latin typeface="Verdana"/>
                          <a:ea typeface="Verdana"/>
                          <a:cs typeface="Verdana"/>
                          <a:sym typeface="Verdana"/>
                        </a:rPr>
                        <a:t>New Nordic</a:t>
                      </a:r>
                      <a:endParaRPr sz="1700" b="1">
                        <a:latin typeface="Verdana"/>
                        <a:ea typeface="Verdana"/>
                        <a:cs typeface="Verdana"/>
                        <a:sym typeface="Verdana"/>
                      </a:endParaRPr>
                    </a:p>
                  </a:txBody>
                  <a:tcPr marL="121900" marR="121900" marT="121900" marB="121900">
                    <a:lnL w="9525" cap="flat" cmpd="sng">
                      <a:solidFill>
                        <a:srgbClr val="703876"/>
                      </a:solidFill>
                      <a:prstDash val="solid"/>
                      <a:round/>
                      <a:headEnd type="none" w="sm" len="sm"/>
                      <a:tailEnd type="none" w="sm" len="sm"/>
                    </a:lnL>
                    <a:lnR w="12700" cap="flat" cmpd="sng">
                      <a:solidFill>
                        <a:srgbClr val="703876"/>
                      </a:solidFill>
                      <a:prstDash val="solid"/>
                      <a:round/>
                      <a:headEnd type="none" w="sm" len="sm"/>
                      <a:tailEnd type="none" w="sm" len="sm"/>
                    </a:lnR>
                    <a:lnT w="9525" cap="flat" cmpd="sng">
                      <a:solidFill>
                        <a:srgbClr val="703876"/>
                      </a:solidFill>
                      <a:prstDash val="solid"/>
                      <a:round/>
                      <a:headEnd type="none" w="sm" len="sm"/>
                      <a:tailEnd type="none" w="sm" len="sm"/>
                    </a:lnT>
                    <a:lnB w="9525" cap="flat" cmpd="sng">
                      <a:solidFill>
                        <a:srgbClr val="703876"/>
                      </a:solidFill>
                      <a:prstDash val="solid"/>
                      <a:round/>
                      <a:headEnd type="none" w="sm" len="sm"/>
                      <a:tailEnd type="none" w="sm" len="sm"/>
                    </a:lnB>
                    <a:solidFill>
                      <a:srgbClr val="3C8A96">
                        <a:alpha val="48630"/>
                      </a:srgbClr>
                    </a:solidFill>
                  </a:tcPr>
                </a:tc>
                <a:tc gridSpan="4">
                  <a:txBody>
                    <a:bodyPr/>
                    <a:lstStyle/>
                    <a:p>
                      <a:pPr marL="0" lvl="0" indent="0" algn="ctr" rtl="0">
                        <a:spcBef>
                          <a:spcPts val="0"/>
                        </a:spcBef>
                        <a:spcAft>
                          <a:spcPts val="0"/>
                        </a:spcAft>
                        <a:buClr>
                          <a:schemeClr val="dk1"/>
                        </a:buClr>
                        <a:buSzPts val="1100"/>
                        <a:buFont typeface="Arial"/>
                        <a:buNone/>
                      </a:pPr>
                      <a:r>
                        <a:rPr lang="en-US" sz="1700">
                          <a:solidFill>
                            <a:schemeClr val="dk1"/>
                          </a:solidFill>
                          <a:latin typeface="Verdana"/>
                          <a:ea typeface="Verdana"/>
                          <a:cs typeface="Verdana"/>
                          <a:sym typeface="Verdana"/>
                        </a:rPr>
                        <a:t>Weight loss, lipid profile, blood pressure</a:t>
                      </a:r>
                      <a:endParaRPr sz="1700">
                        <a:solidFill>
                          <a:schemeClr val="dk1"/>
                        </a:solidFill>
                        <a:latin typeface="Verdana"/>
                        <a:ea typeface="Verdana"/>
                        <a:cs typeface="Verdana"/>
                        <a:sym typeface="Verdana"/>
                      </a:endParaRPr>
                    </a:p>
                  </a:txBody>
                  <a:tcPr marL="121900" marR="121900" marT="121900" marB="121900">
                    <a:lnL w="12700" cap="flat" cmpd="sng">
                      <a:solidFill>
                        <a:srgbClr val="703876"/>
                      </a:solidFill>
                      <a:prstDash val="solid"/>
                      <a:round/>
                      <a:headEnd type="none" w="sm" len="sm"/>
                      <a:tailEnd type="none" w="sm" len="sm"/>
                    </a:lnL>
                    <a:lnR w="12700" cap="flat" cmpd="sng">
                      <a:solidFill>
                        <a:srgbClr val="703876"/>
                      </a:solidFill>
                      <a:prstDash val="solid"/>
                      <a:round/>
                      <a:headEnd type="none" w="sm" len="sm"/>
                      <a:tailEnd type="none" w="sm" len="sm"/>
                    </a:lnR>
                    <a:lnT w="12700" cap="flat" cmpd="sng">
                      <a:solidFill>
                        <a:srgbClr val="703876"/>
                      </a:solidFill>
                      <a:prstDash val="solid"/>
                      <a:round/>
                      <a:headEnd type="none" w="sm" len="sm"/>
                      <a:tailEnd type="none" w="sm" len="sm"/>
                    </a:lnT>
                    <a:lnB w="12700" cap="flat" cmpd="sng">
                      <a:solidFill>
                        <a:srgbClr val="703876"/>
                      </a:solidFill>
                      <a:prstDash val="solid"/>
                      <a:round/>
                      <a:headEnd type="none" w="sm" len="sm"/>
                      <a:tailEnd type="none" w="sm" len="sm"/>
                    </a:lnB>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6"/>
                  </a:ext>
                </a:extLst>
              </a:tr>
              <a:tr h="508000">
                <a:tc>
                  <a:txBody>
                    <a:bodyPr/>
                    <a:lstStyle/>
                    <a:p>
                      <a:pPr marL="0" lvl="0" indent="0" algn="l" rtl="0">
                        <a:spcBef>
                          <a:spcPts val="0"/>
                        </a:spcBef>
                        <a:spcAft>
                          <a:spcPts val="0"/>
                        </a:spcAft>
                        <a:buClr>
                          <a:schemeClr val="dk1"/>
                        </a:buClr>
                        <a:buSzPts val="1100"/>
                        <a:buFont typeface="Arial"/>
                        <a:buNone/>
                      </a:pPr>
                      <a:r>
                        <a:rPr lang="en-US" sz="1700" b="1">
                          <a:solidFill>
                            <a:schemeClr val="dk1"/>
                          </a:solidFill>
                          <a:latin typeface="Verdana"/>
                          <a:ea typeface="Verdana"/>
                          <a:cs typeface="Verdana"/>
                          <a:sym typeface="Verdana"/>
                        </a:rPr>
                        <a:t>Partial Meal Replacements</a:t>
                      </a:r>
                      <a:endParaRPr sz="1700" b="1">
                        <a:latin typeface="Verdana"/>
                        <a:ea typeface="Verdana"/>
                        <a:cs typeface="Verdana"/>
                        <a:sym typeface="Verdana"/>
                      </a:endParaRPr>
                    </a:p>
                  </a:txBody>
                  <a:tcPr marL="121900" marR="121900" marT="121900" marB="121900">
                    <a:lnL w="9525" cap="flat" cmpd="sng">
                      <a:solidFill>
                        <a:srgbClr val="703876"/>
                      </a:solidFill>
                      <a:prstDash val="solid"/>
                      <a:round/>
                      <a:headEnd type="none" w="sm" len="sm"/>
                      <a:tailEnd type="none" w="sm" len="sm"/>
                    </a:lnL>
                    <a:lnR w="12700" cap="flat" cmpd="sng">
                      <a:solidFill>
                        <a:srgbClr val="703876"/>
                      </a:solidFill>
                      <a:prstDash val="solid"/>
                      <a:round/>
                      <a:headEnd type="none" w="sm" len="sm"/>
                      <a:tailEnd type="none" w="sm" len="sm"/>
                    </a:lnR>
                    <a:lnT w="9525" cap="flat" cmpd="sng">
                      <a:solidFill>
                        <a:srgbClr val="703876"/>
                      </a:solidFill>
                      <a:prstDash val="solid"/>
                      <a:round/>
                      <a:headEnd type="none" w="sm" len="sm"/>
                      <a:tailEnd type="none" w="sm" len="sm"/>
                    </a:lnT>
                    <a:lnB w="9525" cap="flat" cmpd="sng">
                      <a:solidFill>
                        <a:srgbClr val="703876"/>
                      </a:solidFill>
                      <a:prstDash val="solid"/>
                      <a:round/>
                      <a:headEnd type="none" w="sm" len="sm"/>
                      <a:tailEnd type="none" w="sm" len="sm"/>
                    </a:lnB>
                    <a:solidFill>
                      <a:srgbClr val="3C8A96">
                        <a:alpha val="48630"/>
                      </a:srgbClr>
                    </a:solidFill>
                  </a:tcPr>
                </a:tc>
                <a:tc gridSpan="4">
                  <a:txBody>
                    <a:bodyPr/>
                    <a:lstStyle/>
                    <a:p>
                      <a:pPr marL="0" lvl="0" indent="0" algn="ctr" rtl="0">
                        <a:spcBef>
                          <a:spcPts val="0"/>
                        </a:spcBef>
                        <a:spcAft>
                          <a:spcPts val="0"/>
                        </a:spcAft>
                        <a:buNone/>
                      </a:pPr>
                      <a:r>
                        <a:rPr lang="en-US" sz="1700">
                          <a:solidFill>
                            <a:schemeClr val="dk1"/>
                          </a:solidFill>
                          <a:latin typeface="Verdana"/>
                          <a:ea typeface="Verdana"/>
                          <a:cs typeface="Verdana"/>
                          <a:sym typeface="Verdana"/>
                        </a:rPr>
                        <a:t>Weight loss, glycaemia, blood pressure</a:t>
                      </a:r>
                      <a:endParaRPr sz="1700">
                        <a:solidFill>
                          <a:schemeClr val="dk1"/>
                        </a:solidFill>
                        <a:latin typeface="Verdana"/>
                        <a:ea typeface="Verdana"/>
                        <a:cs typeface="Verdana"/>
                        <a:sym typeface="Verdana"/>
                      </a:endParaRPr>
                    </a:p>
                  </a:txBody>
                  <a:tcPr marL="121900" marR="121900" marT="121900" marB="121900">
                    <a:lnL w="12700" cap="flat" cmpd="sng">
                      <a:solidFill>
                        <a:srgbClr val="703876"/>
                      </a:solidFill>
                      <a:prstDash val="solid"/>
                      <a:round/>
                      <a:headEnd type="none" w="sm" len="sm"/>
                      <a:tailEnd type="none" w="sm" len="sm"/>
                    </a:lnL>
                    <a:lnR w="12700" cap="flat" cmpd="sng">
                      <a:solidFill>
                        <a:srgbClr val="703876"/>
                      </a:solidFill>
                      <a:prstDash val="solid"/>
                      <a:round/>
                      <a:headEnd type="none" w="sm" len="sm"/>
                      <a:tailEnd type="none" w="sm" len="sm"/>
                    </a:lnR>
                    <a:lnT w="12700" cap="flat" cmpd="sng">
                      <a:solidFill>
                        <a:srgbClr val="703876"/>
                      </a:solidFill>
                      <a:prstDash val="solid"/>
                      <a:round/>
                      <a:headEnd type="none" w="sm" len="sm"/>
                      <a:tailEnd type="none" w="sm" len="sm"/>
                    </a:lnT>
                    <a:lnB w="12700" cap="flat" cmpd="sng">
                      <a:solidFill>
                        <a:srgbClr val="703876"/>
                      </a:solidFill>
                      <a:prstDash val="solid"/>
                      <a:round/>
                      <a:headEnd type="none" w="sm" len="sm"/>
                      <a:tailEnd type="none" w="sm" len="sm"/>
                    </a:lnB>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7"/>
                  </a:ext>
                </a:extLst>
              </a:tr>
              <a:tr h="508000">
                <a:tc>
                  <a:txBody>
                    <a:bodyPr/>
                    <a:lstStyle/>
                    <a:p>
                      <a:pPr marL="0" lvl="0" indent="0" algn="l" rtl="0">
                        <a:spcBef>
                          <a:spcPts val="0"/>
                        </a:spcBef>
                        <a:spcAft>
                          <a:spcPts val="0"/>
                        </a:spcAft>
                        <a:buClr>
                          <a:schemeClr val="dk1"/>
                        </a:buClr>
                        <a:buSzPts val="1100"/>
                        <a:buFont typeface="Arial"/>
                        <a:buNone/>
                      </a:pPr>
                      <a:r>
                        <a:rPr lang="en-US" sz="1700" b="1">
                          <a:solidFill>
                            <a:schemeClr val="dk1"/>
                          </a:solidFill>
                          <a:latin typeface="Verdana"/>
                          <a:ea typeface="Verdana"/>
                          <a:cs typeface="Verdana"/>
                          <a:sym typeface="Verdana"/>
                        </a:rPr>
                        <a:t>Intermittent Fasting</a:t>
                      </a:r>
                      <a:endParaRPr sz="1700" b="1">
                        <a:solidFill>
                          <a:schemeClr val="dk1"/>
                        </a:solidFill>
                        <a:latin typeface="Verdana"/>
                        <a:ea typeface="Verdana"/>
                        <a:cs typeface="Verdana"/>
                        <a:sym typeface="Verdana"/>
                      </a:endParaRPr>
                    </a:p>
                  </a:txBody>
                  <a:tcPr marL="121900" marR="121900" marT="121900" marB="121900">
                    <a:lnL w="9525" cap="flat" cmpd="sng">
                      <a:solidFill>
                        <a:srgbClr val="703876"/>
                      </a:solidFill>
                      <a:prstDash val="solid"/>
                      <a:round/>
                      <a:headEnd type="none" w="sm" len="sm"/>
                      <a:tailEnd type="none" w="sm" len="sm"/>
                    </a:lnL>
                    <a:lnR w="12700" cap="flat" cmpd="sng">
                      <a:solidFill>
                        <a:srgbClr val="703876"/>
                      </a:solidFill>
                      <a:prstDash val="solid"/>
                      <a:round/>
                      <a:headEnd type="none" w="sm" len="sm"/>
                      <a:tailEnd type="none" w="sm" len="sm"/>
                    </a:lnR>
                    <a:lnT w="9525" cap="flat" cmpd="sng">
                      <a:solidFill>
                        <a:srgbClr val="703876"/>
                      </a:solidFill>
                      <a:prstDash val="solid"/>
                      <a:round/>
                      <a:headEnd type="none" w="sm" len="sm"/>
                      <a:tailEnd type="none" w="sm" len="sm"/>
                    </a:lnT>
                    <a:lnB w="9525" cap="flat" cmpd="sng">
                      <a:solidFill>
                        <a:srgbClr val="703876"/>
                      </a:solidFill>
                      <a:prstDash val="solid"/>
                      <a:round/>
                      <a:headEnd type="none" w="sm" len="sm"/>
                      <a:tailEnd type="none" w="sm" len="sm"/>
                    </a:lnB>
                    <a:solidFill>
                      <a:srgbClr val="3C8A96">
                        <a:alpha val="48630"/>
                      </a:srgbClr>
                    </a:solidFill>
                  </a:tcPr>
                </a:tc>
                <a:tc gridSpan="4">
                  <a:txBody>
                    <a:bodyPr/>
                    <a:lstStyle/>
                    <a:p>
                      <a:pPr marL="0" lvl="0" indent="0" algn="ctr" rtl="0">
                        <a:spcBef>
                          <a:spcPts val="0"/>
                        </a:spcBef>
                        <a:spcAft>
                          <a:spcPts val="0"/>
                        </a:spcAft>
                        <a:buNone/>
                      </a:pPr>
                      <a:r>
                        <a:rPr lang="en-US" sz="1700">
                          <a:solidFill>
                            <a:schemeClr val="dk1"/>
                          </a:solidFill>
                          <a:latin typeface="Verdana"/>
                          <a:ea typeface="Verdana"/>
                          <a:cs typeface="Verdana"/>
                          <a:sym typeface="Verdana"/>
                        </a:rPr>
                        <a:t>Weight loss (short-term data)</a:t>
                      </a:r>
                      <a:endParaRPr sz="1700">
                        <a:solidFill>
                          <a:schemeClr val="dk1"/>
                        </a:solidFill>
                        <a:latin typeface="Verdana"/>
                        <a:ea typeface="Verdana"/>
                        <a:cs typeface="Verdana"/>
                        <a:sym typeface="Verdana"/>
                      </a:endParaRPr>
                    </a:p>
                  </a:txBody>
                  <a:tcPr marL="121900" marR="121900" marT="121900" marB="121900">
                    <a:lnL w="12700" cap="flat" cmpd="sng">
                      <a:solidFill>
                        <a:srgbClr val="703876"/>
                      </a:solidFill>
                      <a:prstDash val="solid"/>
                      <a:round/>
                      <a:headEnd type="none" w="sm" len="sm"/>
                      <a:tailEnd type="none" w="sm" len="sm"/>
                    </a:lnL>
                    <a:lnR w="12700" cap="flat" cmpd="sng">
                      <a:solidFill>
                        <a:srgbClr val="703876"/>
                      </a:solidFill>
                      <a:prstDash val="solid"/>
                      <a:round/>
                      <a:headEnd type="none" w="sm" len="sm"/>
                      <a:tailEnd type="none" w="sm" len="sm"/>
                    </a:lnR>
                    <a:lnT w="12700" cap="flat" cmpd="sng">
                      <a:solidFill>
                        <a:srgbClr val="703876"/>
                      </a:solidFill>
                      <a:prstDash val="solid"/>
                      <a:round/>
                      <a:headEnd type="none" w="sm" len="sm"/>
                      <a:tailEnd type="none" w="sm" len="sm"/>
                    </a:lnT>
                    <a:lnB w="12700" cap="flat" cmpd="sng">
                      <a:solidFill>
                        <a:srgbClr val="703876"/>
                      </a:solidFill>
                      <a:prstDash val="solid"/>
                      <a:round/>
                      <a:headEnd type="none" w="sm" len="sm"/>
                      <a:tailEnd type="none" w="sm" len="sm"/>
                    </a:lnB>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8"/>
                  </a:ext>
                </a:extLst>
              </a:tr>
              <a:tr h="508000">
                <a:tc>
                  <a:txBody>
                    <a:bodyPr/>
                    <a:lstStyle/>
                    <a:p>
                      <a:pPr marL="0" lvl="0" indent="0" algn="l" rtl="0">
                        <a:spcBef>
                          <a:spcPts val="0"/>
                        </a:spcBef>
                        <a:spcAft>
                          <a:spcPts val="0"/>
                        </a:spcAft>
                        <a:buNone/>
                      </a:pPr>
                      <a:r>
                        <a:rPr lang="en-US" sz="1700" b="1">
                          <a:solidFill>
                            <a:schemeClr val="dk1"/>
                          </a:solidFill>
                          <a:latin typeface="Verdana"/>
                          <a:ea typeface="Verdana"/>
                          <a:cs typeface="Verdana"/>
                          <a:sym typeface="Verdana"/>
                        </a:rPr>
                        <a:t>Calorie restriction, variable macronutrient ranges</a:t>
                      </a:r>
                      <a:endParaRPr sz="1700" b="1">
                        <a:solidFill>
                          <a:schemeClr val="dk1"/>
                        </a:solidFill>
                        <a:latin typeface="Verdana"/>
                        <a:ea typeface="Verdana"/>
                        <a:cs typeface="Verdana"/>
                        <a:sym typeface="Verdana"/>
                      </a:endParaRPr>
                    </a:p>
                  </a:txBody>
                  <a:tcPr marL="121900" marR="121900" marT="121900" marB="121900">
                    <a:lnL w="9525" cap="flat" cmpd="sng">
                      <a:solidFill>
                        <a:srgbClr val="703876"/>
                      </a:solidFill>
                      <a:prstDash val="solid"/>
                      <a:round/>
                      <a:headEnd type="none" w="sm" len="sm"/>
                      <a:tailEnd type="none" w="sm" len="sm"/>
                    </a:lnL>
                    <a:lnR w="12700" cap="flat" cmpd="sng">
                      <a:solidFill>
                        <a:srgbClr val="703876"/>
                      </a:solidFill>
                      <a:prstDash val="solid"/>
                      <a:round/>
                      <a:headEnd type="none" w="sm" len="sm"/>
                      <a:tailEnd type="none" w="sm" len="sm"/>
                    </a:lnR>
                    <a:lnT w="9525" cap="flat" cmpd="sng">
                      <a:solidFill>
                        <a:srgbClr val="703876"/>
                      </a:solidFill>
                      <a:prstDash val="solid"/>
                      <a:round/>
                      <a:headEnd type="none" w="sm" len="sm"/>
                      <a:tailEnd type="none" w="sm" len="sm"/>
                    </a:lnT>
                    <a:lnB w="9525" cap="flat" cmpd="sng">
                      <a:solidFill>
                        <a:srgbClr val="703876"/>
                      </a:solidFill>
                      <a:prstDash val="solid"/>
                      <a:round/>
                      <a:headEnd type="none" w="sm" len="sm"/>
                      <a:tailEnd type="none" w="sm" len="sm"/>
                    </a:lnB>
                    <a:solidFill>
                      <a:srgbClr val="3C8A96">
                        <a:alpha val="48630"/>
                      </a:srgbClr>
                    </a:solidFill>
                  </a:tcPr>
                </a:tc>
                <a:tc gridSpan="4">
                  <a:txBody>
                    <a:bodyPr/>
                    <a:lstStyle/>
                    <a:p>
                      <a:pPr marL="0" lvl="0" indent="0" algn="ctr" rtl="0">
                        <a:spcBef>
                          <a:spcPts val="0"/>
                        </a:spcBef>
                        <a:spcAft>
                          <a:spcPts val="0"/>
                        </a:spcAft>
                        <a:buNone/>
                      </a:pPr>
                      <a:r>
                        <a:rPr lang="en-US" sz="1700">
                          <a:solidFill>
                            <a:schemeClr val="dk1"/>
                          </a:solidFill>
                          <a:latin typeface="Verdana"/>
                          <a:ea typeface="Verdana"/>
                          <a:cs typeface="Verdana"/>
                          <a:sym typeface="Verdana"/>
                        </a:rPr>
                        <a:t>Weight loss  (over 6-12 months)</a:t>
                      </a:r>
                      <a:endParaRPr sz="1700">
                        <a:solidFill>
                          <a:schemeClr val="dk1"/>
                        </a:solidFill>
                        <a:latin typeface="Verdana"/>
                        <a:ea typeface="Verdana"/>
                        <a:cs typeface="Verdana"/>
                        <a:sym typeface="Verdana"/>
                      </a:endParaRPr>
                    </a:p>
                  </a:txBody>
                  <a:tcPr marL="121900" marR="121900" marT="121900" marB="121900">
                    <a:lnL w="12700" cap="flat" cmpd="sng">
                      <a:solidFill>
                        <a:srgbClr val="703876"/>
                      </a:solidFill>
                      <a:prstDash val="solid"/>
                      <a:round/>
                      <a:headEnd type="none" w="sm" len="sm"/>
                      <a:tailEnd type="none" w="sm" len="sm"/>
                    </a:lnL>
                    <a:lnR w="12700" cap="flat" cmpd="sng">
                      <a:solidFill>
                        <a:srgbClr val="703876"/>
                      </a:solidFill>
                      <a:prstDash val="solid"/>
                      <a:round/>
                      <a:headEnd type="none" w="sm" len="sm"/>
                      <a:tailEnd type="none" w="sm" len="sm"/>
                    </a:lnR>
                    <a:lnT w="12700" cap="flat" cmpd="sng">
                      <a:solidFill>
                        <a:srgbClr val="703876"/>
                      </a:solidFill>
                      <a:prstDash val="solid"/>
                      <a:round/>
                      <a:headEnd type="none" w="sm" len="sm"/>
                      <a:tailEnd type="none" w="sm" len="sm"/>
                    </a:lnT>
                    <a:lnB w="12700" cap="flat" cmpd="sng">
                      <a:solidFill>
                        <a:srgbClr val="703876"/>
                      </a:solidFill>
                      <a:prstDash val="solid"/>
                      <a:round/>
                      <a:headEnd type="none" w="sm" len="sm"/>
                      <a:tailEnd type="none" w="sm" len="sm"/>
                    </a:lnB>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9"/>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37a2954d73a_0_31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3600" b="1">
                <a:latin typeface="Verdana"/>
                <a:ea typeface="Verdana"/>
                <a:cs typeface="Verdana"/>
                <a:sym typeface="Verdana"/>
              </a:rPr>
              <a:t>Managing hunger / appetite / satiety </a:t>
            </a:r>
            <a:endParaRPr sz="3600" b="1">
              <a:latin typeface="Verdana"/>
              <a:ea typeface="Verdana"/>
              <a:cs typeface="Verdana"/>
              <a:sym typeface="Verdana"/>
            </a:endParaRPr>
          </a:p>
        </p:txBody>
      </p:sp>
      <p:sp>
        <p:nvSpPr>
          <p:cNvPr id="226" name="Google Shape;226;g37a2954d73a_0_31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Font typeface="Verdana"/>
              <a:buChar char="•"/>
            </a:pPr>
            <a:r>
              <a:rPr lang="en-US">
                <a:latin typeface="Verdana"/>
                <a:ea typeface="Verdana"/>
                <a:cs typeface="Verdana"/>
                <a:sym typeface="Verdana"/>
              </a:rPr>
              <a:t>↑ protein</a:t>
            </a:r>
            <a:endParaRPr>
              <a:latin typeface="Verdana"/>
              <a:ea typeface="Verdana"/>
              <a:cs typeface="Verdana"/>
              <a:sym typeface="Verdana"/>
            </a:endParaRPr>
          </a:p>
          <a:p>
            <a:pPr marL="228600" lvl="0" indent="-228600" algn="l" rtl="0">
              <a:lnSpc>
                <a:spcPct val="90000"/>
              </a:lnSpc>
              <a:spcBef>
                <a:spcPts val="1000"/>
              </a:spcBef>
              <a:spcAft>
                <a:spcPts val="0"/>
              </a:spcAft>
              <a:buClr>
                <a:schemeClr val="dk1"/>
              </a:buClr>
              <a:buSzPts val="2800"/>
              <a:buFont typeface="Verdana"/>
              <a:buChar char="•"/>
            </a:pPr>
            <a:r>
              <a:rPr lang="en-US">
                <a:latin typeface="Verdana"/>
                <a:ea typeface="Verdana"/>
                <a:cs typeface="Verdana"/>
                <a:sym typeface="Verdana"/>
              </a:rPr>
              <a:t>↑ fibre</a:t>
            </a:r>
            <a:endParaRPr>
              <a:latin typeface="Verdana"/>
              <a:ea typeface="Verdana"/>
              <a:cs typeface="Verdana"/>
              <a:sym typeface="Verdana"/>
            </a:endParaRPr>
          </a:p>
          <a:p>
            <a:pPr marL="228600" lvl="0" indent="-228600" algn="l" rtl="0">
              <a:lnSpc>
                <a:spcPct val="90000"/>
              </a:lnSpc>
              <a:spcBef>
                <a:spcPts val="1000"/>
              </a:spcBef>
              <a:spcAft>
                <a:spcPts val="0"/>
              </a:spcAft>
              <a:buClr>
                <a:schemeClr val="dk1"/>
              </a:buClr>
              <a:buSzPts val="2800"/>
              <a:buFont typeface="Verdana"/>
              <a:buChar char="•"/>
            </a:pPr>
            <a:r>
              <a:rPr lang="en-US">
                <a:latin typeface="Verdana"/>
                <a:ea typeface="Verdana"/>
                <a:cs typeface="Verdana"/>
                <a:sym typeface="Verdana"/>
              </a:rPr>
              <a:t>↑ water</a:t>
            </a:r>
            <a:endParaRPr>
              <a:latin typeface="Verdana"/>
              <a:ea typeface="Verdana"/>
              <a:cs typeface="Verdana"/>
              <a:sym typeface="Verdana"/>
            </a:endParaRPr>
          </a:p>
          <a:p>
            <a:pPr marL="228600" lvl="0" indent="-228600" algn="l" rtl="0">
              <a:lnSpc>
                <a:spcPct val="90000"/>
              </a:lnSpc>
              <a:spcBef>
                <a:spcPts val="1000"/>
              </a:spcBef>
              <a:spcAft>
                <a:spcPts val="0"/>
              </a:spcAft>
              <a:buClr>
                <a:schemeClr val="dk1"/>
              </a:buClr>
              <a:buSzPts val="2800"/>
              <a:buFont typeface="Verdana"/>
              <a:buChar char="•"/>
            </a:pPr>
            <a:r>
              <a:rPr lang="en-US">
                <a:latin typeface="Verdana"/>
                <a:ea typeface="Verdana"/>
                <a:cs typeface="Verdana"/>
                <a:sym typeface="Verdana"/>
              </a:rPr>
              <a:t>↑ food volume - fruits, vegetables and salads, high fibre foods</a:t>
            </a:r>
            <a:endParaRPr>
              <a:latin typeface="Verdana"/>
              <a:ea typeface="Verdana"/>
              <a:cs typeface="Verdana"/>
              <a:sym typeface="Verdana"/>
            </a:endParaRPr>
          </a:p>
          <a:p>
            <a:pPr marL="228600" lvl="0" indent="-228600" algn="l" rtl="0">
              <a:lnSpc>
                <a:spcPct val="90000"/>
              </a:lnSpc>
              <a:spcBef>
                <a:spcPts val="1000"/>
              </a:spcBef>
              <a:spcAft>
                <a:spcPts val="0"/>
              </a:spcAft>
              <a:buClr>
                <a:schemeClr val="dk1"/>
              </a:buClr>
              <a:buSzPts val="2800"/>
              <a:buFont typeface="Verdana"/>
              <a:buChar char="•"/>
            </a:pPr>
            <a:r>
              <a:rPr lang="en-US">
                <a:latin typeface="Verdana"/>
                <a:ea typeface="Verdana"/>
                <a:cs typeface="Verdana"/>
                <a:sym typeface="Verdana"/>
              </a:rPr>
              <a:t>↓ glycaemic </a:t>
            </a:r>
            <a:r>
              <a:rPr lang="en-US">
                <a:latin typeface="Verdana"/>
                <a:ea typeface="Verdana"/>
                <a:cs typeface="Verdana"/>
                <a:sym typeface="Verdan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index…</a:t>
            </a:r>
            <a:r>
              <a:rPr lang="en-US">
                <a:latin typeface="Verdana"/>
                <a:ea typeface="Verdana"/>
                <a:cs typeface="Verdana"/>
                <a:sym typeface="Verdana"/>
              </a:rPr>
              <a:t>.(carbohydrates that are slowly digested e.g. oats, wholegrains)</a:t>
            </a:r>
            <a:endParaRPr>
              <a:latin typeface="Verdana"/>
              <a:ea typeface="Verdana"/>
              <a:cs typeface="Verdana"/>
              <a:sym typeface="Verdana"/>
            </a:endParaRPr>
          </a:p>
          <a:p>
            <a:pPr marL="228600" lvl="0" indent="-228600" algn="l" rtl="0">
              <a:lnSpc>
                <a:spcPct val="90000"/>
              </a:lnSpc>
              <a:spcBef>
                <a:spcPts val="1000"/>
              </a:spcBef>
              <a:spcAft>
                <a:spcPts val="0"/>
              </a:spcAft>
              <a:buClr>
                <a:schemeClr val="dk1"/>
              </a:buClr>
              <a:buSzPts val="2800"/>
              <a:buFont typeface="Verdana"/>
              <a:buChar char="•"/>
            </a:pPr>
            <a:r>
              <a:rPr lang="en-US">
                <a:latin typeface="Verdana"/>
                <a:ea typeface="Verdana"/>
                <a:cs typeface="Verdana"/>
                <a:sym typeface="Verdana"/>
              </a:rPr>
              <a:t>Non-distracted eating</a:t>
            </a:r>
            <a:endParaRPr>
              <a:latin typeface="Verdana"/>
              <a:ea typeface="Verdana"/>
              <a:cs typeface="Verdana"/>
              <a:sym typeface="Verdana"/>
            </a:endParaRPr>
          </a:p>
          <a:p>
            <a:pPr marL="228600" lvl="0" indent="-228600" algn="l" rtl="0">
              <a:lnSpc>
                <a:spcPct val="90000"/>
              </a:lnSpc>
              <a:spcBef>
                <a:spcPts val="1000"/>
              </a:spcBef>
              <a:spcAft>
                <a:spcPts val="0"/>
              </a:spcAft>
              <a:buClr>
                <a:schemeClr val="dk1"/>
              </a:buClr>
              <a:buSzPts val="2800"/>
              <a:buFont typeface="Verdana"/>
              <a:buChar char="•"/>
            </a:pPr>
            <a:r>
              <a:rPr lang="en-US">
                <a:latin typeface="Verdana"/>
                <a:ea typeface="Verdana"/>
                <a:cs typeface="Verdana"/>
                <a:sym typeface="Verdana"/>
              </a:rPr>
              <a:t>Pace of eating (slow down if fast)</a:t>
            </a:r>
            <a:endParaRPr>
              <a:latin typeface="Verdana"/>
              <a:ea typeface="Verdana"/>
              <a:cs typeface="Verdana"/>
              <a:sym typeface="Verdana"/>
            </a:endParaRPr>
          </a:p>
        </p:txBody>
      </p:sp>
      <p:sp>
        <p:nvSpPr>
          <p:cNvPr id="227" name="Google Shape;227;g37a2954d73a_0_318"/>
          <p:cNvSpPr txBox="1"/>
          <p:nvPr/>
        </p:nvSpPr>
        <p:spPr>
          <a:xfrm>
            <a:off x="3966150" y="6311675"/>
            <a:ext cx="4259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latin typeface="Verdana"/>
                <a:ea typeface="Verdana"/>
                <a:cs typeface="Verdana"/>
                <a:sym typeface="Verdana"/>
              </a:rPr>
              <a:t>Breen, Browne &amp; Donovan (2022)</a:t>
            </a:r>
            <a:endParaRPr>
              <a:latin typeface="Verdana"/>
              <a:ea typeface="Verdana"/>
              <a:cs typeface="Verdana"/>
              <a:sym typeface="Verdan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g3a365182766_0_15"/>
          <p:cNvSpPr txBox="1">
            <a:spLocks noGrp="1"/>
          </p:cNvSpPr>
          <p:nvPr>
            <p:ph type="title"/>
          </p:nvPr>
        </p:nvSpPr>
        <p:spPr>
          <a:xfrm>
            <a:off x="421310" y="15667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800" b="1">
                <a:latin typeface="Verdana"/>
                <a:ea typeface="Verdana"/>
                <a:cs typeface="Verdana"/>
                <a:sym typeface="Verdana"/>
              </a:rPr>
              <a:t>Valuing food culture and enjoyment</a:t>
            </a:r>
            <a:endParaRPr sz="3800" b="1">
              <a:latin typeface="Verdana"/>
              <a:ea typeface="Verdana"/>
              <a:cs typeface="Verdana"/>
              <a:sym typeface="Verdana"/>
            </a:endParaRPr>
          </a:p>
        </p:txBody>
      </p:sp>
      <p:sp>
        <p:nvSpPr>
          <p:cNvPr id="234" name="Google Shape;234;g3a365182766_0_15"/>
          <p:cNvSpPr txBox="1">
            <a:spLocks noGrp="1"/>
          </p:cNvSpPr>
          <p:nvPr>
            <p:ph type="body" idx="1"/>
          </p:nvPr>
        </p:nvSpPr>
        <p:spPr>
          <a:xfrm>
            <a:off x="567225" y="1482375"/>
            <a:ext cx="6172800" cy="4351200"/>
          </a:xfrm>
          <a:prstGeom prst="rect">
            <a:avLst/>
          </a:prstGeom>
        </p:spPr>
        <p:txBody>
          <a:bodyPr spcFirstLastPara="1" wrap="square" lIns="91425" tIns="45700" rIns="91425" bIns="45700" anchor="t" anchorCtr="0">
            <a:normAutofit/>
          </a:bodyPr>
          <a:lstStyle/>
          <a:p>
            <a:pPr marL="457200" lvl="0" indent="-374650" algn="l" rtl="0">
              <a:lnSpc>
                <a:spcPct val="150000"/>
              </a:lnSpc>
              <a:spcBef>
                <a:spcPts val="1000"/>
              </a:spcBef>
              <a:spcAft>
                <a:spcPts val="0"/>
              </a:spcAft>
              <a:buSzPts val="2300"/>
              <a:buFont typeface="Verdana"/>
              <a:buChar char="•"/>
            </a:pPr>
            <a:r>
              <a:rPr lang="en-US" sz="2300" b="1">
                <a:latin typeface="Verdana"/>
                <a:ea typeface="Verdana"/>
                <a:cs typeface="Verdana"/>
                <a:sym typeface="Verdana"/>
              </a:rPr>
              <a:t>Food enjoyment is so important!</a:t>
            </a:r>
            <a:endParaRPr sz="2300" b="1">
              <a:latin typeface="Verdana"/>
              <a:ea typeface="Verdana"/>
              <a:cs typeface="Verdana"/>
              <a:sym typeface="Verdana"/>
            </a:endParaRPr>
          </a:p>
          <a:p>
            <a:pPr marL="457200" lvl="0" indent="-381000" algn="l" rtl="0">
              <a:lnSpc>
                <a:spcPct val="150000"/>
              </a:lnSpc>
              <a:spcBef>
                <a:spcPts val="0"/>
              </a:spcBef>
              <a:spcAft>
                <a:spcPts val="0"/>
              </a:spcAft>
              <a:buSzPts val="2400"/>
              <a:buFont typeface="Verdana"/>
              <a:buChar char="•"/>
            </a:pPr>
            <a:r>
              <a:rPr lang="en-US" sz="2400">
                <a:latin typeface="Verdana"/>
                <a:ea typeface="Verdana"/>
                <a:cs typeface="Verdana"/>
                <a:sym typeface="Verdana"/>
              </a:rPr>
              <a:t>Family routines, culture and food tradition is part of eating well</a:t>
            </a:r>
            <a:endParaRPr sz="2400">
              <a:latin typeface="Verdana"/>
              <a:ea typeface="Verdana"/>
              <a:cs typeface="Verdana"/>
              <a:sym typeface="Verdana"/>
            </a:endParaRPr>
          </a:p>
          <a:p>
            <a:pPr marL="457200" lvl="0" indent="-381000" algn="l" rtl="0">
              <a:lnSpc>
                <a:spcPct val="150000"/>
              </a:lnSpc>
              <a:spcBef>
                <a:spcPts val="0"/>
              </a:spcBef>
              <a:spcAft>
                <a:spcPts val="0"/>
              </a:spcAft>
              <a:buSzPts val="2400"/>
              <a:buFont typeface="Verdana"/>
              <a:buChar char="•"/>
            </a:pPr>
            <a:r>
              <a:rPr lang="en-US" sz="2400">
                <a:latin typeface="Verdana"/>
                <a:ea typeface="Verdana"/>
                <a:cs typeface="Verdana"/>
                <a:sym typeface="Verdana"/>
              </a:rPr>
              <a:t>Time for food planning and cooking</a:t>
            </a:r>
            <a:endParaRPr sz="2400">
              <a:latin typeface="Verdana"/>
              <a:ea typeface="Verdana"/>
              <a:cs typeface="Verdana"/>
              <a:sym typeface="Verdana"/>
            </a:endParaRPr>
          </a:p>
          <a:p>
            <a:pPr marL="457200" lvl="0" indent="-381000" algn="l" rtl="0">
              <a:lnSpc>
                <a:spcPct val="150000"/>
              </a:lnSpc>
              <a:spcBef>
                <a:spcPts val="0"/>
              </a:spcBef>
              <a:spcAft>
                <a:spcPts val="0"/>
              </a:spcAft>
              <a:buSzPts val="2400"/>
              <a:buFont typeface="Verdana"/>
              <a:buChar char="•"/>
            </a:pPr>
            <a:r>
              <a:rPr lang="en-US" sz="2400">
                <a:latin typeface="Verdana"/>
                <a:ea typeface="Verdana"/>
                <a:cs typeface="Verdana"/>
                <a:sym typeface="Verdana"/>
              </a:rPr>
              <a:t>Social support: involving others</a:t>
            </a:r>
            <a:endParaRPr sz="2400">
              <a:latin typeface="Verdana"/>
              <a:ea typeface="Verdana"/>
              <a:cs typeface="Verdana"/>
              <a:sym typeface="Verdana"/>
            </a:endParaRPr>
          </a:p>
          <a:p>
            <a:pPr marL="457200" lvl="0" indent="-381000" algn="l" rtl="0">
              <a:lnSpc>
                <a:spcPct val="150000"/>
              </a:lnSpc>
              <a:spcBef>
                <a:spcPts val="0"/>
              </a:spcBef>
              <a:spcAft>
                <a:spcPts val="0"/>
              </a:spcAft>
              <a:buSzPts val="2400"/>
              <a:buFont typeface="Verdana"/>
              <a:buChar char="•"/>
            </a:pPr>
            <a:r>
              <a:rPr lang="en-US" sz="2400">
                <a:latin typeface="Verdana"/>
                <a:ea typeface="Verdana"/>
                <a:cs typeface="Verdana"/>
                <a:sym typeface="Verdana"/>
              </a:rPr>
              <a:t>Mindful eating habits: notice hunger &amp; fullness</a:t>
            </a:r>
            <a:endParaRPr sz="2400"/>
          </a:p>
        </p:txBody>
      </p:sp>
      <p:pic>
        <p:nvPicPr>
          <p:cNvPr id="235" name="Google Shape;235;g3a365182766_0_15" descr="Family with male adult and 2 children preparing food in a kitchen"/>
          <p:cNvPicPr preferRelativeResize="0"/>
          <p:nvPr/>
        </p:nvPicPr>
        <p:blipFill>
          <a:blip r:embed="rId3">
            <a:alphaModFix/>
          </a:blip>
          <a:stretch>
            <a:fillRect/>
          </a:stretch>
        </p:blipFill>
        <p:spPr>
          <a:xfrm>
            <a:off x="6740022" y="1644288"/>
            <a:ext cx="4868500" cy="3244875"/>
          </a:xfrm>
          <a:prstGeom prst="rect">
            <a:avLst/>
          </a:prstGeom>
          <a:noFill/>
          <a:ln>
            <a:noFill/>
          </a:ln>
        </p:spPr>
      </p:pic>
      <p:sp>
        <p:nvSpPr>
          <p:cNvPr id="236" name="Google Shape;236;g3a365182766_0_15"/>
          <p:cNvSpPr txBox="1"/>
          <p:nvPr/>
        </p:nvSpPr>
        <p:spPr>
          <a:xfrm>
            <a:off x="6740075" y="5051075"/>
            <a:ext cx="4868400" cy="346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50" i="1">
                <a:solidFill>
                  <a:srgbClr val="666666"/>
                </a:solidFill>
                <a:highlight>
                  <a:srgbClr val="F7F7F7"/>
                </a:highlight>
              </a:rPr>
              <a:t>ECPO Image Bank:  Family in Czech Republic cooking together</a:t>
            </a:r>
            <a:endParaRPr i="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0"/>
        <p:cNvGrpSpPr/>
        <p:nvPr/>
      </p:nvGrpSpPr>
      <p:grpSpPr>
        <a:xfrm>
          <a:off x="0" y="0"/>
          <a:ext cx="0" cy="0"/>
          <a:chOff x="0" y="0"/>
          <a:chExt cx="0" cy="0"/>
        </a:xfrm>
      </p:grpSpPr>
      <p:sp>
        <p:nvSpPr>
          <p:cNvPr id="241" name="Google Shape;241;g37a2954d73a_0_398"/>
          <p:cNvSpPr/>
          <p:nvPr/>
        </p:nvSpPr>
        <p:spPr>
          <a:xfrm>
            <a:off x="0" y="0"/>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2" name="Google Shape;242;g37a2954d73a_0_398"/>
          <p:cNvSpPr/>
          <p:nvPr/>
        </p:nvSpPr>
        <p:spPr>
          <a:xfrm>
            <a:off x="477012" y="480060"/>
            <a:ext cx="11238000" cy="589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3" name="Google Shape;243;g37a2954d73a_0_398"/>
          <p:cNvPicPr preferRelativeResize="0">
            <a:picLocks noGrp="1"/>
          </p:cNvPicPr>
          <p:nvPr>
            <p:ph type="body" idx="1"/>
          </p:nvPr>
        </p:nvPicPr>
        <p:blipFill rotWithShape="1">
          <a:blip r:embed="rId3">
            <a:alphaModFix/>
          </a:blip>
          <a:srcRect/>
          <a:stretch/>
        </p:blipFill>
        <p:spPr>
          <a:xfrm>
            <a:off x="643467" y="675470"/>
            <a:ext cx="10905000" cy="5507100"/>
          </a:xfrm>
          <a:prstGeom prst="rect">
            <a:avLst/>
          </a:prstGeom>
          <a:noFill/>
          <a:ln>
            <a:noFill/>
          </a:ln>
        </p:spPr>
      </p:pic>
      <p:sp>
        <p:nvSpPr>
          <p:cNvPr id="244" name="Google Shape;244;g37a2954d73a_0_398"/>
          <p:cNvSpPr txBox="1"/>
          <p:nvPr/>
        </p:nvSpPr>
        <p:spPr>
          <a:xfrm>
            <a:off x="3966150" y="6415900"/>
            <a:ext cx="4259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solidFill>
                  <a:schemeClr val="lt1"/>
                </a:solidFill>
                <a:latin typeface="Verdana"/>
                <a:ea typeface="Verdana"/>
                <a:cs typeface="Verdana"/>
                <a:sym typeface="Verdana"/>
              </a:rPr>
              <a:t>Breen, Browne &amp; Donovan (2022)</a:t>
            </a:r>
            <a:endParaRPr>
              <a:solidFill>
                <a:schemeClr val="lt1"/>
              </a:solidFill>
              <a:latin typeface="Verdana"/>
              <a:ea typeface="Verdana"/>
              <a:cs typeface="Verdana"/>
              <a:sym typeface="Verdan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03876"/>
              </a:buClr>
              <a:buSzPts val="4400"/>
              <a:buFont typeface="Arial"/>
              <a:buNone/>
            </a:pPr>
            <a:r>
              <a:rPr lang="en-US">
                <a:latin typeface="Verdana"/>
                <a:ea typeface="Verdana"/>
                <a:cs typeface="Verdana"/>
                <a:sym typeface="Verdana"/>
              </a:rPr>
              <a:t>Resources</a:t>
            </a:r>
            <a:endParaRPr>
              <a:latin typeface="Verdana"/>
              <a:ea typeface="Verdana"/>
              <a:cs typeface="Verdana"/>
              <a:sym typeface="Verdana"/>
            </a:endParaRPr>
          </a:p>
        </p:txBody>
      </p:sp>
      <p:sp>
        <p:nvSpPr>
          <p:cNvPr id="251" name="Google Shape;25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000000"/>
              </a:buClr>
              <a:buSzPts val="1600"/>
              <a:buNone/>
            </a:pPr>
            <a:r>
              <a:rPr lang="en-US" sz="1600" b="1" i="0" u="none" strike="noStrike">
                <a:solidFill>
                  <a:srgbClr val="000000"/>
                </a:solidFill>
                <a:latin typeface="Verdana"/>
                <a:ea typeface="Verdana"/>
                <a:cs typeface="Verdana"/>
                <a:sym typeface="Verdana"/>
              </a:rPr>
              <a:t>Guidelines</a:t>
            </a:r>
            <a:endParaRPr sz="1600">
              <a:latin typeface="Verdana"/>
              <a:ea typeface="Verdana"/>
              <a:cs typeface="Verdana"/>
              <a:sym typeface="Verdana"/>
            </a:endParaRPr>
          </a:p>
          <a:p>
            <a:pPr marL="228600" lvl="0" indent="-228600" algn="l" rtl="0">
              <a:lnSpc>
                <a:spcPct val="90000"/>
              </a:lnSpc>
              <a:spcBef>
                <a:spcPts val="1000"/>
              </a:spcBef>
              <a:spcAft>
                <a:spcPts val="0"/>
              </a:spcAft>
              <a:buClr>
                <a:srgbClr val="1155CC"/>
              </a:buClr>
              <a:buSzPts val="1600"/>
              <a:buNone/>
            </a:pPr>
            <a:r>
              <a:rPr lang="en-US" sz="1600" i="0" u="sng" strike="noStrike">
                <a:solidFill>
                  <a:srgbClr val="3C8A96"/>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EASO Clinical Practice Guideline Resources</a:t>
            </a:r>
            <a:r>
              <a:rPr lang="en-US" sz="1600" i="0" u="none" strike="noStrike">
                <a:solidFill>
                  <a:srgbClr val="3C8A96"/>
                </a:solidFill>
                <a:latin typeface="Verdana"/>
                <a:ea typeface="Verdana"/>
                <a:cs typeface="Verdana"/>
                <a:sym typeface="Verdana"/>
              </a:rPr>
              <a:t> </a:t>
            </a:r>
            <a:r>
              <a:rPr lang="en-US" sz="1600" i="0" u="none" strike="noStrike">
                <a:solidFill>
                  <a:srgbClr val="000000"/>
                </a:solidFill>
                <a:latin typeface="Verdana"/>
                <a:ea typeface="Verdana"/>
                <a:cs typeface="Verdana"/>
                <a:sym typeface="Verdana"/>
              </a:rPr>
              <a:t>- includes links to EU specific guidelines</a:t>
            </a:r>
            <a:endParaRPr>
              <a:latin typeface="Verdana"/>
              <a:ea typeface="Verdana"/>
              <a:cs typeface="Verdana"/>
              <a:sym typeface="Verdana"/>
            </a:endParaRPr>
          </a:p>
          <a:p>
            <a:pPr marL="228600" lvl="0" indent="-228600" algn="l" rtl="0">
              <a:lnSpc>
                <a:spcPct val="90000"/>
              </a:lnSpc>
              <a:spcBef>
                <a:spcPts val="1000"/>
              </a:spcBef>
              <a:spcAft>
                <a:spcPts val="0"/>
              </a:spcAft>
              <a:buClr>
                <a:srgbClr val="1155CC"/>
              </a:buClr>
              <a:buSzPts val="1600"/>
              <a:buNone/>
            </a:pPr>
            <a:r>
              <a:rPr lang="en-US" sz="1600" u="sng">
                <a:solidFill>
                  <a:srgbClr val="3C8A96"/>
                </a:solidFill>
                <a:latin typeface="Verdana"/>
                <a:ea typeface="Verdana"/>
                <a:cs typeface="Verdana"/>
                <a:sym typeface="Verdana"/>
              </a:rPr>
              <a:t>ASOI Clinical Practice Guidelines: Medical Nutrition Therapy</a:t>
            </a:r>
            <a:endParaRPr sz="1600" u="sng">
              <a:solidFill>
                <a:srgbClr val="3C8A96"/>
              </a:solidFill>
              <a:latin typeface="Verdana"/>
              <a:ea typeface="Verdana"/>
              <a:cs typeface="Verdana"/>
              <a:sym typeface="Verdana"/>
            </a:endParaRPr>
          </a:p>
          <a:p>
            <a:pPr marL="228600" lvl="0" indent="-228600" algn="l" rtl="0">
              <a:lnSpc>
                <a:spcPct val="90000"/>
              </a:lnSpc>
              <a:spcBef>
                <a:spcPts val="1000"/>
              </a:spcBef>
              <a:spcAft>
                <a:spcPts val="0"/>
              </a:spcAft>
              <a:buClr>
                <a:srgbClr val="1155CC"/>
              </a:buClr>
              <a:buSzPts val="1600"/>
              <a:buNone/>
            </a:pPr>
            <a:r>
              <a:rPr lang="en-US" sz="1600" u="sng">
                <a:solidFill>
                  <a:schemeClr val="hlink"/>
                </a:solidFill>
                <a:latin typeface="Verdana"/>
                <a:ea typeface="Verdana"/>
                <a:cs typeface="Verdana"/>
                <a:sym typeface="Verdana"/>
                <a:hlinkClick r:id="rId4"/>
              </a:rPr>
              <a:t>Food Based Dietary Guidelines in Europe: Source Documents</a:t>
            </a:r>
            <a:endParaRPr sz="1600" u="sng">
              <a:solidFill>
                <a:srgbClr val="1155CC"/>
              </a:solidFill>
              <a:latin typeface="Verdana"/>
              <a:ea typeface="Verdana"/>
              <a:cs typeface="Verdana"/>
              <a:sym typeface="Verdana"/>
            </a:endParaRPr>
          </a:p>
          <a:p>
            <a:pPr marL="0" lvl="0" indent="0" algn="l" rtl="0">
              <a:lnSpc>
                <a:spcPct val="90000"/>
              </a:lnSpc>
              <a:spcBef>
                <a:spcPts val="1000"/>
              </a:spcBef>
              <a:spcAft>
                <a:spcPts val="0"/>
              </a:spcAft>
              <a:buClr>
                <a:schemeClr val="dk1"/>
              </a:buClr>
              <a:buSzPts val="1600"/>
              <a:buNone/>
            </a:pPr>
            <a:endParaRPr sz="1600" b="1">
              <a:latin typeface="Verdana"/>
              <a:ea typeface="Verdana"/>
              <a:cs typeface="Verdana"/>
              <a:sym typeface="Verdana"/>
            </a:endParaRPr>
          </a:p>
          <a:p>
            <a:pPr marL="0" lvl="0" indent="0" algn="l" rtl="0">
              <a:lnSpc>
                <a:spcPct val="90000"/>
              </a:lnSpc>
              <a:spcBef>
                <a:spcPts val="1000"/>
              </a:spcBef>
              <a:spcAft>
                <a:spcPts val="0"/>
              </a:spcAft>
              <a:buClr>
                <a:schemeClr val="dk1"/>
              </a:buClr>
              <a:buSzPts val="1600"/>
              <a:buNone/>
            </a:pPr>
            <a:r>
              <a:rPr lang="en-US" sz="1600" b="1">
                <a:latin typeface="Verdana"/>
                <a:ea typeface="Verdana"/>
                <a:cs typeface="Verdana"/>
                <a:sym typeface="Verdana"/>
              </a:rPr>
              <a:t>Relevant Research</a:t>
            </a:r>
            <a:endParaRPr>
              <a:latin typeface="Verdana"/>
              <a:ea typeface="Verdana"/>
              <a:cs typeface="Verdana"/>
              <a:sym typeface="Verdana"/>
            </a:endParaRPr>
          </a:p>
          <a:p>
            <a:pPr marL="0" marR="0" lvl="0" indent="0" algn="l" rtl="0">
              <a:lnSpc>
                <a:spcPct val="115000"/>
              </a:lnSpc>
              <a:spcBef>
                <a:spcPts val="1000"/>
              </a:spcBef>
              <a:spcAft>
                <a:spcPts val="0"/>
              </a:spcAft>
              <a:buClr>
                <a:schemeClr val="dk1"/>
              </a:buClr>
              <a:buSzPts val="1600"/>
              <a:buNone/>
            </a:pPr>
            <a:r>
              <a:rPr lang="en-US" sz="1600" u="sng">
                <a:solidFill>
                  <a:schemeClr val="hlink"/>
                </a:solidFill>
                <a:latin typeface="Verdana"/>
                <a:ea typeface="Verdana"/>
                <a:cs typeface="Verdana"/>
                <a:sym typeface="Verdana"/>
                <a:hlinkClick r:id="rId5"/>
              </a:rPr>
              <a:t>OBEDIS Core Variables for obesity interventions</a:t>
            </a:r>
            <a:endParaRPr sz="1600">
              <a:latin typeface="Verdana"/>
              <a:ea typeface="Verdana"/>
              <a:cs typeface="Verdana"/>
              <a:sym typeface="Verdana"/>
            </a:endParaRPr>
          </a:p>
          <a:p>
            <a:pPr marL="0" marR="0" lvl="0" indent="0" algn="l" rtl="0">
              <a:lnSpc>
                <a:spcPct val="115000"/>
              </a:lnSpc>
              <a:spcBef>
                <a:spcPts val="1000"/>
              </a:spcBef>
              <a:spcAft>
                <a:spcPts val="0"/>
              </a:spcAft>
              <a:buClr>
                <a:schemeClr val="dk1"/>
              </a:buClr>
              <a:buSzPts val="1600"/>
              <a:buNone/>
            </a:pPr>
            <a:r>
              <a:rPr lang="en-US" sz="1600" u="sng">
                <a:solidFill>
                  <a:schemeClr val="hlink"/>
                </a:solidFill>
                <a:latin typeface="Verdana"/>
                <a:ea typeface="Verdana"/>
                <a:cs typeface="Verdana"/>
                <a:sym typeface="Verdana"/>
                <a:hlinkClick r:id="rId6"/>
              </a:rPr>
              <a:t>STAR-LITE Core outcome set for behavioural weight management interventions</a:t>
            </a:r>
            <a:r>
              <a:rPr lang="en-US" sz="1600">
                <a:latin typeface="Verdana"/>
                <a:ea typeface="Verdana"/>
                <a:cs typeface="Verdana"/>
                <a:sym typeface="Verdana"/>
              </a:rPr>
              <a:t> </a:t>
            </a:r>
            <a:endParaRPr>
              <a:latin typeface="Verdana"/>
              <a:ea typeface="Verdana"/>
              <a:cs typeface="Verdana"/>
              <a:sym typeface="Verdana"/>
            </a:endParaRPr>
          </a:p>
          <a:p>
            <a:pPr marL="0" marR="0" lvl="0" indent="0" algn="l" rtl="0">
              <a:lnSpc>
                <a:spcPct val="115000"/>
              </a:lnSpc>
              <a:spcBef>
                <a:spcPts val="1000"/>
              </a:spcBef>
              <a:spcAft>
                <a:spcPts val="0"/>
              </a:spcAft>
              <a:buClr>
                <a:schemeClr val="dk1"/>
              </a:buClr>
              <a:buSzPts val="1600"/>
              <a:buNone/>
            </a:pPr>
            <a:r>
              <a:rPr lang="en-US" sz="1600" u="sng">
                <a:solidFill>
                  <a:schemeClr val="hlink"/>
                </a:solidFill>
                <a:latin typeface="Verdana"/>
                <a:ea typeface="Verdana"/>
                <a:cs typeface="Verdana"/>
                <a:sym typeface="Verdana"/>
                <a:hlinkClick r:id="rId7"/>
              </a:rPr>
              <a:t>COMPARE-EU core outcome set for self-management interventions</a:t>
            </a:r>
            <a:endParaRPr sz="1600">
              <a:latin typeface="Verdana"/>
              <a:ea typeface="Verdana"/>
              <a:cs typeface="Verdana"/>
              <a:sym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03876"/>
              </a:buClr>
              <a:buSzPts val="4400"/>
              <a:buFont typeface="Arial"/>
              <a:buNone/>
            </a:pPr>
            <a:r>
              <a:rPr lang="en-US">
                <a:latin typeface="Verdana"/>
                <a:ea typeface="Verdana"/>
                <a:cs typeface="Verdana"/>
                <a:sym typeface="Verdana"/>
              </a:rPr>
              <a:t>References</a:t>
            </a:r>
            <a:endParaRPr>
              <a:latin typeface="Verdana"/>
              <a:ea typeface="Verdana"/>
              <a:cs typeface="Verdana"/>
              <a:sym typeface="Verdana"/>
            </a:endParaRPr>
          </a:p>
        </p:txBody>
      </p:sp>
      <p:sp>
        <p:nvSpPr>
          <p:cNvPr id="257" name="Google Shape;257;p5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457200" lvl="0" indent="-342900" algn="just" rtl="0">
              <a:lnSpc>
                <a:spcPct val="90000"/>
              </a:lnSpc>
              <a:spcBef>
                <a:spcPts val="1000"/>
              </a:spcBef>
              <a:spcAft>
                <a:spcPts val="0"/>
              </a:spcAft>
              <a:buSzPts val="1800"/>
              <a:buFont typeface="Verdana"/>
              <a:buChar char="•"/>
            </a:pPr>
            <a:r>
              <a:rPr lang="en-US" sz="1800">
                <a:latin typeface="Verdana"/>
                <a:ea typeface="Verdana"/>
                <a:cs typeface="Verdana"/>
                <a:sym typeface="Verdana"/>
              </a:rPr>
              <a:t>Breen C, Browne S, Donovan C. Medical Nutrition Therapy in ASOI Adult Obesity Clinical Practice Guideline adaptation (ASOI version 1, 2022); Chapter adapted from: Browne J, Clarke C, Johnson Stoklossa C, Sievenpiper J.   Available from: </a:t>
            </a:r>
            <a:r>
              <a:rPr lang="en-US" sz="1800" u="sng">
                <a:solidFill>
                  <a:schemeClr val="hlink"/>
                </a:solidFill>
                <a:latin typeface="Verdana"/>
                <a:ea typeface="Verdana"/>
                <a:cs typeface="Verdana"/>
                <a:sym typeface="Verdana"/>
                <a:hlinkClick r:id="rId3"/>
              </a:rPr>
              <a:t>https://asoi.info/guidelines/nutrition</a:t>
            </a:r>
            <a:r>
              <a:rPr lang="en-US" sz="1800" u="sng">
                <a:solidFill>
                  <a:schemeClr val="hlink"/>
                </a:solidFill>
                <a:latin typeface="Verdana"/>
                <a:ea typeface="Verdana"/>
                <a:cs typeface="Verdana"/>
                <a:sym typeface="Verdana"/>
                <a:hlinkClick r:id="rId3"/>
              </a:rPr>
              <a:t>/</a:t>
            </a:r>
            <a:r>
              <a:rPr lang="en-US" sz="1800">
                <a:latin typeface="Verdana"/>
                <a:ea typeface="Verdana"/>
                <a:cs typeface="Verdana"/>
                <a:sym typeface="Verdana"/>
              </a:rPr>
              <a:t> </a:t>
            </a:r>
            <a:endParaRPr sz="1800">
              <a:latin typeface="Verdana"/>
              <a:ea typeface="Verdana"/>
              <a:cs typeface="Verdana"/>
              <a:sym typeface="Verdana"/>
            </a:endParaRPr>
          </a:p>
          <a:p>
            <a:pPr marL="457200" lvl="0" indent="-342900" algn="just" rtl="0">
              <a:lnSpc>
                <a:spcPct val="90000"/>
              </a:lnSpc>
              <a:spcBef>
                <a:spcPts val="0"/>
              </a:spcBef>
              <a:spcAft>
                <a:spcPts val="0"/>
              </a:spcAft>
              <a:buSzPts val="1800"/>
              <a:buFont typeface="Verdana"/>
              <a:buChar char="•"/>
            </a:pPr>
            <a:r>
              <a:rPr lang="en-US" sz="1800">
                <a:latin typeface="Verdana"/>
                <a:ea typeface="Verdana"/>
                <a:cs typeface="Verdana"/>
                <a:sym typeface="Verdana"/>
              </a:rPr>
              <a:t>Breen C, O'Connell J, Geoghegan J,et al. Obesity in Adults: A 2022 Adapted Clinical Practice Guideline for Ireland. Obes Facts. 2022;15(6):736-752. </a:t>
            </a:r>
            <a:endParaRPr sz="1800">
              <a:latin typeface="Verdana"/>
              <a:ea typeface="Verdana"/>
              <a:cs typeface="Verdana"/>
              <a:sym typeface="Verdana"/>
            </a:endParaRPr>
          </a:p>
          <a:p>
            <a:pPr marL="457200" lvl="0" indent="-342900" algn="just" rtl="0">
              <a:spcBef>
                <a:spcPts val="0"/>
              </a:spcBef>
              <a:spcAft>
                <a:spcPts val="0"/>
              </a:spcAft>
              <a:buClr>
                <a:srgbClr val="212121"/>
              </a:buClr>
              <a:buSzPts val="1800"/>
              <a:buFont typeface="Verdana"/>
              <a:buChar char="•"/>
            </a:pPr>
            <a:r>
              <a:rPr lang="en-US" sz="1800">
                <a:solidFill>
                  <a:srgbClr val="212121"/>
                </a:solidFill>
                <a:highlight>
                  <a:schemeClr val="lt1"/>
                </a:highlight>
                <a:latin typeface="Verdana"/>
                <a:ea typeface="Verdana"/>
                <a:cs typeface="Verdana"/>
                <a:sym typeface="Verdana"/>
              </a:rPr>
              <a:t>Hassapidou M, Vlassopoulos A, Kalliostra M, et al.  European Association for the Study of Obesity Position Statement on Medical Nutrition Therapy for the Management of Overweight and Obesity in Adults Developed in Collaboration with the European Federation of the Associations of Dietitians. Obes Facts. 2023;16(1):11-28. doi: </a:t>
            </a:r>
            <a:r>
              <a:rPr lang="en-US" sz="1800" u="sng">
                <a:solidFill>
                  <a:schemeClr val="hlink"/>
                </a:solidFill>
                <a:highlight>
                  <a:schemeClr val="lt1"/>
                </a:highlight>
                <a:latin typeface="Verdana"/>
                <a:ea typeface="Verdana"/>
                <a:cs typeface="Verdana"/>
                <a:sym typeface="Verdana"/>
                <a:hlinkClick r:id="rId4"/>
              </a:rPr>
              <a:t>10.1159/000528083</a:t>
            </a:r>
            <a:r>
              <a:rPr lang="en-US" sz="1800">
                <a:solidFill>
                  <a:srgbClr val="212121"/>
                </a:solidFill>
                <a:highlight>
                  <a:schemeClr val="lt1"/>
                </a:highlight>
                <a:latin typeface="Verdana"/>
                <a:ea typeface="Verdana"/>
                <a:cs typeface="Verdana"/>
                <a:sym typeface="Verdana"/>
              </a:rPr>
              <a:t>. </a:t>
            </a:r>
            <a:endParaRPr sz="1800">
              <a:latin typeface="Verdana"/>
              <a:ea typeface="Verdana"/>
              <a:cs typeface="Verdana"/>
              <a:sym typeface="Verdana"/>
            </a:endParaRPr>
          </a:p>
          <a:p>
            <a:pPr marL="0" lvl="0" indent="0" algn="just" rtl="0">
              <a:lnSpc>
                <a:spcPct val="90000"/>
              </a:lnSpc>
              <a:spcBef>
                <a:spcPts val="1000"/>
              </a:spcBef>
              <a:spcAft>
                <a:spcPts val="0"/>
              </a:spcAft>
              <a:buNone/>
            </a:pPr>
            <a:endParaRPr sz="1800">
              <a:latin typeface="Verdana"/>
              <a:ea typeface="Verdana"/>
              <a:cs typeface="Verdana"/>
              <a:sym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6542314" y="212725"/>
            <a:ext cx="4811486" cy="843189"/>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703876"/>
              </a:buClr>
              <a:buSzPts val="4400"/>
              <a:buFont typeface="Arial"/>
              <a:buNone/>
            </a:pPr>
            <a:r>
              <a:rPr lang="en-US" b="1">
                <a:latin typeface="Verdana"/>
                <a:ea typeface="Verdana"/>
                <a:cs typeface="Verdana"/>
                <a:sym typeface="Verdana"/>
              </a:rPr>
              <a:t>Overview</a:t>
            </a:r>
            <a:endParaRPr b="1">
              <a:latin typeface="Verdana"/>
              <a:ea typeface="Verdana"/>
              <a:cs typeface="Verdana"/>
              <a:sym typeface="Verdana"/>
            </a:endParaRPr>
          </a:p>
        </p:txBody>
      </p:sp>
      <p:sp>
        <p:nvSpPr>
          <p:cNvPr id="102" name="Google Shape;102;p2"/>
          <p:cNvSpPr txBox="1">
            <a:spLocks noGrp="1"/>
          </p:cNvSpPr>
          <p:nvPr>
            <p:ph type="body" idx="1"/>
          </p:nvPr>
        </p:nvSpPr>
        <p:spPr>
          <a:xfrm>
            <a:off x="6542325" y="1432750"/>
            <a:ext cx="5367300" cy="5189100"/>
          </a:xfrm>
          <a:prstGeom prst="rect">
            <a:avLst/>
          </a:prstGeom>
          <a:noFill/>
          <a:ln>
            <a:noFill/>
          </a:ln>
        </p:spPr>
        <p:txBody>
          <a:bodyPr spcFirstLastPara="1" wrap="square" lIns="91425" tIns="45700" rIns="91425" bIns="45700" anchor="t" anchorCtr="0">
            <a:normAutofit/>
          </a:bodyPr>
          <a:lstStyle/>
          <a:p>
            <a:pPr marL="342900" lvl="0" indent="-342900" algn="just" rtl="0">
              <a:lnSpc>
                <a:spcPct val="150000"/>
              </a:lnSpc>
              <a:spcBef>
                <a:spcPts val="1000"/>
              </a:spcBef>
              <a:spcAft>
                <a:spcPts val="0"/>
              </a:spcAft>
              <a:buSzPts val="2000"/>
              <a:buFont typeface="Verdana"/>
              <a:buChar char="•"/>
            </a:pPr>
            <a:r>
              <a:rPr lang="en-US">
                <a:latin typeface="Verdana"/>
                <a:ea typeface="Verdana"/>
                <a:cs typeface="Verdana"/>
                <a:sym typeface="Verdana"/>
              </a:rPr>
              <a:t>The role of the dietitian and food and nutrition in adult obesity care</a:t>
            </a:r>
            <a:endParaRPr>
              <a:latin typeface="Verdana"/>
              <a:ea typeface="Verdana"/>
              <a:cs typeface="Verdana"/>
              <a:sym typeface="Verdana"/>
            </a:endParaRPr>
          </a:p>
          <a:p>
            <a:pPr marL="342900" lvl="0" indent="-342900" algn="just" rtl="0">
              <a:lnSpc>
                <a:spcPct val="150000"/>
              </a:lnSpc>
              <a:spcBef>
                <a:spcPts val="1000"/>
              </a:spcBef>
              <a:spcAft>
                <a:spcPts val="0"/>
              </a:spcAft>
              <a:buSzPts val="2000"/>
              <a:buFont typeface="Verdana"/>
              <a:buChar char="•"/>
            </a:pPr>
            <a:r>
              <a:rPr lang="en-US">
                <a:latin typeface="Verdana"/>
                <a:ea typeface="Verdana"/>
                <a:cs typeface="Verdana"/>
                <a:sym typeface="Verdana"/>
              </a:rPr>
              <a:t>When is a dietitian needed?</a:t>
            </a:r>
            <a:endParaRPr>
              <a:latin typeface="Verdana"/>
              <a:ea typeface="Verdana"/>
              <a:cs typeface="Verdana"/>
              <a:sym typeface="Verdana"/>
            </a:endParaRPr>
          </a:p>
          <a:p>
            <a:pPr marL="457200" lvl="0" indent="-355600" algn="just" rtl="0">
              <a:lnSpc>
                <a:spcPct val="150000"/>
              </a:lnSpc>
              <a:spcBef>
                <a:spcPts val="1000"/>
              </a:spcBef>
              <a:spcAft>
                <a:spcPts val="0"/>
              </a:spcAft>
              <a:buSzPts val="2000"/>
              <a:buFont typeface="Verdana"/>
              <a:buChar char="•"/>
            </a:pPr>
            <a:r>
              <a:rPr lang="en-US">
                <a:latin typeface="Verdana"/>
                <a:ea typeface="Verdana"/>
                <a:cs typeface="Verdana"/>
                <a:sym typeface="Verdana"/>
              </a:rPr>
              <a:t>Key nutrition messages for adults</a:t>
            </a:r>
            <a:endParaRPr>
              <a:latin typeface="Verdana"/>
              <a:ea typeface="Verdana"/>
              <a:cs typeface="Verdana"/>
              <a:sym typeface="Verdana"/>
            </a:endParaRPr>
          </a:p>
          <a:p>
            <a:pPr marL="457200" lvl="0" indent="-355600" algn="just" rtl="0">
              <a:lnSpc>
                <a:spcPct val="150000"/>
              </a:lnSpc>
              <a:spcBef>
                <a:spcPts val="1000"/>
              </a:spcBef>
              <a:spcAft>
                <a:spcPts val="0"/>
              </a:spcAft>
              <a:buSzPts val="2000"/>
              <a:buFont typeface="Verdana"/>
              <a:buChar char="•"/>
            </a:pPr>
            <a:r>
              <a:rPr lang="en-US">
                <a:latin typeface="Verdana"/>
                <a:ea typeface="Verdana"/>
                <a:cs typeface="Verdana"/>
                <a:sym typeface="Verdana"/>
              </a:rPr>
              <a:t>Evidence for food and nutrition approaches in adult obesity care</a:t>
            </a:r>
            <a:endParaRPr>
              <a:latin typeface="Verdana"/>
              <a:ea typeface="Verdana"/>
              <a:cs typeface="Verdana"/>
              <a:sym typeface="Verdana"/>
            </a:endParaRPr>
          </a:p>
          <a:p>
            <a:pPr marL="457200" lvl="0" indent="-355600" algn="just" rtl="0">
              <a:lnSpc>
                <a:spcPct val="150000"/>
              </a:lnSpc>
              <a:spcBef>
                <a:spcPts val="1000"/>
              </a:spcBef>
              <a:spcAft>
                <a:spcPts val="0"/>
              </a:spcAft>
              <a:buSzPts val="2000"/>
              <a:buFont typeface="Verdana"/>
              <a:buChar char="•"/>
            </a:pPr>
            <a:r>
              <a:rPr lang="en-US" sz="2000">
                <a:latin typeface="Verdana"/>
                <a:ea typeface="Verdana"/>
                <a:cs typeface="Verdana"/>
                <a:sym typeface="Verdana"/>
              </a:rPr>
              <a:t>Resources</a:t>
            </a:r>
            <a:endParaRPr>
              <a:latin typeface="Verdana"/>
              <a:ea typeface="Verdana"/>
              <a:cs typeface="Verdana"/>
              <a:sym typeface="Verdana"/>
            </a:endParaRPr>
          </a:p>
          <a:p>
            <a:pPr marL="457200" lvl="0" indent="-355600" algn="just" rtl="0">
              <a:lnSpc>
                <a:spcPct val="150000"/>
              </a:lnSpc>
              <a:spcBef>
                <a:spcPts val="1000"/>
              </a:spcBef>
              <a:spcAft>
                <a:spcPts val="0"/>
              </a:spcAft>
              <a:buSzPts val="2000"/>
              <a:buFont typeface="Verdana"/>
              <a:buChar char="•"/>
            </a:pPr>
            <a:r>
              <a:rPr lang="en-US" sz="2000">
                <a:latin typeface="Verdana"/>
                <a:ea typeface="Verdana"/>
                <a:cs typeface="Verdana"/>
                <a:sym typeface="Verdana"/>
              </a:rPr>
              <a:t>References</a:t>
            </a:r>
            <a:endParaRPr>
              <a:latin typeface="Verdana"/>
              <a:ea typeface="Verdana"/>
              <a:cs typeface="Verdana"/>
              <a:sym typeface="Verdana"/>
            </a:endParaRPr>
          </a:p>
          <a:p>
            <a:pPr marL="228600" lvl="0" indent="-101600" algn="l" rtl="0">
              <a:lnSpc>
                <a:spcPct val="150000"/>
              </a:lnSpc>
              <a:spcBef>
                <a:spcPts val="1000"/>
              </a:spcBef>
              <a:spcAft>
                <a:spcPts val="1000"/>
              </a:spcAft>
              <a:buClr>
                <a:schemeClr val="dk1"/>
              </a:buClr>
              <a:buSzPts val="2000"/>
              <a:buNone/>
            </a:pPr>
            <a:endParaRPr>
              <a:latin typeface="Verdana"/>
              <a:ea typeface="Verdana"/>
              <a:cs typeface="Verdana"/>
              <a:sym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g37a2954d73a_0_479"/>
          <p:cNvSpPr txBox="1">
            <a:spLocks noGrp="1"/>
          </p:cNvSpPr>
          <p:nvPr>
            <p:ph type="title"/>
          </p:nvPr>
        </p:nvSpPr>
        <p:spPr>
          <a:xfrm>
            <a:off x="838200" y="212725"/>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alibri"/>
              <a:buNone/>
            </a:pPr>
            <a:r>
              <a:rPr lang="en-US" sz="3600" b="1">
                <a:latin typeface="Verdana"/>
                <a:ea typeface="Verdana"/>
                <a:cs typeface="Verdana"/>
                <a:sym typeface="Verdana"/>
              </a:rPr>
              <a:t>The role of food &amp; nutrition </a:t>
            </a:r>
            <a:endParaRPr sz="3600" b="1">
              <a:latin typeface="Verdana"/>
              <a:ea typeface="Verdana"/>
              <a:cs typeface="Verdana"/>
              <a:sym typeface="Verdana"/>
            </a:endParaRPr>
          </a:p>
          <a:p>
            <a:pPr marL="0" lvl="0" indent="0" algn="ctr" rtl="0">
              <a:spcBef>
                <a:spcPts val="0"/>
              </a:spcBef>
              <a:spcAft>
                <a:spcPts val="0"/>
              </a:spcAft>
              <a:buClr>
                <a:schemeClr val="dk1"/>
              </a:buClr>
              <a:buSzPts val="4000"/>
              <a:buFont typeface="Calibri"/>
              <a:buNone/>
            </a:pPr>
            <a:r>
              <a:rPr lang="en-US" sz="3600" b="1">
                <a:latin typeface="Verdana"/>
                <a:ea typeface="Verdana"/>
                <a:cs typeface="Verdana"/>
                <a:sym typeface="Verdana"/>
              </a:rPr>
              <a:t>in adult obesity care</a:t>
            </a:r>
            <a:endParaRPr sz="3600" b="1">
              <a:latin typeface="Verdana"/>
              <a:ea typeface="Verdana"/>
              <a:cs typeface="Verdana"/>
              <a:sym typeface="Verdana"/>
            </a:endParaRPr>
          </a:p>
        </p:txBody>
      </p:sp>
      <p:sp>
        <p:nvSpPr>
          <p:cNvPr id="109" name="Google Shape;109;g37a2954d73a_0_479"/>
          <p:cNvSpPr txBox="1">
            <a:spLocks noGrp="1"/>
          </p:cNvSpPr>
          <p:nvPr>
            <p:ph type="body" idx="1"/>
          </p:nvPr>
        </p:nvSpPr>
        <p:spPr>
          <a:xfrm>
            <a:off x="697200" y="1678675"/>
            <a:ext cx="10815300" cy="4351200"/>
          </a:xfrm>
          <a:prstGeom prst="rect">
            <a:avLst/>
          </a:prstGeom>
        </p:spPr>
        <p:txBody>
          <a:bodyPr spcFirstLastPara="1" wrap="square" lIns="91425" tIns="45700" rIns="91425" bIns="45700" anchor="t" anchorCtr="0">
            <a:normAutofit fontScale="70000" lnSpcReduction="20000"/>
          </a:bodyPr>
          <a:lstStyle/>
          <a:p>
            <a:pPr marL="0" lvl="0" indent="0" algn="ctr" rtl="0">
              <a:lnSpc>
                <a:spcPct val="150000"/>
              </a:lnSpc>
              <a:spcBef>
                <a:spcPts val="0"/>
              </a:spcBef>
              <a:spcAft>
                <a:spcPts val="0"/>
              </a:spcAft>
              <a:buNone/>
            </a:pPr>
            <a:r>
              <a:rPr lang="en-US" sz="2800" b="1" i="1">
                <a:latin typeface="Verdana"/>
                <a:ea typeface="Verdana"/>
                <a:cs typeface="Verdana"/>
                <a:sym typeface="Verdana"/>
              </a:rPr>
              <a:t>The registered dietitian is a healthcare professional specialising in food and nutrition and has undertaken formal training in healthcare settings</a:t>
            </a:r>
            <a:endParaRPr sz="2800" b="1" i="1">
              <a:latin typeface="Verdana"/>
              <a:ea typeface="Verdana"/>
              <a:cs typeface="Verdana"/>
              <a:sym typeface="Verdana"/>
            </a:endParaRPr>
          </a:p>
          <a:p>
            <a:pPr marL="0" lvl="0" indent="0" algn="ctr" rtl="0">
              <a:lnSpc>
                <a:spcPct val="150000"/>
              </a:lnSpc>
              <a:spcBef>
                <a:spcPts val="0"/>
              </a:spcBef>
              <a:spcAft>
                <a:spcPts val="0"/>
              </a:spcAft>
              <a:buNone/>
            </a:pPr>
            <a:endParaRPr sz="2800" b="1" i="1">
              <a:latin typeface="Verdana"/>
              <a:ea typeface="Verdana"/>
              <a:cs typeface="Verdana"/>
              <a:sym typeface="Verdana"/>
            </a:endParaRPr>
          </a:p>
          <a:p>
            <a:pPr marL="457200" lvl="0" indent="-353060" algn="just" rtl="0">
              <a:lnSpc>
                <a:spcPct val="150000"/>
              </a:lnSpc>
              <a:spcBef>
                <a:spcPts val="0"/>
              </a:spcBef>
              <a:spcAft>
                <a:spcPts val="0"/>
              </a:spcAft>
              <a:buSzPct val="100000"/>
              <a:buFont typeface="Verdana"/>
              <a:buChar char="●"/>
            </a:pPr>
            <a:r>
              <a:rPr lang="en-US" sz="2800">
                <a:latin typeface="Verdana"/>
                <a:ea typeface="Verdana"/>
                <a:cs typeface="Verdana"/>
                <a:sym typeface="Verdana"/>
              </a:rPr>
              <a:t>Improving diet and nutrition quality is important for everyone</a:t>
            </a:r>
            <a:endParaRPr sz="2800">
              <a:latin typeface="Verdana"/>
              <a:ea typeface="Verdana"/>
              <a:cs typeface="Verdana"/>
              <a:sym typeface="Verdana"/>
            </a:endParaRPr>
          </a:p>
          <a:p>
            <a:pPr marL="457200" lvl="0" indent="-353060" algn="just" rtl="0">
              <a:lnSpc>
                <a:spcPct val="150000"/>
              </a:lnSpc>
              <a:spcBef>
                <a:spcPts val="0"/>
              </a:spcBef>
              <a:spcAft>
                <a:spcPts val="0"/>
              </a:spcAft>
              <a:buSzPct val="100000"/>
              <a:buFont typeface="Verdana"/>
              <a:buChar char="●"/>
            </a:pPr>
            <a:r>
              <a:rPr lang="en-US" sz="2800">
                <a:latin typeface="Verdana"/>
                <a:ea typeface="Verdana"/>
                <a:cs typeface="Verdana"/>
                <a:sym typeface="Verdana"/>
              </a:rPr>
              <a:t>Individualised dietary support can improve health and weight outcomes </a:t>
            </a:r>
            <a:endParaRPr sz="2800">
              <a:latin typeface="Verdana"/>
              <a:ea typeface="Verdana"/>
              <a:cs typeface="Verdana"/>
              <a:sym typeface="Verdana"/>
            </a:endParaRPr>
          </a:p>
          <a:p>
            <a:pPr marL="457200" lvl="0" indent="-353060" algn="just" rtl="0">
              <a:lnSpc>
                <a:spcPct val="150000"/>
              </a:lnSpc>
              <a:spcBef>
                <a:spcPts val="0"/>
              </a:spcBef>
              <a:spcAft>
                <a:spcPts val="0"/>
              </a:spcAft>
              <a:buSzPct val="100000"/>
              <a:buFont typeface="Verdana"/>
              <a:buChar char="●"/>
            </a:pPr>
            <a:r>
              <a:rPr lang="en-US" sz="2800">
                <a:latin typeface="Verdana"/>
                <a:ea typeface="Verdana"/>
                <a:cs typeface="Verdana"/>
                <a:sym typeface="Verdana"/>
              </a:rPr>
              <a:t>Dietary support is an essential part of preventing complications and treatment</a:t>
            </a:r>
            <a:endParaRPr sz="2800">
              <a:latin typeface="Verdana"/>
              <a:ea typeface="Verdana"/>
              <a:cs typeface="Verdana"/>
              <a:sym typeface="Verdana"/>
            </a:endParaRPr>
          </a:p>
          <a:p>
            <a:pPr marL="457200" lvl="0" indent="0" algn="just" rtl="0">
              <a:lnSpc>
                <a:spcPct val="150000"/>
              </a:lnSpc>
              <a:spcBef>
                <a:spcPts val="0"/>
              </a:spcBef>
              <a:spcAft>
                <a:spcPts val="0"/>
              </a:spcAft>
              <a:buNone/>
            </a:pPr>
            <a:endParaRPr sz="2800">
              <a:latin typeface="Verdana"/>
              <a:ea typeface="Verdana"/>
              <a:cs typeface="Verdana"/>
              <a:sym typeface="Verdana"/>
            </a:endParaRPr>
          </a:p>
          <a:p>
            <a:pPr marL="457200" lvl="0" indent="-353060" algn="just" rtl="0">
              <a:lnSpc>
                <a:spcPct val="150000"/>
              </a:lnSpc>
              <a:spcBef>
                <a:spcPts val="0"/>
              </a:spcBef>
              <a:spcAft>
                <a:spcPts val="0"/>
              </a:spcAft>
              <a:buSzPct val="100000"/>
              <a:buFont typeface="Verdana"/>
              <a:buChar char="●"/>
            </a:pPr>
            <a:r>
              <a:rPr lang="en-US" sz="2800">
                <a:latin typeface="Verdana"/>
                <a:ea typeface="Verdana"/>
                <a:cs typeface="Verdana"/>
                <a:sym typeface="Verdana"/>
              </a:rPr>
              <a:t>People living with obesity will have mixed experiences of ‘diets’ therefore a thorough assessment and history will help to assess their needs for food and nutrition advice and dietetic referral</a:t>
            </a:r>
            <a:endParaRPr sz="2800">
              <a:latin typeface="Verdana"/>
              <a:ea typeface="Verdana"/>
              <a:cs typeface="Verdana"/>
              <a:sym typeface="Verdana"/>
            </a:endParaRPr>
          </a:p>
          <a:p>
            <a:pPr marL="457200" lvl="0" indent="0" algn="just" rtl="0">
              <a:lnSpc>
                <a:spcPct val="150000"/>
              </a:lnSpc>
              <a:spcBef>
                <a:spcPts val="1000"/>
              </a:spcBef>
              <a:spcAft>
                <a:spcPts val="0"/>
              </a:spcAft>
              <a:buNone/>
            </a:pPr>
            <a:endParaRPr>
              <a:latin typeface="Verdana"/>
              <a:ea typeface="Verdana"/>
              <a:cs typeface="Verdana"/>
              <a:sym typeface="Verdan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g37cf54b6e93_0_15"/>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600" b="1">
                <a:latin typeface="Verdana"/>
                <a:ea typeface="Verdana"/>
                <a:cs typeface="Verdana"/>
                <a:sym typeface="Verdana"/>
              </a:rPr>
              <a:t>When is a dietetic assessment </a:t>
            </a:r>
            <a:r>
              <a:rPr lang="en-US" sz="3600" b="1">
                <a:latin typeface="Verdana"/>
                <a:ea typeface="Verdana"/>
                <a:cs typeface="Verdana"/>
                <a:sym typeface="Verdan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needed</a:t>
            </a:r>
            <a:r>
              <a:rPr lang="en-US" sz="3600" b="1">
                <a:latin typeface="Verdana"/>
                <a:ea typeface="Verdana"/>
                <a:cs typeface="Verdana"/>
                <a:sym typeface="Verdana"/>
              </a:rPr>
              <a:t>?</a:t>
            </a:r>
            <a:endParaRPr sz="3600" b="1">
              <a:latin typeface="Verdana"/>
              <a:ea typeface="Verdana"/>
              <a:cs typeface="Verdana"/>
              <a:sym typeface="Verdana"/>
            </a:endParaRPr>
          </a:p>
        </p:txBody>
      </p:sp>
      <p:sp>
        <p:nvSpPr>
          <p:cNvPr id="116" name="Google Shape;116;g37cf54b6e93_0_15"/>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ctr" rtl="0">
              <a:lnSpc>
                <a:spcPct val="70000"/>
              </a:lnSpc>
              <a:spcBef>
                <a:spcPts val="1000"/>
              </a:spcBef>
              <a:spcAft>
                <a:spcPts val="0"/>
              </a:spcAft>
              <a:buSzPts val="1018"/>
              <a:buNone/>
            </a:pPr>
            <a:r>
              <a:rPr lang="en-US" sz="2120" b="1">
                <a:solidFill>
                  <a:srgbClr val="703876"/>
                </a:solidFill>
                <a:latin typeface="Verdana"/>
                <a:ea typeface="Verdana"/>
                <a:cs typeface="Verdana"/>
                <a:sym typeface="Verdana"/>
              </a:rPr>
              <a:t>ASK AND ASSESS</a:t>
            </a:r>
            <a:endParaRPr sz="2120" b="1">
              <a:solidFill>
                <a:srgbClr val="703876"/>
              </a:solidFill>
              <a:latin typeface="Verdana"/>
              <a:ea typeface="Verdana"/>
              <a:cs typeface="Verdana"/>
              <a:sym typeface="Verdana"/>
            </a:endParaRPr>
          </a:p>
          <a:p>
            <a:pPr marL="0" lvl="0" indent="0" algn="ctr" rtl="0">
              <a:lnSpc>
                <a:spcPct val="70000"/>
              </a:lnSpc>
              <a:spcBef>
                <a:spcPts val="1000"/>
              </a:spcBef>
              <a:spcAft>
                <a:spcPts val="0"/>
              </a:spcAft>
              <a:buClr>
                <a:schemeClr val="dk1"/>
              </a:buClr>
              <a:buSzPts val="1018"/>
              <a:buFont typeface="Arial"/>
              <a:buNone/>
            </a:pPr>
            <a:r>
              <a:rPr lang="en-US" sz="2120" b="1">
                <a:solidFill>
                  <a:schemeClr val="accent1"/>
                </a:solidFill>
                <a:latin typeface="Verdana"/>
                <a:ea typeface="Verdana"/>
                <a:cs typeface="Verdana"/>
                <a:sym typeface="Verdana"/>
              </a:rPr>
              <a:t>↓</a:t>
            </a:r>
            <a:endParaRPr sz="2120" b="1">
              <a:solidFill>
                <a:schemeClr val="accent1"/>
              </a:solidFill>
              <a:latin typeface="Verdana"/>
              <a:ea typeface="Verdana"/>
              <a:cs typeface="Verdana"/>
              <a:sym typeface="Verdana"/>
            </a:endParaRPr>
          </a:p>
          <a:p>
            <a:pPr marL="0" lvl="0" indent="0" algn="ctr" rtl="0">
              <a:lnSpc>
                <a:spcPct val="130000"/>
              </a:lnSpc>
              <a:spcBef>
                <a:spcPts val="1000"/>
              </a:spcBef>
              <a:spcAft>
                <a:spcPts val="0"/>
              </a:spcAft>
              <a:buSzPts val="1018"/>
              <a:buNone/>
            </a:pPr>
            <a:r>
              <a:rPr lang="en-US" sz="2120">
                <a:latin typeface="Verdana"/>
                <a:ea typeface="Verdana"/>
                <a:cs typeface="Verdana"/>
                <a:sym typeface="Verdana"/>
              </a:rPr>
              <a:t>Is the individual interested in making further nutrition changes </a:t>
            </a:r>
            <a:r>
              <a:rPr lang="en-US" sz="2120" i="1">
                <a:latin typeface="Verdana"/>
                <a:ea typeface="Verdana"/>
                <a:cs typeface="Verdana"/>
                <a:sym typeface="Verdana"/>
              </a:rPr>
              <a:t>OR </a:t>
            </a:r>
            <a:endParaRPr sz="2120" i="1">
              <a:latin typeface="Verdana"/>
              <a:ea typeface="Verdana"/>
              <a:cs typeface="Verdana"/>
              <a:sym typeface="Verdana"/>
            </a:endParaRPr>
          </a:p>
          <a:p>
            <a:pPr marL="0" lvl="0" indent="0" algn="ctr" rtl="0">
              <a:lnSpc>
                <a:spcPct val="130000"/>
              </a:lnSpc>
              <a:spcBef>
                <a:spcPts val="1000"/>
              </a:spcBef>
              <a:spcAft>
                <a:spcPts val="0"/>
              </a:spcAft>
              <a:buSzPts val="1018"/>
              <a:buNone/>
            </a:pPr>
            <a:r>
              <a:rPr lang="en-US" sz="2120">
                <a:latin typeface="Verdana"/>
                <a:ea typeface="Verdana"/>
                <a:cs typeface="Verdana"/>
                <a:sym typeface="Verdana"/>
              </a:rPr>
              <a:t>Does the individual request additional support to make/sustain changes?</a:t>
            </a:r>
            <a:endParaRPr sz="2120">
              <a:latin typeface="Verdana"/>
              <a:ea typeface="Verdana"/>
              <a:cs typeface="Verdana"/>
              <a:sym typeface="Verdana"/>
            </a:endParaRPr>
          </a:p>
          <a:p>
            <a:pPr marL="0" lvl="0" indent="0" algn="ctr" rtl="0">
              <a:lnSpc>
                <a:spcPct val="70000"/>
              </a:lnSpc>
              <a:spcBef>
                <a:spcPts val="1000"/>
              </a:spcBef>
              <a:spcAft>
                <a:spcPts val="0"/>
              </a:spcAft>
              <a:buSzPts val="1018"/>
              <a:buNone/>
            </a:pPr>
            <a:r>
              <a:rPr lang="en-US" sz="2120" b="1">
                <a:solidFill>
                  <a:schemeClr val="accent1"/>
                </a:solidFill>
                <a:latin typeface="Verdana"/>
                <a:ea typeface="Verdana"/>
                <a:cs typeface="Verdana"/>
                <a:sym typeface="Verdana"/>
              </a:rPr>
              <a:t>↓</a:t>
            </a:r>
            <a:endParaRPr sz="2120" b="1">
              <a:solidFill>
                <a:schemeClr val="accent1"/>
              </a:solidFill>
              <a:latin typeface="Verdana"/>
              <a:ea typeface="Verdana"/>
              <a:cs typeface="Verdana"/>
              <a:sym typeface="Verdana"/>
            </a:endParaRPr>
          </a:p>
          <a:p>
            <a:pPr marL="0" lvl="0" indent="0" algn="ctr" rtl="0">
              <a:lnSpc>
                <a:spcPct val="70000"/>
              </a:lnSpc>
              <a:spcBef>
                <a:spcPts val="1000"/>
              </a:spcBef>
              <a:spcAft>
                <a:spcPts val="0"/>
              </a:spcAft>
              <a:buSzPts val="1018"/>
              <a:buNone/>
            </a:pPr>
            <a:r>
              <a:rPr lang="en-US" sz="2120" b="1">
                <a:solidFill>
                  <a:srgbClr val="703876"/>
                </a:solidFill>
                <a:latin typeface="Verdana"/>
                <a:ea typeface="Verdana"/>
                <a:cs typeface="Verdana"/>
                <a:sym typeface="Verdana"/>
              </a:rPr>
              <a:t>AGREE AND ASSIST</a:t>
            </a:r>
            <a:endParaRPr sz="2120" b="1">
              <a:solidFill>
                <a:srgbClr val="703876"/>
              </a:solidFill>
              <a:latin typeface="Verdana"/>
              <a:ea typeface="Verdana"/>
              <a:cs typeface="Verdana"/>
              <a:sym typeface="Verdana"/>
            </a:endParaRPr>
          </a:p>
          <a:p>
            <a:pPr marL="0" lvl="0" indent="0" algn="ctr" rtl="0">
              <a:lnSpc>
                <a:spcPct val="70000"/>
              </a:lnSpc>
              <a:spcBef>
                <a:spcPts val="1000"/>
              </a:spcBef>
              <a:spcAft>
                <a:spcPts val="0"/>
              </a:spcAft>
              <a:buSzPts val="1018"/>
              <a:buNone/>
            </a:pPr>
            <a:r>
              <a:rPr lang="en-US" sz="2120">
                <a:latin typeface="Verdana"/>
                <a:ea typeface="Verdana"/>
                <a:cs typeface="Verdana"/>
                <a:sym typeface="Verdana"/>
              </a:rPr>
              <a:t>Explore options and refer to a registered dietitian / clinical nutritionist</a:t>
            </a:r>
            <a:endParaRPr sz="2120">
              <a:latin typeface="Verdana"/>
              <a:ea typeface="Verdana"/>
              <a:cs typeface="Verdana"/>
              <a:sym typeface="Verdana"/>
            </a:endParaRPr>
          </a:p>
          <a:p>
            <a:pPr marL="0" lvl="0" indent="0" algn="ctr" rtl="0">
              <a:lnSpc>
                <a:spcPct val="70000"/>
              </a:lnSpc>
              <a:spcBef>
                <a:spcPts val="1000"/>
              </a:spcBef>
              <a:spcAft>
                <a:spcPts val="0"/>
              </a:spcAft>
              <a:buSzPts val="1018"/>
              <a:buNone/>
            </a:pPr>
            <a:endParaRPr sz="2120">
              <a:latin typeface="Verdana"/>
              <a:ea typeface="Verdana"/>
              <a:cs typeface="Verdana"/>
              <a:sym typeface="Verdana"/>
            </a:endParaRPr>
          </a:p>
          <a:p>
            <a:pPr marL="0" lvl="0" indent="0" algn="ctr" rtl="0">
              <a:lnSpc>
                <a:spcPct val="70000"/>
              </a:lnSpc>
              <a:spcBef>
                <a:spcPts val="1000"/>
              </a:spcBef>
              <a:spcAft>
                <a:spcPts val="0"/>
              </a:spcAft>
              <a:buSzPts val="1018"/>
              <a:buNone/>
            </a:pPr>
            <a:endParaRPr sz="2120">
              <a:latin typeface="Verdana"/>
              <a:ea typeface="Verdana"/>
              <a:cs typeface="Verdana"/>
              <a:sym typeface="Verdana"/>
            </a:endParaRPr>
          </a:p>
        </p:txBody>
      </p:sp>
      <p:sp>
        <p:nvSpPr>
          <p:cNvPr id="117" name="Google Shape;117;g37cf54b6e93_0_15"/>
          <p:cNvSpPr txBox="1"/>
          <p:nvPr/>
        </p:nvSpPr>
        <p:spPr>
          <a:xfrm>
            <a:off x="3966150" y="6311675"/>
            <a:ext cx="4259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t>Breen, Browne &amp; Donovan (2022)</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386507dfe09_0_1"/>
          <p:cNvSpPr txBox="1">
            <a:spLocks noGrp="1"/>
          </p:cNvSpPr>
          <p:nvPr>
            <p:ph type="title"/>
          </p:nvPr>
        </p:nvSpPr>
        <p:spPr>
          <a:xfrm>
            <a:off x="838200" y="-16676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a:latin typeface="Verdana"/>
                <a:ea typeface="Verdana"/>
                <a:cs typeface="Verdana"/>
                <a:sym typeface="Verdana"/>
              </a:rPr>
              <a:t>When to refer to a dietitian</a:t>
            </a:r>
            <a:endParaRPr b="1">
              <a:latin typeface="Verdana"/>
              <a:ea typeface="Verdana"/>
              <a:cs typeface="Verdana"/>
              <a:sym typeface="Verdana"/>
            </a:endParaRPr>
          </a:p>
        </p:txBody>
      </p:sp>
      <p:grpSp>
        <p:nvGrpSpPr>
          <p:cNvPr id="124" name="Google Shape;124;g386507dfe09_0_1"/>
          <p:cNvGrpSpPr/>
          <p:nvPr/>
        </p:nvGrpSpPr>
        <p:grpSpPr>
          <a:xfrm>
            <a:off x="7808994" y="3771815"/>
            <a:ext cx="4049480" cy="1845954"/>
            <a:chOff x="6038025" y="2755259"/>
            <a:chExt cx="3037186" cy="1384500"/>
          </a:xfrm>
        </p:grpSpPr>
        <p:cxnSp>
          <p:nvCxnSpPr>
            <p:cNvPr id="125" name="Google Shape;125;g386507dfe09_0_1"/>
            <p:cNvCxnSpPr/>
            <p:nvPr/>
          </p:nvCxnSpPr>
          <p:spPr>
            <a:xfrm>
              <a:off x="6038025" y="3312550"/>
              <a:ext cx="582000" cy="0"/>
            </a:xfrm>
            <a:prstGeom prst="straightConnector1">
              <a:avLst/>
            </a:prstGeom>
            <a:noFill/>
            <a:ln w="9525" cap="flat" cmpd="sng">
              <a:solidFill>
                <a:srgbClr val="C2C2C2"/>
              </a:solidFill>
              <a:prstDash val="solid"/>
              <a:round/>
              <a:headEnd type="none" w="sm" len="sm"/>
              <a:tailEnd type="none" w="sm" len="sm"/>
            </a:ln>
          </p:spPr>
        </p:cxnSp>
        <p:sp>
          <p:nvSpPr>
            <p:cNvPr id="126" name="Google Shape;126;g386507dfe09_0_1"/>
            <p:cNvSpPr txBox="1"/>
            <p:nvPr/>
          </p:nvSpPr>
          <p:spPr>
            <a:xfrm>
              <a:off x="6599611" y="2755259"/>
              <a:ext cx="2475600" cy="13845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600" b="1">
                  <a:latin typeface="Verdana"/>
                  <a:ea typeface="Verdana"/>
                  <a:cs typeface="Verdana"/>
                  <a:sym typeface="Verdana"/>
                </a:rPr>
                <a:t>High body weight </a:t>
              </a:r>
              <a:endParaRPr sz="1600" b="1">
                <a:latin typeface="Verdana"/>
                <a:ea typeface="Verdana"/>
                <a:cs typeface="Verdana"/>
                <a:sym typeface="Verdana"/>
              </a:endParaRPr>
            </a:p>
            <a:p>
              <a:pPr marL="0" lvl="0" indent="0" algn="l" rtl="0">
                <a:spcBef>
                  <a:spcPts val="0"/>
                </a:spcBef>
                <a:spcAft>
                  <a:spcPts val="0"/>
                </a:spcAft>
                <a:buNone/>
              </a:pPr>
              <a:r>
                <a:rPr lang="en-US" sz="1600" b="1">
                  <a:latin typeface="Verdana"/>
                  <a:ea typeface="Verdana"/>
                  <a:cs typeface="Verdana"/>
                  <a:sym typeface="Verdana"/>
                </a:rPr>
                <a:t>without complications</a:t>
              </a:r>
              <a:endParaRPr sz="1600" b="1">
                <a:latin typeface="Verdana"/>
                <a:ea typeface="Verdana"/>
                <a:cs typeface="Verdana"/>
                <a:sym typeface="Verdana"/>
              </a:endParaRPr>
            </a:p>
            <a:p>
              <a:pPr marL="0" lvl="0" indent="0" algn="l" rtl="0">
                <a:spcBef>
                  <a:spcPts val="0"/>
                </a:spcBef>
                <a:spcAft>
                  <a:spcPts val="0"/>
                </a:spcAft>
                <a:buNone/>
              </a:pPr>
              <a:endParaRPr sz="1600" b="1">
                <a:latin typeface="Verdana"/>
                <a:ea typeface="Verdana"/>
                <a:cs typeface="Verdana"/>
                <a:sym typeface="Verdana"/>
              </a:endParaRPr>
            </a:p>
            <a:p>
              <a:pPr marL="0" lvl="0" indent="0" algn="l" rtl="0">
                <a:spcBef>
                  <a:spcPts val="0"/>
                </a:spcBef>
                <a:spcAft>
                  <a:spcPts val="2100"/>
                </a:spcAft>
                <a:buNone/>
              </a:pPr>
              <a:r>
                <a:rPr lang="en-US" sz="1600">
                  <a:latin typeface="Verdana"/>
                  <a:ea typeface="Verdana"/>
                  <a:cs typeface="Verdana"/>
                  <a:sym typeface="Verdana"/>
                </a:rPr>
                <a:t>Health promotion supports (e.g. community food, cooking and health programmes) and food based dietary guidelines</a:t>
              </a:r>
              <a:endParaRPr sz="1600" b="1">
                <a:latin typeface="Verdana"/>
                <a:ea typeface="Verdana"/>
                <a:cs typeface="Verdana"/>
                <a:sym typeface="Verdana"/>
              </a:endParaRPr>
            </a:p>
          </p:txBody>
        </p:sp>
        <p:sp>
          <p:nvSpPr>
            <p:cNvPr id="127" name="Google Shape;127;g386507dfe09_0_1"/>
            <p:cNvSpPr/>
            <p:nvPr/>
          </p:nvSpPr>
          <p:spPr>
            <a:xfrm>
              <a:off x="6424027" y="3212150"/>
              <a:ext cx="198600" cy="198300"/>
            </a:xfrm>
            <a:prstGeom prst="ellipse">
              <a:avLst/>
            </a:prstGeom>
            <a:solidFill>
              <a:srgbClr val="9325A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28" name="Google Shape;128;g386507dfe09_0_1"/>
            <p:cNvSpPr txBox="1"/>
            <p:nvPr/>
          </p:nvSpPr>
          <p:spPr>
            <a:xfrm>
              <a:off x="6399017" y="3156109"/>
              <a:ext cx="247500" cy="3129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2100"/>
                </a:spcAft>
                <a:buNone/>
              </a:pPr>
              <a:r>
                <a:rPr lang="en-US" sz="1100">
                  <a:solidFill>
                    <a:srgbClr val="FFFFFF"/>
                  </a:solidFill>
                  <a:latin typeface="Roboto"/>
                  <a:ea typeface="Roboto"/>
                  <a:cs typeface="Roboto"/>
                  <a:sym typeface="Roboto"/>
                </a:rPr>
                <a:t>1</a:t>
              </a:r>
              <a:endParaRPr sz="1100">
                <a:solidFill>
                  <a:srgbClr val="FFFFFF"/>
                </a:solidFill>
                <a:latin typeface="Roboto"/>
                <a:ea typeface="Roboto"/>
                <a:cs typeface="Roboto"/>
                <a:sym typeface="Roboto"/>
              </a:endParaRPr>
            </a:p>
          </p:txBody>
        </p:sp>
      </p:grpSp>
      <p:grpSp>
        <p:nvGrpSpPr>
          <p:cNvPr id="129" name="Google Shape;129;g386507dfe09_0_1"/>
          <p:cNvGrpSpPr/>
          <p:nvPr/>
        </p:nvGrpSpPr>
        <p:grpSpPr>
          <a:xfrm>
            <a:off x="87775" y="2393350"/>
            <a:ext cx="4634679" cy="1845954"/>
            <a:chOff x="154954" y="1844099"/>
            <a:chExt cx="3476096" cy="1384500"/>
          </a:xfrm>
        </p:grpSpPr>
        <p:sp>
          <p:nvSpPr>
            <p:cNvPr id="130" name="Google Shape;130;g386507dfe09_0_1"/>
            <p:cNvSpPr txBox="1"/>
            <p:nvPr/>
          </p:nvSpPr>
          <p:spPr>
            <a:xfrm>
              <a:off x="154954" y="1844099"/>
              <a:ext cx="2368800" cy="1384500"/>
            </a:xfrm>
            <a:prstGeom prst="rect">
              <a:avLst/>
            </a:prstGeom>
            <a:noFill/>
            <a:ln>
              <a:noFill/>
            </a:ln>
          </p:spPr>
          <p:txBody>
            <a:bodyPr spcFirstLastPara="1" wrap="square" lIns="121900" tIns="121900" rIns="121900" bIns="121900" anchor="ctr" anchorCtr="0">
              <a:noAutofit/>
            </a:bodyPr>
            <a:lstStyle/>
            <a:p>
              <a:pPr marL="0" lvl="0" indent="0" algn="r" rtl="0">
                <a:spcBef>
                  <a:spcPts val="0"/>
                </a:spcBef>
                <a:spcAft>
                  <a:spcPts val="0"/>
                </a:spcAft>
                <a:buNone/>
              </a:pPr>
              <a:r>
                <a:rPr lang="en-US" sz="1800" b="1">
                  <a:latin typeface="Verdana"/>
                  <a:ea typeface="Verdana"/>
                  <a:cs typeface="Verdana"/>
                  <a:sym typeface="Verdana"/>
                </a:rPr>
                <a:t>Obesity with complications</a:t>
              </a:r>
              <a:endParaRPr sz="1800" b="1">
                <a:latin typeface="Verdana"/>
                <a:ea typeface="Verdana"/>
                <a:cs typeface="Verdana"/>
                <a:sym typeface="Verdana"/>
              </a:endParaRPr>
            </a:p>
            <a:p>
              <a:pPr marL="0" lvl="0" indent="0" algn="r" rtl="0">
                <a:spcBef>
                  <a:spcPts val="0"/>
                </a:spcBef>
                <a:spcAft>
                  <a:spcPts val="0"/>
                </a:spcAft>
                <a:buNone/>
              </a:pPr>
              <a:endParaRPr sz="1800" b="1">
                <a:latin typeface="Verdana"/>
                <a:ea typeface="Verdana"/>
                <a:cs typeface="Verdana"/>
                <a:sym typeface="Verdana"/>
              </a:endParaRPr>
            </a:p>
            <a:p>
              <a:pPr marL="0" lvl="0" indent="0" algn="r" rtl="0">
                <a:spcBef>
                  <a:spcPts val="0"/>
                </a:spcBef>
                <a:spcAft>
                  <a:spcPts val="2100"/>
                </a:spcAft>
                <a:buNone/>
              </a:pPr>
              <a:r>
                <a:rPr lang="en-US" sz="1800">
                  <a:latin typeface="Verdana"/>
                  <a:ea typeface="Verdana"/>
                  <a:cs typeface="Verdana"/>
                  <a:sym typeface="Verdana"/>
                </a:rPr>
                <a:t>Dietetic referral helpful and may be available in multidisciplinary team</a:t>
              </a:r>
              <a:endParaRPr sz="1800" b="1">
                <a:latin typeface="Verdana"/>
                <a:ea typeface="Verdana"/>
                <a:cs typeface="Verdana"/>
                <a:sym typeface="Verdana"/>
              </a:endParaRPr>
            </a:p>
          </p:txBody>
        </p:sp>
        <p:cxnSp>
          <p:nvCxnSpPr>
            <p:cNvPr id="131" name="Google Shape;131;g386507dfe09_0_1"/>
            <p:cNvCxnSpPr/>
            <p:nvPr/>
          </p:nvCxnSpPr>
          <p:spPr>
            <a:xfrm rot="10800000">
              <a:off x="2587350" y="2536350"/>
              <a:ext cx="1043700" cy="0"/>
            </a:xfrm>
            <a:prstGeom prst="straightConnector1">
              <a:avLst/>
            </a:prstGeom>
            <a:noFill/>
            <a:ln w="9525" cap="flat" cmpd="sng">
              <a:solidFill>
                <a:srgbClr val="C2C2C2"/>
              </a:solidFill>
              <a:prstDash val="solid"/>
              <a:round/>
              <a:headEnd type="none" w="sm" len="sm"/>
              <a:tailEnd type="none" w="sm" len="sm"/>
            </a:ln>
          </p:spPr>
        </p:cxnSp>
        <p:sp>
          <p:nvSpPr>
            <p:cNvPr id="132" name="Google Shape;132;g386507dfe09_0_1"/>
            <p:cNvSpPr/>
            <p:nvPr/>
          </p:nvSpPr>
          <p:spPr>
            <a:xfrm>
              <a:off x="2523501" y="2431050"/>
              <a:ext cx="198600" cy="198300"/>
            </a:xfrm>
            <a:prstGeom prst="ellipse">
              <a:avLst/>
            </a:prstGeom>
            <a:solidFill>
              <a:srgbClr val="771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3" name="Google Shape;133;g386507dfe09_0_1"/>
            <p:cNvSpPr txBox="1"/>
            <p:nvPr/>
          </p:nvSpPr>
          <p:spPr>
            <a:xfrm>
              <a:off x="2498491" y="2373759"/>
              <a:ext cx="247500" cy="3129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2100"/>
                </a:spcAft>
                <a:buNone/>
              </a:pPr>
              <a:r>
                <a:rPr lang="en-US" sz="1100">
                  <a:solidFill>
                    <a:srgbClr val="FFFFFF"/>
                  </a:solidFill>
                  <a:latin typeface="Roboto"/>
                  <a:ea typeface="Roboto"/>
                  <a:cs typeface="Roboto"/>
                  <a:sym typeface="Roboto"/>
                </a:rPr>
                <a:t>2</a:t>
              </a:r>
              <a:endParaRPr sz="1100">
                <a:solidFill>
                  <a:srgbClr val="FFFFFF"/>
                </a:solidFill>
                <a:latin typeface="Roboto"/>
                <a:ea typeface="Roboto"/>
                <a:cs typeface="Roboto"/>
                <a:sym typeface="Roboto"/>
              </a:endParaRPr>
            </a:p>
          </p:txBody>
        </p:sp>
      </p:grpSp>
      <p:grpSp>
        <p:nvGrpSpPr>
          <p:cNvPr id="134" name="Google Shape;134;g386507dfe09_0_1"/>
          <p:cNvGrpSpPr/>
          <p:nvPr/>
        </p:nvGrpSpPr>
        <p:grpSpPr>
          <a:xfrm>
            <a:off x="5812535" y="1304870"/>
            <a:ext cx="5602498" cy="1845954"/>
            <a:chOff x="4908100" y="889959"/>
            <a:chExt cx="4201979" cy="1384500"/>
          </a:xfrm>
        </p:grpSpPr>
        <p:cxnSp>
          <p:nvCxnSpPr>
            <p:cNvPr id="135" name="Google Shape;135;g386507dfe09_0_1"/>
            <p:cNvCxnSpPr/>
            <p:nvPr/>
          </p:nvCxnSpPr>
          <p:spPr>
            <a:xfrm>
              <a:off x="4908100" y="1593250"/>
              <a:ext cx="1715100" cy="0"/>
            </a:xfrm>
            <a:prstGeom prst="straightConnector1">
              <a:avLst/>
            </a:prstGeom>
            <a:noFill/>
            <a:ln w="9525" cap="flat" cmpd="sng">
              <a:solidFill>
                <a:srgbClr val="C2C2C2"/>
              </a:solidFill>
              <a:prstDash val="solid"/>
              <a:round/>
              <a:headEnd type="none" w="sm" len="sm"/>
              <a:tailEnd type="none" w="sm" len="sm"/>
            </a:ln>
          </p:spPr>
        </p:cxnSp>
        <p:sp>
          <p:nvSpPr>
            <p:cNvPr id="136" name="Google Shape;136;g386507dfe09_0_1"/>
            <p:cNvSpPr txBox="1"/>
            <p:nvPr/>
          </p:nvSpPr>
          <p:spPr>
            <a:xfrm>
              <a:off x="6640479" y="889959"/>
              <a:ext cx="2469600" cy="13845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US" sz="1800" b="1">
                  <a:latin typeface="Verdana"/>
                  <a:ea typeface="Verdana"/>
                  <a:cs typeface="Verdana"/>
                  <a:sym typeface="Verdana"/>
                </a:rPr>
                <a:t>Severe and </a:t>
              </a:r>
              <a:endParaRPr sz="1800" b="1">
                <a:latin typeface="Verdana"/>
                <a:ea typeface="Verdana"/>
                <a:cs typeface="Verdana"/>
                <a:sym typeface="Verdana"/>
              </a:endParaRPr>
            </a:p>
            <a:p>
              <a:pPr marL="0" lvl="0" indent="0" algn="l" rtl="0">
                <a:spcBef>
                  <a:spcPts val="0"/>
                </a:spcBef>
                <a:spcAft>
                  <a:spcPts val="0"/>
                </a:spcAft>
                <a:buNone/>
              </a:pPr>
              <a:r>
                <a:rPr lang="en-US" sz="1800" b="1">
                  <a:latin typeface="Verdana"/>
                  <a:ea typeface="Verdana"/>
                  <a:cs typeface="Verdana"/>
                  <a:sym typeface="Verdana"/>
                </a:rPr>
                <a:t>complex obesity</a:t>
              </a:r>
              <a:endParaRPr sz="1800" b="1">
                <a:latin typeface="Verdana"/>
                <a:ea typeface="Verdana"/>
                <a:cs typeface="Verdana"/>
                <a:sym typeface="Verdana"/>
              </a:endParaRPr>
            </a:p>
            <a:p>
              <a:pPr marL="0" lvl="0" indent="0" algn="l" rtl="0">
                <a:spcBef>
                  <a:spcPts val="0"/>
                </a:spcBef>
                <a:spcAft>
                  <a:spcPts val="0"/>
                </a:spcAft>
                <a:buNone/>
              </a:pPr>
              <a:endParaRPr sz="1800" b="1">
                <a:latin typeface="Verdana"/>
                <a:ea typeface="Verdana"/>
                <a:cs typeface="Verdana"/>
                <a:sym typeface="Verdana"/>
              </a:endParaRPr>
            </a:p>
            <a:p>
              <a:pPr marL="0" lvl="0" indent="0" algn="l" rtl="0">
                <a:spcBef>
                  <a:spcPts val="0"/>
                </a:spcBef>
                <a:spcAft>
                  <a:spcPts val="2100"/>
                </a:spcAft>
                <a:buNone/>
              </a:pPr>
              <a:r>
                <a:rPr lang="en-US" sz="1800">
                  <a:latin typeface="Verdana"/>
                  <a:ea typeface="Verdana"/>
                  <a:cs typeface="Verdana"/>
                  <a:sym typeface="Verdana"/>
                </a:rPr>
                <a:t>Dietetic referral at a specialist obesity treatment centre with multidisciplinary input necessary</a:t>
              </a:r>
              <a:endParaRPr sz="1800" b="1">
                <a:latin typeface="Verdana"/>
                <a:ea typeface="Verdana"/>
                <a:cs typeface="Verdana"/>
                <a:sym typeface="Verdana"/>
              </a:endParaRPr>
            </a:p>
          </p:txBody>
        </p:sp>
        <p:sp>
          <p:nvSpPr>
            <p:cNvPr id="137" name="Google Shape;137;g386507dfe09_0_1"/>
            <p:cNvSpPr/>
            <p:nvPr/>
          </p:nvSpPr>
          <p:spPr>
            <a:xfrm>
              <a:off x="6427830" y="1493307"/>
              <a:ext cx="198600" cy="198300"/>
            </a:xfrm>
            <a:prstGeom prst="ellipse">
              <a:avLst/>
            </a:prstGeom>
            <a:solidFill>
              <a:srgbClr val="701C7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38" name="Google Shape;138;g386507dfe09_0_1"/>
            <p:cNvSpPr txBox="1"/>
            <p:nvPr/>
          </p:nvSpPr>
          <p:spPr>
            <a:xfrm>
              <a:off x="6402820" y="1436790"/>
              <a:ext cx="247500" cy="312900"/>
            </a:xfrm>
            <a:prstGeom prst="rect">
              <a:avLst/>
            </a:prstGeom>
            <a:noFill/>
            <a:ln>
              <a:noFill/>
            </a:ln>
          </p:spPr>
          <p:txBody>
            <a:bodyPr spcFirstLastPara="1" wrap="square" lIns="121900" tIns="121900" rIns="121900" bIns="121900" anchor="t" anchorCtr="0">
              <a:noAutofit/>
            </a:bodyPr>
            <a:lstStyle/>
            <a:p>
              <a:pPr marL="0" lvl="0" indent="0" algn="ctr" rtl="0">
                <a:spcBef>
                  <a:spcPts val="0"/>
                </a:spcBef>
                <a:spcAft>
                  <a:spcPts val="2100"/>
                </a:spcAft>
                <a:buNone/>
              </a:pPr>
              <a:r>
                <a:rPr lang="en-US" sz="1100">
                  <a:solidFill>
                    <a:srgbClr val="FFFFFF"/>
                  </a:solidFill>
                  <a:latin typeface="Roboto"/>
                  <a:ea typeface="Roboto"/>
                  <a:cs typeface="Roboto"/>
                  <a:sym typeface="Roboto"/>
                </a:rPr>
                <a:t>3</a:t>
              </a:r>
              <a:endParaRPr sz="1100">
                <a:solidFill>
                  <a:srgbClr val="FFFFFF"/>
                </a:solidFill>
                <a:latin typeface="Roboto"/>
                <a:ea typeface="Roboto"/>
                <a:cs typeface="Roboto"/>
                <a:sym typeface="Roboto"/>
              </a:endParaRPr>
            </a:p>
          </p:txBody>
        </p:sp>
      </p:grpSp>
      <p:grpSp>
        <p:nvGrpSpPr>
          <p:cNvPr id="139" name="Google Shape;139;g386507dfe09_0_1"/>
          <p:cNvGrpSpPr/>
          <p:nvPr/>
        </p:nvGrpSpPr>
        <p:grpSpPr>
          <a:xfrm>
            <a:off x="3393698" y="1448657"/>
            <a:ext cx="4686298" cy="4335895"/>
            <a:chOff x="2991269" y="1153325"/>
            <a:chExt cx="3514811" cy="3252003"/>
          </a:xfrm>
        </p:grpSpPr>
        <p:sp>
          <p:nvSpPr>
            <p:cNvPr id="140" name="Google Shape;140;g386507dfe09_0_1"/>
            <p:cNvSpPr/>
            <p:nvPr/>
          </p:nvSpPr>
          <p:spPr>
            <a:xfrm>
              <a:off x="3477586" y="2585458"/>
              <a:ext cx="2541910" cy="950456"/>
            </a:xfrm>
            <a:custGeom>
              <a:avLst/>
              <a:gdLst/>
              <a:ahLst/>
              <a:cxnLst/>
              <a:rect l="l" t="t" r="r" b="b"/>
              <a:pathLst>
                <a:path w="126826" h="43529" extrusionOk="0">
                  <a:moveTo>
                    <a:pt x="0" y="20002"/>
                  </a:moveTo>
                  <a:lnTo>
                    <a:pt x="63389" y="43529"/>
                  </a:lnTo>
                  <a:lnTo>
                    <a:pt x="126826" y="19907"/>
                  </a:lnTo>
                  <a:lnTo>
                    <a:pt x="63580" y="0"/>
                  </a:lnTo>
                  <a:close/>
                </a:path>
              </a:pathLst>
            </a:custGeom>
            <a:solidFill>
              <a:srgbClr val="D9D9D9"/>
            </a:solidFill>
            <a:ln>
              <a:noFill/>
            </a:ln>
          </p:spPr>
        </p:sp>
        <p:sp>
          <p:nvSpPr>
            <p:cNvPr id="141" name="Google Shape;141;g386507dfe09_0_1"/>
            <p:cNvSpPr/>
            <p:nvPr/>
          </p:nvSpPr>
          <p:spPr>
            <a:xfrm>
              <a:off x="2991269" y="3020977"/>
              <a:ext cx="1758228" cy="1384350"/>
            </a:xfrm>
            <a:custGeom>
              <a:avLst/>
              <a:gdLst/>
              <a:ahLst/>
              <a:cxnLst/>
              <a:rect l="l" t="t" r="r" b="b"/>
              <a:pathLst>
                <a:path w="87725" h="63817" extrusionOk="0">
                  <a:moveTo>
                    <a:pt x="24288" y="0"/>
                  </a:moveTo>
                  <a:lnTo>
                    <a:pt x="0" y="29908"/>
                  </a:lnTo>
                  <a:lnTo>
                    <a:pt x="87725" y="63817"/>
                  </a:lnTo>
                  <a:lnTo>
                    <a:pt x="87725" y="42291"/>
                  </a:lnTo>
                  <a:lnTo>
                    <a:pt x="87725" y="23526"/>
                  </a:lnTo>
                  <a:close/>
                </a:path>
              </a:pathLst>
            </a:custGeom>
            <a:solidFill>
              <a:srgbClr val="561561"/>
            </a:solidFill>
            <a:ln>
              <a:noFill/>
            </a:ln>
          </p:spPr>
        </p:sp>
        <p:sp>
          <p:nvSpPr>
            <p:cNvPr id="142" name="Google Shape;142;g386507dfe09_0_1"/>
            <p:cNvSpPr/>
            <p:nvPr/>
          </p:nvSpPr>
          <p:spPr>
            <a:xfrm flipH="1">
              <a:off x="4747852" y="3020977"/>
              <a:ext cx="1758228" cy="1384350"/>
            </a:xfrm>
            <a:custGeom>
              <a:avLst/>
              <a:gdLst/>
              <a:ahLst/>
              <a:cxnLst/>
              <a:rect l="l" t="t" r="r" b="b"/>
              <a:pathLst>
                <a:path w="87725" h="63817" extrusionOk="0">
                  <a:moveTo>
                    <a:pt x="24288" y="0"/>
                  </a:moveTo>
                  <a:lnTo>
                    <a:pt x="0" y="29908"/>
                  </a:lnTo>
                  <a:lnTo>
                    <a:pt x="87725" y="63817"/>
                  </a:lnTo>
                  <a:lnTo>
                    <a:pt x="87725" y="42291"/>
                  </a:lnTo>
                  <a:lnTo>
                    <a:pt x="87725" y="23526"/>
                  </a:lnTo>
                  <a:close/>
                </a:path>
              </a:pathLst>
            </a:custGeom>
            <a:solidFill>
              <a:srgbClr val="9325A5"/>
            </a:solidFill>
            <a:ln>
              <a:noFill/>
            </a:ln>
          </p:spPr>
        </p:sp>
        <p:sp>
          <p:nvSpPr>
            <p:cNvPr id="143" name="Google Shape;143;g386507dfe09_0_1"/>
            <p:cNvSpPr/>
            <p:nvPr/>
          </p:nvSpPr>
          <p:spPr>
            <a:xfrm>
              <a:off x="3969199" y="2001324"/>
              <a:ext cx="1565850" cy="585863"/>
            </a:xfrm>
            <a:custGeom>
              <a:avLst/>
              <a:gdLst/>
              <a:ahLst/>
              <a:cxnLst/>
              <a:rect l="l" t="t" r="r" b="b"/>
              <a:pathLst>
                <a:path w="24053" h="8150" extrusionOk="0">
                  <a:moveTo>
                    <a:pt x="0" y="3827"/>
                  </a:moveTo>
                  <a:lnTo>
                    <a:pt x="11976" y="8150"/>
                  </a:lnTo>
                  <a:lnTo>
                    <a:pt x="24053" y="3827"/>
                  </a:lnTo>
                  <a:lnTo>
                    <a:pt x="12126" y="0"/>
                  </a:lnTo>
                  <a:close/>
                </a:path>
              </a:pathLst>
            </a:custGeom>
            <a:solidFill>
              <a:srgbClr val="D9D9D9"/>
            </a:solidFill>
            <a:ln>
              <a:noFill/>
            </a:ln>
          </p:spPr>
        </p:sp>
        <p:sp>
          <p:nvSpPr>
            <p:cNvPr id="144" name="Google Shape;144;g386507dfe09_0_1"/>
            <p:cNvSpPr/>
            <p:nvPr/>
          </p:nvSpPr>
          <p:spPr>
            <a:xfrm>
              <a:off x="3563255" y="2275837"/>
              <a:ext cx="1189300" cy="1015326"/>
            </a:xfrm>
            <a:custGeom>
              <a:avLst/>
              <a:gdLst/>
              <a:ahLst/>
              <a:cxnLst/>
              <a:rect l="l" t="t" r="r" b="b"/>
              <a:pathLst>
                <a:path w="18238" h="14114" extrusionOk="0">
                  <a:moveTo>
                    <a:pt x="6262" y="0"/>
                  </a:moveTo>
                  <a:lnTo>
                    <a:pt x="18238" y="4324"/>
                  </a:lnTo>
                  <a:lnTo>
                    <a:pt x="18238" y="14114"/>
                  </a:lnTo>
                  <a:lnTo>
                    <a:pt x="0" y="7554"/>
                  </a:lnTo>
                  <a:close/>
                </a:path>
              </a:pathLst>
            </a:custGeom>
            <a:solidFill>
              <a:srgbClr val="561561"/>
            </a:solidFill>
            <a:ln>
              <a:noFill/>
            </a:ln>
          </p:spPr>
        </p:sp>
        <p:sp>
          <p:nvSpPr>
            <p:cNvPr id="145" name="Google Shape;145;g386507dfe09_0_1"/>
            <p:cNvSpPr/>
            <p:nvPr/>
          </p:nvSpPr>
          <p:spPr>
            <a:xfrm flipH="1">
              <a:off x="4749365" y="2275837"/>
              <a:ext cx="1189300" cy="1015326"/>
            </a:xfrm>
            <a:custGeom>
              <a:avLst/>
              <a:gdLst/>
              <a:ahLst/>
              <a:cxnLst/>
              <a:rect l="l" t="t" r="r" b="b"/>
              <a:pathLst>
                <a:path w="18238" h="14114" extrusionOk="0">
                  <a:moveTo>
                    <a:pt x="6262" y="0"/>
                  </a:moveTo>
                  <a:lnTo>
                    <a:pt x="18238" y="4324"/>
                  </a:lnTo>
                  <a:lnTo>
                    <a:pt x="18238" y="14114"/>
                  </a:lnTo>
                  <a:lnTo>
                    <a:pt x="0" y="7554"/>
                  </a:lnTo>
                  <a:close/>
                </a:path>
              </a:pathLst>
            </a:custGeom>
            <a:solidFill>
              <a:srgbClr val="771E86"/>
            </a:solidFill>
            <a:ln>
              <a:noFill/>
            </a:ln>
          </p:spPr>
        </p:sp>
        <p:sp>
          <p:nvSpPr>
            <p:cNvPr id="146" name="Google Shape;146;g386507dfe09_0_1"/>
            <p:cNvSpPr/>
            <p:nvPr/>
          </p:nvSpPr>
          <p:spPr>
            <a:xfrm>
              <a:off x="4059061" y="1153325"/>
              <a:ext cx="693508" cy="1201140"/>
            </a:xfrm>
            <a:custGeom>
              <a:avLst/>
              <a:gdLst/>
              <a:ahLst/>
              <a:cxnLst/>
              <a:rect l="l" t="t" r="r" b="b"/>
              <a:pathLst>
                <a:path w="10635" h="16697" extrusionOk="0">
                  <a:moveTo>
                    <a:pt x="10635" y="0"/>
                  </a:moveTo>
                  <a:lnTo>
                    <a:pt x="0" y="12722"/>
                  </a:lnTo>
                  <a:lnTo>
                    <a:pt x="10635" y="16697"/>
                  </a:lnTo>
                  <a:close/>
                </a:path>
              </a:pathLst>
            </a:custGeom>
            <a:solidFill>
              <a:srgbClr val="561561"/>
            </a:solidFill>
            <a:ln>
              <a:noFill/>
            </a:ln>
          </p:spPr>
        </p:sp>
        <p:sp>
          <p:nvSpPr>
            <p:cNvPr id="147" name="Google Shape;147;g386507dfe09_0_1"/>
            <p:cNvSpPr/>
            <p:nvPr/>
          </p:nvSpPr>
          <p:spPr>
            <a:xfrm flipH="1">
              <a:off x="4749350" y="1153325"/>
              <a:ext cx="693508" cy="1201140"/>
            </a:xfrm>
            <a:custGeom>
              <a:avLst/>
              <a:gdLst/>
              <a:ahLst/>
              <a:cxnLst/>
              <a:rect l="l" t="t" r="r" b="b"/>
              <a:pathLst>
                <a:path w="10635" h="16697" extrusionOk="0">
                  <a:moveTo>
                    <a:pt x="10635" y="0"/>
                  </a:moveTo>
                  <a:lnTo>
                    <a:pt x="0" y="12722"/>
                  </a:lnTo>
                  <a:lnTo>
                    <a:pt x="10635" y="16697"/>
                  </a:lnTo>
                  <a:close/>
                </a:path>
              </a:pathLst>
            </a:custGeom>
            <a:solidFill>
              <a:srgbClr val="701C7F"/>
            </a:solidFill>
            <a:ln>
              <a:noFill/>
            </a:ln>
          </p:spPr>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3a365182766_0_268"/>
          <p:cNvSpPr txBox="1">
            <a:spLocks noGrp="1"/>
          </p:cNvSpPr>
          <p:nvPr>
            <p:ph type="title"/>
          </p:nvPr>
        </p:nvSpPr>
        <p:spPr>
          <a:xfrm>
            <a:off x="442150" y="62530"/>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a:latin typeface="Verdana"/>
                <a:ea typeface="Verdana"/>
                <a:cs typeface="Verdana"/>
                <a:sym typeface="Verdana"/>
              </a:rPr>
              <a:t>When to refer to a dietitian</a:t>
            </a:r>
            <a:endParaRPr b="1">
              <a:latin typeface="Verdana"/>
              <a:ea typeface="Verdana"/>
              <a:cs typeface="Verdana"/>
              <a:sym typeface="Verdana"/>
            </a:endParaRPr>
          </a:p>
        </p:txBody>
      </p:sp>
      <p:grpSp>
        <p:nvGrpSpPr>
          <p:cNvPr id="154" name="Google Shape;154;g3a365182766_0_268"/>
          <p:cNvGrpSpPr/>
          <p:nvPr/>
        </p:nvGrpSpPr>
        <p:grpSpPr>
          <a:xfrm>
            <a:off x="9309493" y="93707"/>
            <a:ext cx="2882497" cy="2666967"/>
            <a:chOff x="2991269" y="1153325"/>
            <a:chExt cx="3514811" cy="3252003"/>
          </a:xfrm>
        </p:grpSpPr>
        <p:sp>
          <p:nvSpPr>
            <p:cNvPr id="155" name="Google Shape;155;g3a365182766_0_268"/>
            <p:cNvSpPr/>
            <p:nvPr/>
          </p:nvSpPr>
          <p:spPr>
            <a:xfrm>
              <a:off x="3477586" y="2585458"/>
              <a:ext cx="2541910" cy="950456"/>
            </a:xfrm>
            <a:custGeom>
              <a:avLst/>
              <a:gdLst/>
              <a:ahLst/>
              <a:cxnLst/>
              <a:rect l="l" t="t" r="r" b="b"/>
              <a:pathLst>
                <a:path w="126826" h="43529" extrusionOk="0">
                  <a:moveTo>
                    <a:pt x="0" y="20002"/>
                  </a:moveTo>
                  <a:lnTo>
                    <a:pt x="63389" y="43529"/>
                  </a:lnTo>
                  <a:lnTo>
                    <a:pt x="126826" y="19907"/>
                  </a:lnTo>
                  <a:lnTo>
                    <a:pt x="63580" y="0"/>
                  </a:lnTo>
                  <a:close/>
                </a:path>
              </a:pathLst>
            </a:custGeom>
            <a:solidFill>
              <a:srgbClr val="D9D9D9"/>
            </a:solidFill>
            <a:ln>
              <a:noFill/>
            </a:ln>
          </p:spPr>
        </p:sp>
        <p:sp>
          <p:nvSpPr>
            <p:cNvPr id="156" name="Google Shape;156;g3a365182766_0_268"/>
            <p:cNvSpPr/>
            <p:nvPr/>
          </p:nvSpPr>
          <p:spPr>
            <a:xfrm>
              <a:off x="2991269" y="3020977"/>
              <a:ext cx="1758228" cy="1384350"/>
            </a:xfrm>
            <a:custGeom>
              <a:avLst/>
              <a:gdLst/>
              <a:ahLst/>
              <a:cxnLst/>
              <a:rect l="l" t="t" r="r" b="b"/>
              <a:pathLst>
                <a:path w="87725" h="63817" extrusionOk="0">
                  <a:moveTo>
                    <a:pt x="24288" y="0"/>
                  </a:moveTo>
                  <a:lnTo>
                    <a:pt x="0" y="29908"/>
                  </a:lnTo>
                  <a:lnTo>
                    <a:pt x="87725" y="63817"/>
                  </a:lnTo>
                  <a:lnTo>
                    <a:pt x="87725" y="42291"/>
                  </a:lnTo>
                  <a:lnTo>
                    <a:pt x="87725" y="23526"/>
                  </a:lnTo>
                  <a:close/>
                </a:path>
              </a:pathLst>
            </a:custGeom>
            <a:solidFill>
              <a:srgbClr val="561561"/>
            </a:solidFill>
            <a:ln>
              <a:noFill/>
            </a:ln>
          </p:spPr>
        </p:sp>
        <p:sp>
          <p:nvSpPr>
            <p:cNvPr id="157" name="Google Shape;157;g3a365182766_0_268"/>
            <p:cNvSpPr/>
            <p:nvPr/>
          </p:nvSpPr>
          <p:spPr>
            <a:xfrm flipH="1">
              <a:off x="4747852" y="3020977"/>
              <a:ext cx="1758228" cy="1384350"/>
            </a:xfrm>
            <a:custGeom>
              <a:avLst/>
              <a:gdLst/>
              <a:ahLst/>
              <a:cxnLst/>
              <a:rect l="l" t="t" r="r" b="b"/>
              <a:pathLst>
                <a:path w="87725" h="63817" extrusionOk="0">
                  <a:moveTo>
                    <a:pt x="24288" y="0"/>
                  </a:moveTo>
                  <a:lnTo>
                    <a:pt x="0" y="29908"/>
                  </a:lnTo>
                  <a:lnTo>
                    <a:pt x="87725" y="63817"/>
                  </a:lnTo>
                  <a:lnTo>
                    <a:pt x="87725" y="42291"/>
                  </a:lnTo>
                  <a:lnTo>
                    <a:pt x="87725" y="23526"/>
                  </a:lnTo>
                  <a:close/>
                </a:path>
              </a:pathLst>
            </a:custGeom>
            <a:solidFill>
              <a:srgbClr val="9325A5"/>
            </a:solidFill>
            <a:ln>
              <a:noFill/>
            </a:ln>
          </p:spPr>
        </p:sp>
        <p:sp>
          <p:nvSpPr>
            <p:cNvPr id="158" name="Google Shape;158;g3a365182766_0_268"/>
            <p:cNvSpPr/>
            <p:nvPr/>
          </p:nvSpPr>
          <p:spPr>
            <a:xfrm>
              <a:off x="3969199" y="2001324"/>
              <a:ext cx="1565850" cy="585863"/>
            </a:xfrm>
            <a:custGeom>
              <a:avLst/>
              <a:gdLst/>
              <a:ahLst/>
              <a:cxnLst/>
              <a:rect l="l" t="t" r="r" b="b"/>
              <a:pathLst>
                <a:path w="24053" h="8150" extrusionOk="0">
                  <a:moveTo>
                    <a:pt x="0" y="3827"/>
                  </a:moveTo>
                  <a:lnTo>
                    <a:pt x="11976" y="8150"/>
                  </a:lnTo>
                  <a:lnTo>
                    <a:pt x="24053" y="3827"/>
                  </a:lnTo>
                  <a:lnTo>
                    <a:pt x="12126" y="0"/>
                  </a:lnTo>
                  <a:close/>
                </a:path>
              </a:pathLst>
            </a:custGeom>
            <a:solidFill>
              <a:srgbClr val="D9D9D9"/>
            </a:solidFill>
            <a:ln>
              <a:noFill/>
            </a:ln>
          </p:spPr>
        </p:sp>
        <p:sp>
          <p:nvSpPr>
            <p:cNvPr id="159" name="Google Shape;159;g3a365182766_0_268"/>
            <p:cNvSpPr/>
            <p:nvPr/>
          </p:nvSpPr>
          <p:spPr>
            <a:xfrm>
              <a:off x="3563255" y="2275837"/>
              <a:ext cx="1189300" cy="1015326"/>
            </a:xfrm>
            <a:custGeom>
              <a:avLst/>
              <a:gdLst/>
              <a:ahLst/>
              <a:cxnLst/>
              <a:rect l="l" t="t" r="r" b="b"/>
              <a:pathLst>
                <a:path w="18238" h="14114" extrusionOk="0">
                  <a:moveTo>
                    <a:pt x="6262" y="0"/>
                  </a:moveTo>
                  <a:lnTo>
                    <a:pt x="18238" y="4324"/>
                  </a:lnTo>
                  <a:lnTo>
                    <a:pt x="18238" y="14114"/>
                  </a:lnTo>
                  <a:lnTo>
                    <a:pt x="0" y="7554"/>
                  </a:lnTo>
                  <a:close/>
                </a:path>
              </a:pathLst>
            </a:custGeom>
            <a:solidFill>
              <a:srgbClr val="561561"/>
            </a:solidFill>
            <a:ln>
              <a:noFill/>
            </a:ln>
          </p:spPr>
        </p:sp>
        <p:sp>
          <p:nvSpPr>
            <p:cNvPr id="160" name="Google Shape;160;g3a365182766_0_268"/>
            <p:cNvSpPr/>
            <p:nvPr/>
          </p:nvSpPr>
          <p:spPr>
            <a:xfrm flipH="1">
              <a:off x="4749365" y="2275837"/>
              <a:ext cx="1189300" cy="1015326"/>
            </a:xfrm>
            <a:custGeom>
              <a:avLst/>
              <a:gdLst/>
              <a:ahLst/>
              <a:cxnLst/>
              <a:rect l="l" t="t" r="r" b="b"/>
              <a:pathLst>
                <a:path w="18238" h="14114" extrusionOk="0">
                  <a:moveTo>
                    <a:pt x="6262" y="0"/>
                  </a:moveTo>
                  <a:lnTo>
                    <a:pt x="18238" y="4324"/>
                  </a:lnTo>
                  <a:lnTo>
                    <a:pt x="18238" y="14114"/>
                  </a:lnTo>
                  <a:lnTo>
                    <a:pt x="0" y="7554"/>
                  </a:lnTo>
                  <a:close/>
                </a:path>
              </a:pathLst>
            </a:custGeom>
            <a:solidFill>
              <a:srgbClr val="771E86"/>
            </a:solidFill>
            <a:ln>
              <a:noFill/>
            </a:ln>
          </p:spPr>
        </p:sp>
        <p:sp>
          <p:nvSpPr>
            <p:cNvPr id="161" name="Google Shape;161;g3a365182766_0_268"/>
            <p:cNvSpPr/>
            <p:nvPr/>
          </p:nvSpPr>
          <p:spPr>
            <a:xfrm>
              <a:off x="4059061" y="1153325"/>
              <a:ext cx="693508" cy="1201140"/>
            </a:xfrm>
            <a:custGeom>
              <a:avLst/>
              <a:gdLst/>
              <a:ahLst/>
              <a:cxnLst/>
              <a:rect l="l" t="t" r="r" b="b"/>
              <a:pathLst>
                <a:path w="10635" h="16697" extrusionOk="0">
                  <a:moveTo>
                    <a:pt x="10635" y="0"/>
                  </a:moveTo>
                  <a:lnTo>
                    <a:pt x="0" y="12722"/>
                  </a:lnTo>
                  <a:lnTo>
                    <a:pt x="10635" y="16697"/>
                  </a:lnTo>
                  <a:close/>
                </a:path>
              </a:pathLst>
            </a:custGeom>
            <a:solidFill>
              <a:srgbClr val="561561"/>
            </a:solidFill>
            <a:ln>
              <a:noFill/>
            </a:ln>
          </p:spPr>
        </p:sp>
        <p:sp>
          <p:nvSpPr>
            <p:cNvPr id="162" name="Google Shape;162;g3a365182766_0_268"/>
            <p:cNvSpPr/>
            <p:nvPr/>
          </p:nvSpPr>
          <p:spPr>
            <a:xfrm flipH="1">
              <a:off x="4749350" y="1153325"/>
              <a:ext cx="693508" cy="1201140"/>
            </a:xfrm>
            <a:custGeom>
              <a:avLst/>
              <a:gdLst/>
              <a:ahLst/>
              <a:cxnLst/>
              <a:rect l="l" t="t" r="r" b="b"/>
              <a:pathLst>
                <a:path w="10635" h="16697" extrusionOk="0">
                  <a:moveTo>
                    <a:pt x="10635" y="0"/>
                  </a:moveTo>
                  <a:lnTo>
                    <a:pt x="0" y="12722"/>
                  </a:lnTo>
                  <a:lnTo>
                    <a:pt x="10635" y="16697"/>
                  </a:lnTo>
                  <a:close/>
                </a:path>
              </a:pathLst>
            </a:custGeom>
            <a:solidFill>
              <a:srgbClr val="701C7F"/>
            </a:solidFill>
            <a:ln>
              <a:noFill/>
            </a:ln>
          </p:spPr>
        </p:sp>
      </p:grpSp>
      <p:sp>
        <p:nvSpPr>
          <p:cNvPr id="163" name="Google Shape;163;g3a365182766_0_268"/>
          <p:cNvSpPr txBox="1">
            <a:spLocks noGrp="1"/>
          </p:cNvSpPr>
          <p:nvPr>
            <p:ph type="body" idx="1"/>
          </p:nvPr>
        </p:nvSpPr>
        <p:spPr>
          <a:xfrm>
            <a:off x="546365" y="1429575"/>
            <a:ext cx="9737100" cy="4351200"/>
          </a:xfrm>
          <a:prstGeom prst="rect">
            <a:avLst/>
          </a:prstGeom>
          <a:noFill/>
          <a:ln>
            <a:noFill/>
          </a:ln>
        </p:spPr>
        <p:txBody>
          <a:bodyPr spcFirstLastPara="1" wrap="square" lIns="91425" tIns="45700" rIns="91425" bIns="45700" anchor="t" anchorCtr="0">
            <a:normAutofit/>
          </a:bodyPr>
          <a:lstStyle/>
          <a:p>
            <a:pPr marL="0" lvl="0" indent="0" algn="l" rtl="0">
              <a:lnSpc>
                <a:spcPct val="150000"/>
              </a:lnSpc>
              <a:spcBef>
                <a:spcPts val="1000"/>
              </a:spcBef>
              <a:spcAft>
                <a:spcPts val="0"/>
              </a:spcAft>
              <a:buNone/>
            </a:pPr>
            <a:r>
              <a:rPr lang="en-US">
                <a:latin typeface="Verdana"/>
                <a:ea typeface="Verdana"/>
                <a:cs typeface="Verdana"/>
                <a:sym typeface="Verdana"/>
              </a:rPr>
              <a:t>Some situations are best supported by a registered dietitian with experience and training in obesity care.  </a:t>
            </a:r>
            <a:endParaRPr>
              <a:latin typeface="Verdana"/>
              <a:ea typeface="Verdana"/>
              <a:cs typeface="Verdana"/>
              <a:sym typeface="Verdana"/>
            </a:endParaRPr>
          </a:p>
          <a:p>
            <a:pPr marL="0" lvl="0" indent="0" algn="l" rtl="0">
              <a:lnSpc>
                <a:spcPct val="150000"/>
              </a:lnSpc>
              <a:spcBef>
                <a:spcPts val="1000"/>
              </a:spcBef>
              <a:spcAft>
                <a:spcPts val="0"/>
              </a:spcAft>
              <a:buNone/>
            </a:pPr>
            <a:r>
              <a:rPr lang="en-US">
                <a:latin typeface="Verdana"/>
                <a:ea typeface="Verdana"/>
                <a:cs typeface="Verdana"/>
                <a:sym typeface="Verdana"/>
              </a:rPr>
              <a:t>Examples include:</a:t>
            </a:r>
            <a:endParaRPr>
              <a:latin typeface="Verdana"/>
              <a:ea typeface="Verdana"/>
              <a:cs typeface="Verdana"/>
              <a:sym typeface="Verdana"/>
            </a:endParaRPr>
          </a:p>
          <a:p>
            <a:pPr marL="457200" lvl="0" indent="-355600" algn="l" rtl="0">
              <a:lnSpc>
                <a:spcPct val="150000"/>
              </a:lnSpc>
              <a:spcBef>
                <a:spcPts val="1000"/>
              </a:spcBef>
              <a:spcAft>
                <a:spcPts val="0"/>
              </a:spcAft>
              <a:buSzPts val="2000"/>
              <a:buFont typeface="Verdana"/>
              <a:buChar char="•"/>
            </a:pPr>
            <a:r>
              <a:rPr lang="en-US">
                <a:latin typeface="Verdana"/>
                <a:ea typeface="Verdana"/>
                <a:cs typeface="Verdana"/>
                <a:sym typeface="Verdana"/>
              </a:rPr>
              <a:t>Establishing nutritionally adequate diet alongside pharmacotherapy</a:t>
            </a:r>
            <a:endParaRPr>
              <a:latin typeface="Verdana"/>
              <a:ea typeface="Verdana"/>
              <a:cs typeface="Verdana"/>
              <a:sym typeface="Verdana"/>
            </a:endParaRPr>
          </a:p>
          <a:p>
            <a:pPr marL="457200" lvl="0" indent="-355600" algn="l" rtl="0">
              <a:lnSpc>
                <a:spcPct val="150000"/>
              </a:lnSpc>
              <a:spcBef>
                <a:spcPts val="0"/>
              </a:spcBef>
              <a:spcAft>
                <a:spcPts val="0"/>
              </a:spcAft>
              <a:buSzPts val="2000"/>
              <a:buFont typeface="Verdana"/>
              <a:buChar char="•"/>
            </a:pPr>
            <a:r>
              <a:rPr lang="en-US">
                <a:latin typeface="Verdana"/>
                <a:ea typeface="Verdana"/>
                <a:cs typeface="Verdana"/>
                <a:sym typeface="Verdana"/>
              </a:rPr>
              <a:t>Signs or disclosure of disordered eating behaviours or patterns, for example binge eating, excessive night time eating (which will also require psychological assessment)</a:t>
            </a:r>
            <a:endParaRPr>
              <a:latin typeface="Verdana"/>
              <a:ea typeface="Verdana"/>
              <a:cs typeface="Verdana"/>
              <a:sym typeface="Verdana"/>
            </a:endParaRPr>
          </a:p>
          <a:p>
            <a:pPr marL="457200" lvl="0" indent="-355600" algn="l" rtl="0">
              <a:lnSpc>
                <a:spcPct val="150000"/>
              </a:lnSpc>
              <a:spcBef>
                <a:spcPts val="0"/>
              </a:spcBef>
              <a:spcAft>
                <a:spcPts val="0"/>
              </a:spcAft>
              <a:buSzPts val="2000"/>
              <a:buFont typeface="Verdana"/>
              <a:buChar char="•"/>
            </a:pPr>
            <a:r>
              <a:rPr lang="en-US">
                <a:latin typeface="Verdana"/>
                <a:ea typeface="Verdana"/>
                <a:cs typeface="Verdana"/>
                <a:sym typeface="Verdana"/>
              </a:rPr>
              <a:t>Preparing for bariatric surgery or post-bariatric surgery</a:t>
            </a:r>
            <a:endParaRPr>
              <a:latin typeface="Verdana"/>
              <a:ea typeface="Verdana"/>
              <a:cs typeface="Verdana"/>
              <a:sym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37cf54b6e93_0_0"/>
          <p:cNvSpPr txBox="1">
            <a:spLocks noGrp="1"/>
          </p:cNvSpPr>
          <p:nvPr>
            <p:ph type="title"/>
          </p:nvPr>
        </p:nvSpPr>
        <p:spPr>
          <a:xfrm>
            <a:off x="838193" y="400475"/>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3600" b="1">
                <a:latin typeface="Verdana"/>
                <a:ea typeface="Verdana"/>
                <a:cs typeface="Verdana"/>
                <a:sym typeface="Verdana"/>
              </a:rPr>
              <a:t>Key Nutrition Messages</a:t>
            </a:r>
            <a:endParaRPr sz="3600" b="1">
              <a:latin typeface="Verdana"/>
              <a:ea typeface="Verdana"/>
              <a:cs typeface="Verdana"/>
              <a:sym typeface="Verdana"/>
            </a:endParaRPr>
          </a:p>
        </p:txBody>
      </p:sp>
      <p:sp>
        <p:nvSpPr>
          <p:cNvPr id="170" name="Google Shape;170;g37cf54b6e93_0_0"/>
          <p:cNvSpPr txBox="1">
            <a:spLocks noGrp="1"/>
          </p:cNvSpPr>
          <p:nvPr>
            <p:ph type="body" idx="1"/>
          </p:nvPr>
        </p:nvSpPr>
        <p:spPr>
          <a:xfrm>
            <a:off x="712900" y="2203500"/>
            <a:ext cx="10782000" cy="4351200"/>
          </a:xfrm>
          <a:prstGeom prst="rect">
            <a:avLst/>
          </a:prstGeom>
        </p:spPr>
        <p:txBody>
          <a:bodyPr spcFirstLastPara="1" wrap="square" lIns="91425" tIns="45700" rIns="91425" bIns="45700" anchor="t" anchorCtr="0">
            <a:normAutofit/>
          </a:bodyPr>
          <a:lstStyle/>
          <a:p>
            <a:pPr marL="457200" lvl="0" indent="-355600" algn="just" rtl="0">
              <a:lnSpc>
                <a:spcPct val="150000"/>
              </a:lnSpc>
              <a:spcBef>
                <a:spcPts val="1000"/>
              </a:spcBef>
              <a:spcAft>
                <a:spcPts val="0"/>
              </a:spcAft>
              <a:buSzPts val="2000"/>
              <a:buFont typeface="Verdana"/>
              <a:buChar char="➔"/>
            </a:pPr>
            <a:r>
              <a:rPr lang="en-US">
                <a:latin typeface="Verdana"/>
                <a:ea typeface="Verdana"/>
                <a:cs typeface="Verdana"/>
                <a:sym typeface="Verdana"/>
              </a:rPr>
              <a:t>Individual values, priorities, preferences that are </a:t>
            </a:r>
            <a:r>
              <a:rPr lang="en-US" u="sng">
                <a:latin typeface="Verdana"/>
                <a:ea typeface="Verdana"/>
                <a:cs typeface="Verdana"/>
                <a:sym typeface="Verdana"/>
              </a:rPr>
              <a:t>culturally acceptable</a:t>
            </a:r>
            <a:r>
              <a:rPr lang="en-US">
                <a:latin typeface="Verdana"/>
                <a:ea typeface="Verdana"/>
                <a:cs typeface="Verdana"/>
                <a:sym typeface="Verdana"/>
              </a:rPr>
              <a:t>, </a:t>
            </a:r>
            <a:r>
              <a:rPr lang="en-US" u="sng">
                <a:latin typeface="Verdana"/>
                <a:ea typeface="Verdana"/>
                <a:cs typeface="Verdana"/>
                <a:sym typeface="Verdana"/>
              </a:rPr>
              <a:t>affordable</a:t>
            </a:r>
            <a:r>
              <a:rPr lang="en-US">
                <a:latin typeface="Verdana"/>
                <a:ea typeface="Verdana"/>
                <a:cs typeface="Verdana"/>
                <a:sym typeface="Verdana"/>
              </a:rPr>
              <a:t>, and </a:t>
            </a:r>
            <a:r>
              <a:rPr lang="en-US" u="sng">
                <a:latin typeface="Verdana"/>
                <a:ea typeface="Verdana"/>
                <a:cs typeface="Verdana"/>
                <a:sym typeface="Verdana"/>
              </a:rPr>
              <a:t>sustainable</a:t>
            </a:r>
            <a:r>
              <a:rPr lang="en-US">
                <a:latin typeface="Verdana"/>
                <a:ea typeface="Verdana"/>
                <a:cs typeface="Verdana"/>
                <a:sym typeface="Verdana"/>
              </a:rPr>
              <a:t> must underpin food and nutrition goals</a:t>
            </a:r>
            <a:endParaRPr>
              <a:latin typeface="Verdana"/>
              <a:ea typeface="Verdana"/>
              <a:cs typeface="Verdana"/>
              <a:sym typeface="Verdana"/>
            </a:endParaRPr>
          </a:p>
          <a:p>
            <a:pPr marL="457200" lvl="0" indent="-355600" algn="just" rtl="0">
              <a:lnSpc>
                <a:spcPct val="150000"/>
              </a:lnSpc>
              <a:spcBef>
                <a:spcPts val="0"/>
              </a:spcBef>
              <a:spcAft>
                <a:spcPts val="0"/>
              </a:spcAft>
              <a:buSzPts val="2000"/>
              <a:buFont typeface="Verdana"/>
              <a:buChar char="➔"/>
            </a:pPr>
            <a:r>
              <a:rPr lang="en-US">
                <a:latin typeface="Verdana"/>
                <a:ea typeface="Verdana"/>
                <a:cs typeface="Verdana"/>
                <a:sym typeface="Verdana"/>
              </a:rPr>
              <a:t>Use person-first language, patient-centred and weight-inclusive approaches</a:t>
            </a:r>
            <a:endParaRPr>
              <a:latin typeface="Verdana"/>
              <a:ea typeface="Verdana"/>
              <a:cs typeface="Verdana"/>
              <a:sym typeface="Verdana"/>
            </a:endParaRPr>
          </a:p>
          <a:p>
            <a:pPr marL="457200" lvl="0" indent="-355600" algn="just" rtl="0">
              <a:lnSpc>
                <a:spcPct val="150000"/>
              </a:lnSpc>
              <a:spcBef>
                <a:spcPts val="0"/>
              </a:spcBef>
              <a:spcAft>
                <a:spcPts val="0"/>
              </a:spcAft>
              <a:buSzPts val="2000"/>
              <a:buFont typeface="Verdana"/>
              <a:buChar char="➔"/>
            </a:pPr>
            <a:r>
              <a:rPr lang="en-US">
                <a:latin typeface="Verdana"/>
                <a:ea typeface="Verdana"/>
                <a:cs typeface="Verdana"/>
                <a:sym typeface="Verdana"/>
              </a:rPr>
              <a:t>Consider </a:t>
            </a:r>
            <a:r>
              <a:rPr lang="en-US" u="sng">
                <a:latin typeface="Verdana"/>
                <a:ea typeface="Verdana"/>
                <a:cs typeface="Verdana"/>
                <a:sym typeface="Verdana"/>
              </a:rPr>
              <a:t>national or regional healthy eating guidelines</a:t>
            </a:r>
            <a:r>
              <a:rPr lang="en-US">
                <a:latin typeface="Verdana"/>
                <a:ea typeface="Verdana"/>
                <a:cs typeface="Verdana"/>
                <a:sym typeface="Verdana"/>
              </a:rPr>
              <a:t> as first line information (as relevant to the individual)</a:t>
            </a:r>
            <a:endParaRPr>
              <a:latin typeface="Verdana"/>
              <a:ea typeface="Verdana"/>
              <a:cs typeface="Verdana"/>
              <a:sym typeface="Verdan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endParaRPr>
          </a:p>
          <a:p>
            <a:pPr marL="457200" lvl="0" indent="-355600" algn="just" rtl="0">
              <a:lnSpc>
                <a:spcPct val="150000"/>
              </a:lnSpc>
              <a:spcBef>
                <a:spcPts val="0"/>
              </a:spcBef>
              <a:spcAft>
                <a:spcPts val="0"/>
              </a:spcAft>
              <a:buSzPts val="2000"/>
              <a:buFont typeface="Verdana"/>
              <a:buChar char="➔"/>
            </a:pPr>
            <a:r>
              <a:rPr lang="en-US">
                <a:latin typeface="Verdana"/>
                <a:ea typeface="Verdana"/>
                <a:cs typeface="Verdana"/>
                <a:sym typeface="Verdana"/>
              </a:rPr>
              <a:t>Many health outcomes are important to prevent obesity complications and weight loss is not always the target</a:t>
            </a:r>
            <a:endParaRPr>
              <a:latin typeface="Verdana"/>
              <a:ea typeface="Verdana"/>
              <a:cs typeface="Verdana"/>
              <a:sym typeface="Verdana"/>
            </a:endParaRPr>
          </a:p>
          <a:p>
            <a:pPr marL="914400" lvl="1" indent="-342900" algn="just" rtl="0">
              <a:lnSpc>
                <a:spcPct val="150000"/>
              </a:lnSpc>
              <a:spcBef>
                <a:spcPts val="0"/>
              </a:spcBef>
              <a:spcAft>
                <a:spcPts val="0"/>
              </a:spcAft>
              <a:buSzPts val="1800"/>
              <a:buFont typeface="Verdana"/>
              <a:buChar char="◆"/>
            </a:pPr>
            <a:r>
              <a:rPr lang="en-US">
                <a:latin typeface="Verdana"/>
                <a:ea typeface="Verdana"/>
                <a:cs typeface="Verdana"/>
                <a:sym typeface="Verdana"/>
              </a:rPr>
              <a:t>Check the food and nutrition outcomes that are important to the individual </a:t>
            </a:r>
            <a:endParaRPr>
              <a:latin typeface="Verdana"/>
              <a:ea typeface="Verdana"/>
              <a:cs typeface="Verdana"/>
              <a:sym typeface="Verdana"/>
            </a:endParaRPr>
          </a:p>
        </p:txBody>
      </p:sp>
      <p:pic>
        <p:nvPicPr>
          <p:cNvPr id="171" name="Google Shape;171;g37cf54b6e93_0_0"/>
          <p:cNvPicPr preferRelativeResize="0"/>
          <p:nvPr/>
        </p:nvPicPr>
        <p:blipFill>
          <a:blip r:embed="rId3">
            <a:alphaModFix/>
          </a:blip>
          <a:stretch>
            <a:fillRect/>
          </a:stretch>
        </p:blipFill>
        <p:spPr>
          <a:xfrm>
            <a:off x="0" y="82473"/>
            <a:ext cx="2121050" cy="2121024"/>
          </a:xfrm>
          <a:prstGeom prst="rect">
            <a:avLst/>
          </a:prstGeom>
          <a:noFill/>
          <a:ln>
            <a:noFill/>
          </a:ln>
        </p:spPr>
      </p:pic>
      <p:pic>
        <p:nvPicPr>
          <p:cNvPr id="172" name="Google Shape;172;g37cf54b6e93_0_0"/>
          <p:cNvPicPr preferRelativeResize="0"/>
          <p:nvPr/>
        </p:nvPicPr>
        <p:blipFill>
          <a:blip r:embed="rId4">
            <a:alphaModFix/>
          </a:blip>
          <a:stretch>
            <a:fillRect/>
          </a:stretch>
        </p:blipFill>
        <p:spPr>
          <a:xfrm>
            <a:off x="9964900" y="2797"/>
            <a:ext cx="2121050" cy="2121050"/>
          </a:xfrm>
          <a:prstGeom prst="rect">
            <a:avLst/>
          </a:prstGeom>
          <a:noFill/>
          <a:ln>
            <a:noFill/>
          </a:ln>
        </p:spPr>
      </p:pic>
      <p:sp>
        <p:nvSpPr>
          <p:cNvPr id="173" name="Google Shape;173;g37cf54b6e93_0_0"/>
          <p:cNvSpPr txBox="1"/>
          <p:nvPr/>
        </p:nvSpPr>
        <p:spPr>
          <a:xfrm>
            <a:off x="3974050" y="6313100"/>
            <a:ext cx="4259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t>Source: </a:t>
            </a:r>
            <a:r>
              <a:rPr lang="en-US" u="sng">
                <a:solidFill>
                  <a:schemeClr val="hlink"/>
                </a:solidFill>
                <a:hlinkClick r:id="rId5"/>
              </a:rPr>
              <a:t>Food Based Dietary Guidelines in Europe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37a2954d73a_0_16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sz="3600" b="1">
                <a:latin typeface="Verdana"/>
                <a:ea typeface="Verdana"/>
                <a:cs typeface="Verdana"/>
                <a:sym typeface="Verdana"/>
              </a:rPr>
              <a:t>Brief nutrition intervention: </a:t>
            </a:r>
            <a:endParaRPr sz="3600" b="1">
              <a:latin typeface="Verdana"/>
              <a:ea typeface="Verdana"/>
              <a:cs typeface="Verdana"/>
              <a:sym typeface="Verdana"/>
            </a:endParaRPr>
          </a:p>
          <a:p>
            <a:pPr marL="0" lvl="0" indent="0" algn="l" rtl="0">
              <a:lnSpc>
                <a:spcPct val="90000"/>
              </a:lnSpc>
              <a:spcBef>
                <a:spcPts val="0"/>
              </a:spcBef>
              <a:spcAft>
                <a:spcPts val="0"/>
              </a:spcAft>
              <a:buClr>
                <a:schemeClr val="dk1"/>
              </a:buClr>
              <a:buSzPts val="4400"/>
              <a:buFont typeface="Calibri"/>
              <a:buNone/>
            </a:pPr>
            <a:r>
              <a:rPr lang="en-US" sz="3600" b="1">
                <a:latin typeface="Verdana"/>
                <a:ea typeface="Verdana"/>
                <a:cs typeface="Verdana"/>
                <a:sym typeface="Verdana"/>
              </a:rPr>
              <a:t>Getting the basics right</a:t>
            </a:r>
            <a:endParaRPr sz="3600" b="1">
              <a:latin typeface="Verdana"/>
              <a:ea typeface="Verdana"/>
              <a:cs typeface="Verdana"/>
              <a:sym typeface="Verdana"/>
            </a:endParaRPr>
          </a:p>
        </p:txBody>
      </p:sp>
      <p:grpSp>
        <p:nvGrpSpPr>
          <p:cNvPr id="179" name="Google Shape;179;g37a2954d73a_0_163"/>
          <p:cNvGrpSpPr/>
          <p:nvPr/>
        </p:nvGrpSpPr>
        <p:grpSpPr>
          <a:xfrm>
            <a:off x="838200" y="1831145"/>
            <a:ext cx="10515600" cy="4340214"/>
            <a:chOff x="0" y="5520"/>
            <a:chExt cx="10515600" cy="4340214"/>
          </a:xfrm>
        </p:grpSpPr>
        <p:sp>
          <p:nvSpPr>
            <p:cNvPr id="180" name="Google Shape;180;g37a2954d73a_0_163"/>
            <p:cNvSpPr/>
            <p:nvPr/>
          </p:nvSpPr>
          <p:spPr>
            <a:xfrm>
              <a:off x="0" y="5520"/>
              <a:ext cx="10515600" cy="661500"/>
            </a:xfrm>
            <a:prstGeom prst="roundRect">
              <a:avLst>
                <a:gd name="adj" fmla="val 10000"/>
              </a:avLst>
            </a:prstGeom>
            <a:solidFill>
              <a:srgbClr val="CFDE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Verdana"/>
                <a:ea typeface="Verdana"/>
                <a:cs typeface="Verdana"/>
                <a:sym typeface="Verdana"/>
              </a:endParaRPr>
            </a:p>
          </p:txBody>
        </p:sp>
        <p:sp>
          <p:nvSpPr>
            <p:cNvPr id="181" name="Google Shape;181;g37a2954d73a_0_163"/>
            <p:cNvSpPr/>
            <p:nvPr/>
          </p:nvSpPr>
          <p:spPr>
            <a:xfrm>
              <a:off x="200066" y="154330"/>
              <a:ext cx="364200" cy="3639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Verdana"/>
                <a:ea typeface="Verdana"/>
                <a:cs typeface="Verdana"/>
                <a:sym typeface="Verdana"/>
              </a:endParaRPr>
            </a:p>
          </p:txBody>
        </p:sp>
        <p:sp>
          <p:nvSpPr>
            <p:cNvPr id="182" name="Google Shape;182;g37a2954d73a_0_163"/>
            <p:cNvSpPr/>
            <p:nvPr/>
          </p:nvSpPr>
          <p:spPr>
            <a:xfrm>
              <a:off x="764247" y="5520"/>
              <a:ext cx="9716700" cy="723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Verdana"/>
                <a:ea typeface="Verdana"/>
                <a:cs typeface="Verdana"/>
                <a:sym typeface="Verdana"/>
              </a:endParaRPr>
            </a:p>
          </p:txBody>
        </p:sp>
        <p:sp>
          <p:nvSpPr>
            <p:cNvPr id="183" name="Google Shape;183;g37a2954d73a_0_163"/>
            <p:cNvSpPr txBox="1"/>
            <p:nvPr/>
          </p:nvSpPr>
          <p:spPr>
            <a:xfrm>
              <a:off x="764247" y="5520"/>
              <a:ext cx="9716700" cy="723300"/>
            </a:xfrm>
            <a:prstGeom prst="rect">
              <a:avLst/>
            </a:prstGeom>
            <a:noFill/>
            <a:ln>
              <a:noFill/>
            </a:ln>
          </p:spPr>
          <p:txBody>
            <a:bodyPr spcFirstLastPara="1" wrap="square" lIns="76550" tIns="76550" rIns="76550" bIns="76550" anchor="ctr" anchorCtr="0">
              <a:noAutofit/>
            </a:bodyPr>
            <a:lstStyle/>
            <a:p>
              <a:pPr marL="0" marR="0" lvl="0" indent="0" algn="l" rtl="0">
                <a:lnSpc>
                  <a:spcPct val="100000"/>
                </a:lnSpc>
                <a:spcBef>
                  <a:spcPts val="0"/>
                </a:spcBef>
                <a:spcAft>
                  <a:spcPts val="0"/>
                </a:spcAft>
                <a:buClr>
                  <a:schemeClr val="dk1"/>
                </a:buClr>
                <a:buSzPts val="2000"/>
                <a:buFont typeface="Calibri"/>
                <a:buNone/>
              </a:pPr>
              <a:r>
                <a:rPr lang="en-US" sz="2000" i="0" u="none" strike="noStrike" cap="none">
                  <a:solidFill>
                    <a:schemeClr val="dk1"/>
                  </a:solidFill>
                  <a:latin typeface="Verdana"/>
                  <a:ea typeface="Verdana"/>
                  <a:cs typeface="Verdana"/>
                  <a:sym typeface="Verdana"/>
                </a:rPr>
                <a:t>Eating pattern - i.e. regular meals, no long gaps</a:t>
              </a:r>
              <a:endParaRPr sz="2000" i="0" u="none" strike="noStrike" cap="none">
                <a:solidFill>
                  <a:schemeClr val="dk1"/>
                </a:solidFill>
                <a:latin typeface="Verdana"/>
                <a:ea typeface="Verdana"/>
                <a:cs typeface="Verdana"/>
                <a:sym typeface="Verdana"/>
              </a:endParaRPr>
            </a:p>
          </p:txBody>
        </p:sp>
        <p:sp>
          <p:nvSpPr>
            <p:cNvPr id="184" name="Google Shape;184;g37a2954d73a_0_163"/>
            <p:cNvSpPr/>
            <p:nvPr/>
          </p:nvSpPr>
          <p:spPr>
            <a:xfrm>
              <a:off x="0" y="909749"/>
              <a:ext cx="10515600" cy="661500"/>
            </a:xfrm>
            <a:prstGeom prst="roundRect">
              <a:avLst>
                <a:gd name="adj" fmla="val 10000"/>
              </a:avLst>
            </a:prstGeom>
            <a:solidFill>
              <a:srgbClr val="CFDE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Verdana"/>
                <a:ea typeface="Verdana"/>
                <a:cs typeface="Verdana"/>
                <a:sym typeface="Verdana"/>
              </a:endParaRPr>
            </a:p>
          </p:txBody>
        </p:sp>
        <p:sp>
          <p:nvSpPr>
            <p:cNvPr id="185" name="Google Shape;185;g37a2954d73a_0_163"/>
            <p:cNvSpPr/>
            <p:nvPr/>
          </p:nvSpPr>
          <p:spPr>
            <a:xfrm>
              <a:off x="200066" y="1058559"/>
              <a:ext cx="364200" cy="363900"/>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Verdana"/>
                <a:ea typeface="Verdana"/>
                <a:cs typeface="Verdana"/>
                <a:sym typeface="Verdana"/>
              </a:endParaRPr>
            </a:p>
          </p:txBody>
        </p:sp>
        <p:sp>
          <p:nvSpPr>
            <p:cNvPr id="186" name="Google Shape;186;g37a2954d73a_0_163"/>
            <p:cNvSpPr/>
            <p:nvPr/>
          </p:nvSpPr>
          <p:spPr>
            <a:xfrm>
              <a:off x="764247" y="909749"/>
              <a:ext cx="9716700" cy="723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Verdana"/>
                <a:ea typeface="Verdana"/>
                <a:cs typeface="Verdana"/>
                <a:sym typeface="Verdana"/>
              </a:endParaRPr>
            </a:p>
          </p:txBody>
        </p:sp>
        <p:sp>
          <p:nvSpPr>
            <p:cNvPr id="187" name="Google Shape;187;g37a2954d73a_0_163"/>
            <p:cNvSpPr txBox="1"/>
            <p:nvPr/>
          </p:nvSpPr>
          <p:spPr>
            <a:xfrm>
              <a:off x="764247" y="909749"/>
              <a:ext cx="9716700" cy="723300"/>
            </a:xfrm>
            <a:prstGeom prst="rect">
              <a:avLst/>
            </a:prstGeom>
            <a:noFill/>
            <a:ln>
              <a:noFill/>
            </a:ln>
          </p:spPr>
          <p:txBody>
            <a:bodyPr spcFirstLastPara="1" wrap="square" lIns="76550" tIns="76550" rIns="76550" bIns="76550" anchor="ctr" anchorCtr="0">
              <a:noAutofit/>
            </a:bodyPr>
            <a:lstStyle/>
            <a:p>
              <a:pPr marL="0" marR="0" lvl="0" indent="0" algn="l" rtl="0">
                <a:lnSpc>
                  <a:spcPct val="100000"/>
                </a:lnSpc>
                <a:spcBef>
                  <a:spcPts val="0"/>
                </a:spcBef>
                <a:spcAft>
                  <a:spcPts val="0"/>
                </a:spcAft>
                <a:buClr>
                  <a:schemeClr val="dk1"/>
                </a:buClr>
                <a:buSzPts val="2000"/>
                <a:buFont typeface="Calibri"/>
                <a:buNone/>
              </a:pPr>
              <a:r>
                <a:rPr lang="en-US" sz="2000" i="0" u="none" strike="noStrike" cap="none">
                  <a:solidFill>
                    <a:schemeClr val="dk1"/>
                  </a:solidFill>
                  <a:latin typeface="Verdana"/>
                  <a:ea typeface="Verdana"/>
                  <a:cs typeface="Verdana"/>
                  <a:sym typeface="Verdana"/>
                </a:rPr>
                <a:t>Aligning feed/fast cycles with clock-regulated </a:t>
              </a:r>
              <a:r>
                <a:rPr lang="en-US" sz="2000" i="0" u="none" strike="noStrike" cap="none">
                  <a:solidFill>
                    <a:schemeClr val="dk1"/>
                  </a:solidFill>
                  <a:latin typeface="Verdana"/>
                  <a:ea typeface="Verdana"/>
                  <a:cs typeface="Verdana"/>
                  <a:sym typeface="Verdan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cycles </a:t>
              </a:r>
              <a:r>
                <a:rPr lang="en-US" sz="2000" i="0" u="none" strike="noStrike" cap="none">
                  <a:solidFill>
                    <a:schemeClr val="dk1"/>
                  </a:solidFill>
                  <a:latin typeface="Verdana"/>
                  <a:ea typeface="Verdana"/>
                  <a:cs typeface="Verdana"/>
                  <a:sym typeface="Verdana"/>
                </a:rPr>
                <a:t>(chrononutrition)</a:t>
              </a:r>
              <a:endParaRPr sz="2000" i="0" u="none" strike="noStrike" cap="none">
                <a:solidFill>
                  <a:schemeClr val="dk1"/>
                </a:solidFill>
                <a:latin typeface="Verdana"/>
                <a:ea typeface="Verdana"/>
                <a:cs typeface="Verdana"/>
                <a:sym typeface="Verdana"/>
              </a:endParaRPr>
            </a:p>
          </p:txBody>
        </p:sp>
        <p:sp>
          <p:nvSpPr>
            <p:cNvPr id="188" name="Google Shape;188;g37a2954d73a_0_163"/>
            <p:cNvSpPr/>
            <p:nvPr/>
          </p:nvSpPr>
          <p:spPr>
            <a:xfrm>
              <a:off x="0" y="1813977"/>
              <a:ext cx="10515600" cy="661500"/>
            </a:xfrm>
            <a:prstGeom prst="roundRect">
              <a:avLst>
                <a:gd name="adj" fmla="val 10000"/>
              </a:avLst>
            </a:prstGeom>
            <a:solidFill>
              <a:srgbClr val="CFDE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Verdana"/>
                <a:ea typeface="Verdana"/>
                <a:cs typeface="Verdana"/>
                <a:sym typeface="Verdana"/>
              </a:endParaRPr>
            </a:p>
          </p:txBody>
        </p:sp>
        <p:sp>
          <p:nvSpPr>
            <p:cNvPr id="189" name="Google Shape;189;g37a2954d73a_0_163"/>
            <p:cNvSpPr/>
            <p:nvPr/>
          </p:nvSpPr>
          <p:spPr>
            <a:xfrm>
              <a:off x="200066" y="1962787"/>
              <a:ext cx="364200" cy="363900"/>
            </a:xfrm>
            <a:prstGeom prst="rect">
              <a:avLst/>
            </a:prstGeom>
            <a:blipFill rotWithShape="1">
              <a:blip r:embed="rId5">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Verdana"/>
                <a:ea typeface="Verdana"/>
                <a:cs typeface="Verdana"/>
                <a:sym typeface="Verdana"/>
              </a:endParaRPr>
            </a:p>
          </p:txBody>
        </p:sp>
        <p:sp>
          <p:nvSpPr>
            <p:cNvPr id="190" name="Google Shape;190;g37a2954d73a_0_163"/>
            <p:cNvSpPr/>
            <p:nvPr/>
          </p:nvSpPr>
          <p:spPr>
            <a:xfrm>
              <a:off x="764247" y="1813977"/>
              <a:ext cx="9716700" cy="723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Verdana"/>
                <a:ea typeface="Verdana"/>
                <a:cs typeface="Verdana"/>
                <a:sym typeface="Verdana"/>
              </a:endParaRPr>
            </a:p>
          </p:txBody>
        </p:sp>
        <p:sp>
          <p:nvSpPr>
            <p:cNvPr id="191" name="Google Shape;191;g37a2954d73a_0_163"/>
            <p:cNvSpPr txBox="1"/>
            <p:nvPr/>
          </p:nvSpPr>
          <p:spPr>
            <a:xfrm>
              <a:off x="764247" y="1813977"/>
              <a:ext cx="9716700" cy="723300"/>
            </a:xfrm>
            <a:prstGeom prst="rect">
              <a:avLst/>
            </a:prstGeom>
            <a:noFill/>
            <a:ln>
              <a:noFill/>
            </a:ln>
          </p:spPr>
          <p:txBody>
            <a:bodyPr spcFirstLastPara="1" wrap="square" lIns="76550" tIns="76550" rIns="76550" bIns="76550" anchor="ctr" anchorCtr="0">
              <a:noAutofit/>
            </a:bodyPr>
            <a:lstStyle/>
            <a:p>
              <a:pPr marL="0" marR="0" lvl="0" indent="0" algn="l" rtl="0">
                <a:lnSpc>
                  <a:spcPct val="100000"/>
                </a:lnSpc>
                <a:spcBef>
                  <a:spcPts val="0"/>
                </a:spcBef>
                <a:spcAft>
                  <a:spcPts val="0"/>
                </a:spcAft>
                <a:buClr>
                  <a:schemeClr val="dk1"/>
                </a:buClr>
                <a:buSzPts val="2000"/>
                <a:buFont typeface="Calibri"/>
                <a:buNone/>
              </a:pPr>
              <a:r>
                <a:rPr lang="en-US" sz="2000" i="0" u="none" strike="noStrike" cap="none">
                  <a:solidFill>
                    <a:schemeClr val="dk1"/>
                  </a:solidFill>
                  <a:latin typeface="Verdana"/>
                  <a:ea typeface="Verdana"/>
                  <a:cs typeface="Verdana"/>
                  <a:sym typeface="Verdana"/>
                </a:rPr>
                <a:t>Diet quality and adequate fluid</a:t>
              </a:r>
              <a:endParaRPr sz="2000" i="0" u="none" strike="noStrike" cap="none">
                <a:solidFill>
                  <a:schemeClr val="dk1"/>
                </a:solidFill>
                <a:latin typeface="Verdana"/>
                <a:ea typeface="Verdana"/>
                <a:cs typeface="Verdana"/>
                <a:sym typeface="Verdana"/>
              </a:endParaRPr>
            </a:p>
          </p:txBody>
        </p:sp>
        <p:sp>
          <p:nvSpPr>
            <p:cNvPr id="192" name="Google Shape;192;g37a2954d73a_0_163"/>
            <p:cNvSpPr/>
            <p:nvPr/>
          </p:nvSpPr>
          <p:spPr>
            <a:xfrm>
              <a:off x="0" y="2718206"/>
              <a:ext cx="10515600" cy="661500"/>
            </a:xfrm>
            <a:prstGeom prst="roundRect">
              <a:avLst>
                <a:gd name="adj" fmla="val 10000"/>
              </a:avLst>
            </a:prstGeom>
            <a:solidFill>
              <a:srgbClr val="CFDE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Verdana"/>
                <a:ea typeface="Verdana"/>
                <a:cs typeface="Verdana"/>
                <a:sym typeface="Verdana"/>
              </a:endParaRPr>
            </a:p>
          </p:txBody>
        </p:sp>
        <p:sp>
          <p:nvSpPr>
            <p:cNvPr id="193" name="Google Shape;193;g37a2954d73a_0_163"/>
            <p:cNvSpPr/>
            <p:nvPr/>
          </p:nvSpPr>
          <p:spPr>
            <a:xfrm>
              <a:off x="200066" y="2867016"/>
              <a:ext cx="364200" cy="363900"/>
            </a:xfrm>
            <a:prstGeom prst="rect">
              <a:avLst/>
            </a:prstGeom>
            <a:blipFill rotWithShape="1">
              <a:blip r:embed="rId6">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Verdana"/>
                <a:ea typeface="Verdana"/>
                <a:cs typeface="Verdana"/>
                <a:sym typeface="Verdana"/>
              </a:endParaRPr>
            </a:p>
          </p:txBody>
        </p:sp>
        <p:sp>
          <p:nvSpPr>
            <p:cNvPr id="194" name="Google Shape;194;g37a2954d73a_0_163"/>
            <p:cNvSpPr/>
            <p:nvPr/>
          </p:nvSpPr>
          <p:spPr>
            <a:xfrm>
              <a:off x="764247" y="2718206"/>
              <a:ext cx="9716700" cy="723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Verdana"/>
                <a:ea typeface="Verdana"/>
                <a:cs typeface="Verdana"/>
                <a:sym typeface="Verdana"/>
              </a:endParaRPr>
            </a:p>
          </p:txBody>
        </p:sp>
        <p:sp>
          <p:nvSpPr>
            <p:cNvPr id="195" name="Google Shape;195;g37a2954d73a_0_163"/>
            <p:cNvSpPr txBox="1"/>
            <p:nvPr/>
          </p:nvSpPr>
          <p:spPr>
            <a:xfrm>
              <a:off x="764247" y="2718206"/>
              <a:ext cx="9716700" cy="723300"/>
            </a:xfrm>
            <a:prstGeom prst="rect">
              <a:avLst/>
            </a:prstGeom>
            <a:noFill/>
            <a:ln>
              <a:noFill/>
            </a:ln>
          </p:spPr>
          <p:txBody>
            <a:bodyPr spcFirstLastPara="1" wrap="square" lIns="76550" tIns="76550" rIns="76550" bIns="76550" anchor="ctr" anchorCtr="0">
              <a:noAutofit/>
            </a:bodyPr>
            <a:lstStyle/>
            <a:p>
              <a:pPr marL="0" marR="0" lvl="0" indent="0" algn="l" rtl="0">
                <a:lnSpc>
                  <a:spcPct val="100000"/>
                </a:lnSpc>
                <a:spcBef>
                  <a:spcPts val="0"/>
                </a:spcBef>
                <a:spcAft>
                  <a:spcPts val="0"/>
                </a:spcAft>
                <a:buClr>
                  <a:schemeClr val="dk1"/>
                </a:buClr>
                <a:buSzPts val="2000"/>
                <a:buFont typeface="Calibri"/>
                <a:buNone/>
              </a:pPr>
              <a:r>
                <a:rPr lang="en-US" sz="2000" i="0" u="none" strike="noStrike" cap="none">
                  <a:solidFill>
                    <a:schemeClr val="dk1"/>
                  </a:solidFill>
                  <a:latin typeface="Verdana"/>
                  <a:ea typeface="Verdana"/>
                  <a:cs typeface="Verdana"/>
                  <a:sym typeface="Verdana"/>
                </a:rPr>
                <a:t>Reducing low nutrient, energy dense foods &amp; beverages</a:t>
              </a:r>
              <a:endParaRPr sz="2000" i="0" u="none" strike="noStrike" cap="none">
                <a:solidFill>
                  <a:schemeClr val="dk1"/>
                </a:solidFill>
                <a:latin typeface="Verdana"/>
                <a:ea typeface="Verdana"/>
                <a:cs typeface="Verdana"/>
                <a:sym typeface="Verdana"/>
              </a:endParaRPr>
            </a:p>
          </p:txBody>
        </p:sp>
        <p:sp>
          <p:nvSpPr>
            <p:cNvPr id="196" name="Google Shape;196;g37a2954d73a_0_163"/>
            <p:cNvSpPr/>
            <p:nvPr/>
          </p:nvSpPr>
          <p:spPr>
            <a:xfrm>
              <a:off x="0" y="3622434"/>
              <a:ext cx="10515600" cy="661500"/>
            </a:xfrm>
            <a:prstGeom prst="roundRect">
              <a:avLst>
                <a:gd name="adj" fmla="val 10000"/>
              </a:avLst>
            </a:prstGeom>
            <a:solidFill>
              <a:srgbClr val="CFDE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Verdana"/>
                <a:ea typeface="Verdana"/>
                <a:cs typeface="Verdana"/>
                <a:sym typeface="Verdana"/>
              </a:endParaRPr>
            </a:p>
          </p:txBody>
        </p:sp>
        <p:sp>
          <p:nvSpPr>
            <p:cNvPr id="197" name="Google Shape;197;g37a2954d73a_0_163"/>
            <p:cNvSpPr/>
            <p:nvPr/>
          </p:nvSpPr>
          <p:spPr>
            <a:xfrm>
              <a:off x="200262" y="3771244"/>
              <a:ext cx="364200" cy="363900"/>
            </a:xfrm>
            <a:prstGeom prst="rect">
              <a:avLst/>
            </a:prstGeom>
            <a:blipFill rotWithShape="1">
              <a:blip r:embed="rId7">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Verdana"/>
                <a:ea typeface="Verdana"/>
                <a:cs typeface="Verdana"/>
                <a:sym typeface="Verdana"/>
              </a:endParaRPr>
            </a:p>
          </p:txBody>
        </p:sp>
        <p:sp>
          <p:nvSpPr>
            <p:cNvPr id="198" name="Google Shape;198;g37a2954d73a_0_163"/>
            <p:cNvSpPr/>
            <p:nvPr/>
          </p:nvSpPr>
          <p:spPr>
            <a:xfrm>
              <a:off x="764638" y="3622434"/>
              <a:ext cx="4731900" cy="7233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Verdana"/>
                <a:ea typeface="Verdana"/>
                <a:cs typeface="Verdana"/>
                <a:sym typeface="Verdana"/>
              </a:endParaRPr>
            </a:p>
          </p:txBody>
        </p:sp>
        <p:sp>
          <p:nvSpPr>
            <p:cNvPr id="199" name="Google Shape;199;g37a2954d73a_0_163"/>
            <p:cNvSpPr txBox="1"/>
            <p:nvPr/>
          </p:nvSpPr>
          <p:spPr>
            <a:xfrm>
              <a:off x="764648" y="3622425"/>
              <a:ext cx="9560400" cy="723300"/>
            </a:xfrm>
            <a:prstGeom prst="rect">
              <a:avLst/>
            </a:prstGeom>
            <a:noFill/>
            <a:ln>
              <a:noFill/>
            </a:ln>
          </p:spPr>
          <p:txBody>
            <a:bodyPr spcFirstLastPara="1" wrap="square" lIns="76550" tIns="76550" rIns="76550" bIns="76550" anchor="ctr" anchorCtr="0">
              <a:noAutofit/>
            </a:bodyPr>
            <a:lstStyle/>
            <a:p>
              <a:pPr marL="0" marR="0" lvl="0" indent="0" algn="l" rtl="0">
                <a:lnSpc>
                  <a:spcPct val="100000"/>
                </a:lnSpc>
                <a:spcBef>
                  <a:spcPts val="0"/>
                </a:spcBef>
                <a:spcAft>
                  <a:spcPts val="0"/>
                </a:spcAft>
                <a:buClr>
                  <a:schemeClr val="dk1"/>
                </a:buClr>
                <a:buSzPts val="2000"/>
                <a:buFont typeface="Calibri"/>
                <a:buNone/>
              </a:pPr>
              <a:r>
                <a:rPr lang="en-US" sz="2000" i="0" u="none" strike="noStrike" cap="none">
                  <a:solidFill>
                    <a:schemeClr val="dk1"/>
                  </a:solidFill>
                  <a:latin typeface="Verdana"/>
                  <a:ea typeface="Verdana"/>
                  <a:cs typeface="Verdana"/>
                  <a:sym typeface="Verdana"/>
                </a:rPr>
                <a:t>Increase fibre, lean and plant proteins, fruit, veg &amp; </a:t>
              </a:r>
              <a:r>
                <a:rPr lang="en-US" sz="2000">
                  <a:solidFill>
                    <a:schemeClr val="dk1"/>
                  </a:solidFill>
                  <a:latin typeface="Verdana"/>
                  <a:ea typeface="Verdana"/>
                  <a:cs typeface="Verdana"/>
                  <a:sym typeface="Verdana"/>
                </a:rPr>
                <a:t>u</a:t>
              </a:r>
              <a:r>
                <a:rPr lang="en-US" sz="2000" i="0" u="none" strike="noStrike" cap="none">
                  <a:solidFill>
                    <a:schemeClr val="dk1"/>
                  </a:solidFill>
                  <a:latin typeface="Verdana"/>
                  <a:ea typeface="Verdana"/>
                  <a:cs typeface="Verdana"/>
                  <a:sym typeface="Verdana"/>
                </a:rPr>
                <a:t>nsaturated fat sources</a:t>
              </a:r>
              <a:endParaRPr sz="2000" i="0" u="none" strike="noStrike" cap="none">
                <a:solidFill>
                  <a:schemeClr val="dk1"/>
                </a:solidFill>
                <a:latin typeface="Verdana"/>
                <a:ea typeface="Verdana"/>
                <a:cs typeface="Verdana"/>
                <a:sym typeface="Verdana"/>
              </a:endParaRPr>
            </a:p>
          </p:txBody>
        </p:sp>
        <p:sp>
          <p:nvSpPr>
            <p:cNvPr id="200" name="Google Shape;200;g37a2954d73a_0_163"/>
            <p:cNvSpPr/>
            <p:nvPr/>
          </p:nvSpPr>
          <p:spPr>
            <a:xfrm>
              <a:off x="5496658" y="3622434"/>
              <a:ext cx="4947300" cy="661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Verdana"/>
                <a:ea typeface="Verdana"/>
                <a:cs typeface="Verdana"/>
                <a:sym typeface="Verdana"/>
              </a:endParaRPr>
            </a:p>
          </p:txBody>
        </p:sp>
      </p:grpSp>
      <p:sp>
        <p:nvSpPr>
          <p:cNvPr id="201" name="Google Shape;201;g37a2954d73a_0_163"/>
          <p:cNvSpPr txBox="1"/>
          <p:nvPr/>
        </p:nvSpPr>
        <p:spPr>
          <a:xfrm>
            <a:off x="3966150" y="6311675"/>
            <a:ext cx="4259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latin typeface="Verdana"/>
                <a:ea typeface="Verdana"/>
                <a:cs typeface="Verdana"/>
                <a:sym typeface="Verdana"/>
              </a:rPr>
              <a:t>Breen, Browne &amp; Donovan (2022)</a:t>
            </a:r>
            <a:endParaRPr>
              <a:latin typeface="Verdana"/>
              <a:ea typeface="Verdana"/>
              <a:cs typeface="Verdana"/>
              <a:sym typeface="Verdan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37a2954d73a_0_22"/>
          <p:cNvSpPr txBox="1">
            <a:spLocks noGrp="1"/>
          </p:cNvSpPr>
          <p:nvPr>
            <p:ph type="title"/>
          </p:nvPr>
        </p:nvSpPr>
        <p:spPr>
          <a:xfrm>
            <a:off x="457663" y="332515"/>
            <a:ext cx="11276700" cy="7881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SzPts val="1300"/>
              <a:buNone/>
            </a:pPr>
            <a:r>
              <a:rPr lang="en-US" sz="3300" b="1">
                <a:solidFill>
                  <a:srgbClr val="703876"/>
                </a:solidFill>
                <a:latin typeface="Verdana"/>
                <a:ea typeface="Verdana"/>
                <a:cs typeface="Verdana"/>
                <a:sym typeface="Verdana"/>
              </a:rPr>
              <a:t>Adding specific food groups to the diet can improve health outcomes in obesity care </a:t>
            </a:r>
            <a:r>
              <a:rPr lang="en-US" sz="3900" b="1">
                <a:solidFill>
                  <a:srgbClr val="703876"/>
                </a:solidFill>
              </a:rPr>
              <a:t> </a:t>
            </a:r>
            <a:endParaRPr sz="3900" b="1">
              <a:solidFill>
                <a:srgbClr val="703876"/>
              </a:solidFill>
            </a:endParaRPr>
          </a:p>
        </p:txBody>
      </p:sp>
      <p:graphicFrame>
        <p:nvGraphicFramePr>
          <p:cNvPr id="207" name="Google Shape;207;g37a2954d73a_0_22"/>
          <p:cNvGraphicFramePr/>
          <p:nvPr/>
        </p:nvGraphicFramePr>
        <p:xfrm>
          <a:off x="2611051" y="1890073"/>
          <a:ext cx="8724000" cy="4250125"/>
        </p:xfrm>
        <a:graphic>
          <a:graphicData uri="http://schemas.openxmlformats.org/drawingml/2006/table">
            <a:tbl>
              <a:tblPr>
                <a:noFill/>
                <a:tableStyleId>{D8235AD4-037A-4548-843F-8BFE816418EF}</a:tableStyleId>
              </a:tblPr>
              <a:tblGrid>
                <a:gridCol w="3863725">
                  <a:extLst>
                    <a:ext uri="{9D8B030D-6E8A-4147-A177-3AD203B41FA5}">
                      <a16:colId xmlns:a16="http://schemas.microsoft.com/office/drawing/2014/main" val="20000"/>
                    </a:ext>
                  </a:extLst>
                </a:gridCol>
                <a:gridCol w="443800">
                  <a:extLst>
                    <a:ext uri="{9D8B030D-6E8A-4147-A177-3AD203B41FA5}">
                      <a16:colId xmlns:a16="http://schemas.microsoft.com/office/drawing/2014/main" val="20001"/>
                    </a:ext>
                  </a:extLst>
                </a:gridCol>
                <a:gridCol w="1397325">
                  <a:extLst>
                    <a:ext uri="{9D8B030D-6E8A-4147-A177-3AD203B41FA5}">
                      <a16:colId xmlns:a16="http://schemas.microsoft.com/office/drawing/2014/main" val="20002"/>
                    </a:ext>
                  </a:extLst>
                </a:gridCol>
                <a:gridCol w="1383325">
                  <a:extLst>
                    <a:ext uri="{9D8B030D-6E8A-4147-A177-3AD203B41FA5}">
                      <a16:colId xmlns:a16="http://schemas.microsoft.com/office/drawing/2014/main" val="20003"/>
                    </a:ext>
                  </a:extLst>
                </a:gridCol>
                <a:gridCol w="1635825">
                  <a:extLst>
                    <a:ext uri="{9D8B030D-6E8A-4147-A177-3AD203B41FA5}">
                      <a16:colId xmlns:a16="http://schemas.microsoft.com/office/drawing/2014/main" val="20004"/>
                    </a:ext>
                  </a:extLst>
                </a:gridCol>
              </a:tblGrid>
              <a:tr h="913250">
                <a:tc>
                  <a:txBody>
                    <a:bodyPr/>
                    <a:lstStyle/>
                    <a:p>
                      <a:pPr marL="0" lvl="0" indent="0" algn="l" rtl="0">
                        <a:spcBef>
                          <a:spcPts val="0"/>
                        </a:spcBef>
                        <a:spcAft>
                          <a:spcPts val="0"/>
                        </a:spcAft>
                        <a:buNone/>
                      </a:pPr>
                      <a:r>
                        <a:rPr lang="en-US" sz="1800" b="1">
                          <a:solidFill>
                            <a:schemeClr val="lt1"/>
                          </a:solidFill>
                          <a:latin typeface="Verdana"/>
                          <a:ea typeface="Verdana"/>
                          <a:cs typeface="Verdana"/>
                          <a:sym typeface="Verdana"/>
                        </a:rPr>
                        <a:t>Dietary addition</a:t>
                      </a:r>
                      <a:endParaRPr sz="1800" b="1">
                        <a:solidFill>
                          <a:schemeClr val="lt1"/>
                        </a:solidFill>
                        <a:latin typeface="Verdana"/>
                        <a:ea typeface="Verdana"/>
                        <a:cs typeface="Verdana"/>
                        <a:sym typeface="Verdana"/>
                      </a:endParaRPr>
                    </a:p>
                  </a:txBody>
                  <a:tcPr marL="121900" marR="121900" marT="121900" marB="121900">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solidFill>
                      <a:schemeClr val="accent1"/>
                    </a:solidFill>
                  </a:tcPr>
                </a:tc>
                <a:tc gridSpan="4">
                  <a:txBody>
                    <a:bodyPr/>
                    <a:lstStyle/>
                    <a:p>
                      <a:pPr marL="0" lvl="0" indent="0" algn="ctr" rtl="0">
                        <a:spcBef>
                          <a:spcPts val="0"/>
                        </a:spcBef>
                        <a:spcAft>
                          <a:spcPts val="0"/>
                        </a:spcAft>
                        <a:buNone/>
                      </a:pPr>
                      <a:r>
                        <a:rPr lang="en-US" sz="1800" b="1">
                          <a:solidFill>
                            <a:schemeClr val="lt1"/>
                          </a:solidFill>
                          <a:latin typeface="Verdana"/>
                          <a:ea typeface="Verdana"/>
                          <a:cs typeface="Verdana"/>
                          <a:sym typeface="Verdana"/>
                        </a:rPr>
                        <a:t>Evidence for positive </a:t>
                      </a:r>
                      <a:endParaRPr sz="1800" b="1">
                        <a:solidFill>
                          <a:schemeClr val="lt1"/>
                        </a:solidFill>
                        <a:latin typeface="Verdana"/>
                        <a:ea typeface="Verdana"/>
                        <a:cs typeface="Verdana"/>
                        <a:sym typeface="Verdana"/>
                      </a:endParaRPr>
                    </a:p>
                    <a:p>
                      <a:pPr marL="0" lvl="0" indent="0" algn="ctr" rtl="0">
                        <a:spcBef>
                          <a:spcPts val="0"/>
                        </a:spcBef>
                        <a:spcAft>
                          <a:spcPts val="0"/>
                        </a:spcAft>
                        <a:buNone/>
                      </a:pPr>
                      <a:r>
                        <a:rPr lang="en-US" sz="1800" b="1">
                          <a:solidFill>
                            <a:schemeClr val="lt1"/>
                          </a:solidFill>
                          <a:latin typeface="Verdana"/>
                          <a:ea typeface="Verdana"/>
                          <a:cs typeface="Verdana"/>
                          <a:sym typeface="Verdana"/>
                        </a:rPr>
                        <a:t>health outcomes</a:t>
                      </a:r>
                      <a:endParaRPr sz="1800" b="1">
                        <a:solidFill>
                          <a:schemeClr val="lt1"/>
                        </a:solidFill>
                        <a:latin typeface="Verdana"/>
                        <a:ea typeface="Verdana"/>
                        <a:cs typeface="Verdana"/>
                        <a:sym typeface="Verdana"/>
                      </a:endParaRPr>
                    </a:p>
                  </a:txBody>
                  <a:tcPr marL="121900" marR="121900" marT="121900" marB="121900">
                    <a:lnL w="38100" cap="flat" cmpd="sng">
                      <a:solidFill>
                        <a:schemeClr val="accent1"/>
                      </a:solidFill>
                      <a:prstDash val="solid"/>
                      <a:round/>
                      <a:headEnd type="none" w="sm" len="sm"/>
                      <a:tailEnd type="none" w="sm" len="sm"/>
                    </a:lnL>
                    <a:lnR w="76200" cap="flat" cmpd="sng">
                      <a:solidFill>
                        <a:schemeClr val="accent1"/>
                      </a:solidFill>
                      <a:prstDash val="solid"/>
                      <a:round/>
                      <a:headEnd type="none" w="sm" len="sm"/>
                      <a:tailEnd type="none" w="sm" len="sm"/>
                    </a:lnR>
                    <a:lnT w="76200" cap="flat" cmpd="sng">
                      <a:solidFill>
                        <a:schemeClr val="accent1"/>
                      </a:solidFill>
                      <a:prstDash val="solid"/>
                      <a:round/>
                      <a:headEnd type="none" w="sm" len="sm"/>
                      <a:tailEnd type="none" w="sm" len="sm"/>
                    </a:lnT>
                    <a:lnB w="76200" cap="flat" cmpd="sng">
                      <a:solidFill>
                        <a:schemeClr val="accent1"/>
                      </a:solidFill>
                      <a:prstDash val="solid"/>
                      <a:round/>
                      <a:headEnd type="none" w="sm" len="sm"/>
                      <a:tailEnd type="none" w="sm" len="sm"/>
                    </a:lnB>
                    <a:solidFill>
                      <a:schemeClr val="accent1"/>
                    </a:solidFill>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0"/>
                  </a:ext>
                </a:extLst>
              </a:tr>
              <a:tr h="913250">
                <a:tc>
                  <a:txBody>
                    <a:bodyPr/>
                    <a:lstStyle/>
                    <a:p>
                      <a:pPr marL="0" lvl="0" indent="0" algn="l" rtl="0">
                        <a:spcBef>
                          <a:spcPts val="0"/>
                        </a:spcBef>
                        <a:spcAft>
                          <a:spcPts val="0"/>
                        </a:spcAft>
                        <a:buNone/>
                      </a:pPr>
                      <a:r>
                        <a:rPr lang="en-US" sz="1800" b="1">
                          <a:latin typeface="Verdana"/>
                          <a:ea typeface="Verdana"/>
                          <a:cs typeface="Verdana"/>
                          <a:sym typeface="Verdana"/>
                        </a:rPr>
                        <a:t>Pulses (legumes, pea, beans)</a:t>
                      </a:r>
                      <a:endParaRPr sz="1800" b="1">
                        <a:latin typeface="Verdana"/>
                        <a:ea typeface="Verdana"/>
                        <a:cs typeface="Verdana"/>
                        <a:sym typeface="Verdana"/>
                      </a:endParaRPr>
                    </a:p>
                  </a:txBody>
                  <a:tcPr marL="121900" marR="121900" marT="121900" marB="121900">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solidFill>
                      <a:srgbClr val="3C8A96">
                        <a:alpha val="48630"/>
                      </a:srgbClr>
                    </a:solidFill>
                  </a:tcPr>
                </a:tc>
                <a:tc gridSpan="4">
                  <a:txBody>
                    <a:bodyPr/>
                    <a:lstStyle/>
                    <a:p>
                      <a:pPr marL="0" lvl="0" indent="0" algn="ctr" rtl="0">
                        <a:spcBef>
                          <a:spcPts val="0"/>
                        </a:spcBef>
                        <a:spcAft>
                          <a:spcPts val="0"/>
                        </a:spcAft>
                        <a:buNone/>
                      </a:pPr>
                      <a:r>
                        <a:rPr lang="en-US" sz="1800">
                          <a:solidFill>
                            <a:schemeClr val="dk1"/>
                          </a:solidFill>
                          <a:latin typeface="Verdana"/>
                          <a:ea typeface="Verdana"/>
                          <a:cs typeface="Verdana"/>
                          <a:sym typeface="Verdana"/>
                        </a:rPr>
                        <a:t>Weight loss, glycaemia, </a:t>
                      </a:r>
                      <a:endParaRPr sz="1800">
                        <a:solidFill>
                          <a:schemeClr val="dk1"/>
                        </a:solidFill>
                        <a:latin typeface="Verdana"/>
                        <a:ea typeface="Verdana"/>
                        <a:cs typeface="Verdana"/>
                        <a:sym typeface="Verdana"/>
                      </a:endParaRPr>
                    </a:p>
                    <a:p>
                      <a:pPr marL="0" lvl="0" indent="0" algn="ctr" rtl="0">
                        <a:spcBef>
                          <a:spcPts val="0"/>
                        </a:spcBef>
                        <a:spcAft>
                          <a:spcPts val="0"/>
                        </a:spcAft>
                        <a:buNone/>
                      </a:pPr>
                      <a:r>
                        <a:rPr lang="en-US" sz="1800">
                          <a:solidFill>
                            <a:schemeClr val="dk1"/>
                          </a:solidFill>
                          <a:latin typeface="Verdana"/>
                          <a:ea typeface="Verdana"/>
                          <a:cs typeface="Verdana"/>
                          <a:sym typeface="Verdana"/>
                        </a:rPr>
                        <a:t>lipid profile, blood pressure</a:t>
                      </a:r>
                      <a:endParaRPr sz="1800">
                        <a:latin typeface="Verdana"/>
                        <a:ea typeface="Verdana"/>
                        <a:cs typeface="Verdana"/>
                        <a:sym typeface="Verdana"/>
                      </a:endParaRPr>
                    </a:p>
                  </a:txBody>
                  <a:tcPr marL="121900" marR="121900" marT="121900" marB="121900">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762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1"/>
                  </a:ext>
                </a:extLst>
              </a:tr>
              <a:tr h="913250">
                <a:tc>
                  <a:txBody>
                    <a:bodyPr/>
                    <a:lstStyle/>
                    <a:p>
                      <a:pPr marL="0" lvl="0" indent="0" algn="l" rtl="0">
                        <a:spcBef>
                          <a:spcPts val="0"/>
                        </a:spcBef>
                        <a:spcAft>
                          <a:spcPts val="0"/>
                        </a:spcAft>
                        <a:buNone/>
                      </a:pPr>
                      <a:r>
                        <a:rPr lang="en-US" sz="1800" b="1">
                          <a:latin typeface="Verdana"/>
                          <a:ea typeface="Verdana"/>
                          <a:cs typeface="Verdana"/>
                          <a:sym typeface="Verdana"/>
                        </a:rPr>
                        <a:t>Fruit &amp; vegetables</a:t>
                      </a:r>
                      <a:endParaRPr sz="1800" b="1">
                        <a:latin typeface="Verdana"/>
                        <a:ea typeface="Verdana"/>
                        <a:cs typeface="Verdana"/>
                        <a:sym typeface="Verdana"/>
                      </a:endParaRPr>
                    </a:p>
                  </a:txBody>
                  <a:tcPr marL="121900" marR="121900" marT="121900" marB="121900">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solidFill>
                      <a:srgbClr val="3C8A96">
                        <a:alpha val="48630"/>
                      </a:srgbClr>
                    </a:solidFill>
                  </a:tcPr>
                </a:tc>
                <a:tc gridSpan="4">
                  <a:txBody>
                    <a:bodyPr/>
                    <a:lstStyle/>
                    <a:p>
                      <a:pPr marL="0" lvl="0" indent="0" algn="ctr" rtl="0">
                        <a:spcBef>
                          <a:spcPts val="0"/>
                        </a:spcBef>
                        <a:spcAft>
                          <a:spcPts val="0"/>
                        </a:spcAft>
                        <a:buNone/>
                      </a:pPr>
                      <a:r>
                        <a:rPr lang="en-US" sz="1800">
                          <a:latin typeface="Verdana"/>
                          <a:ea typeface="Verdana"/>
                          <a:cs typeface="Verdana"/>
                          <a:sym typeface="Verdana"/>
                        </a:rPr>
                        <a:t>Glycaemia, lipid profile and </a:t>
                      </a:r>
                      <a:endParaRPr sz="1800">
                        <a:latin typeface="Verdana"/>
                        <a:ea typeface="Verdana"/>
                        <a:cs typeface="Verdana"/>
                        <a:sym typeface="Verdana"/>
                      </a:endParaRPr>
                    </a:p>
                    <a:p>
                      <a:pPr marL="0" lvl="0" indent="0" algn="ctr" rtl="0">
                        <a:spcBef>
                          <a:spcPts val="0"/>
                        </a:spcBef>
                        <a:spcAft>
                          <a:spcPts val="0"/>
                        </a:spcAft>
                        <a:buNone/>
                      </a:pPr>
                      <a:r>
                        <a:rPr lang="en-US" sz="1800">
                          <a:latin typeface="Verdana"/>
                          <a:ea typeface="Verdana"/>
                          <a:cs typeface="Verdana"/>
                          <a:sym typeface="Verdana"/>
                        </a:rPr>
                        <a:t>blood pressure</a:t>
                      </a:r>
                      <a:endParaRPr sz="1800">
                        <a:latin typeface="Verdana"/>
                        <a:ea typeface="Verdana"/>
                        <a:cs typeface="Verdana"/>
                        <a:sym typeface="Verdana"/>
                      </a:endParaRPr>
                    </a:p>
                  </a:txBody>
                  <a:tcPr marL="121900" marR="121900" marT="121900" marB="121900">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2"/>
                  </a:ext>
                </a:extLst>
              </a:tr>
              <a:tr h="597125">
                <a:tc>
                  <a:txBody>
                    <a:bodyPr/>
                    <a:lstStyle/>
                    <a:p>
                      <a:pPr marL="0" lvl="0" indent="0" algn="l" rtl="0">
                        <a:spcBef>
                          <a:spcPts val="0"/>
                        </a:spcBef>
                        <a:spcAft>
                          <a:spcPts val="0"/>
                        </a:spcAft>
                        <a:buNone/>
                      </a:pPr>
                      <a:r>
                        <a:rPr lang="en-US" sz="1800" b="1">
                          <a:latin typeface="Verdana"/>
                          <a:ea typeface="Verdana"/>
                          <a:cs typeface="Verdana"/>
                          <a:sym typeface="Verdana"/>
                        </a:rPr>
                        <a:t>Nuts</a:t>
                      </a:r>
                      <a:endParaRPr sz="1800" b="1">
                        <a:latin typeface="Verdana"/>
                        <a:ea typeface="Verdana"/>
                        <a:cs typeface="Verdana"/>
                        <a:sym typeface="Verdana"/>
                      </a:endParaRPr>
                    </a:p>
                  </a:txBody>
                  <a:tcPr marL="121900" marR="121900" marT="121900" marB="121900">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solidFill>
                      <a:srgbClr val="3C8A96">
                        <a:alpha val="48630"/>
                      </a:srgbClr>
                    </a:solidFill>
                  </a:tcPr>
                </a:tc>
                <a:tc gridSpan="4">
                  <a:txBody>
                    <a:bodyPr/>
                    <a:lstStyle/>
                    <a:p>
                      <a:pPr marL="0" lvl="0" indent="0" algn="ctr" rtl="0">
                        <a:spcBef>
                          <a:spcPts val="0"/>
                        </a:spcBef>
                        <a:spcAft>
                          <a:spcPts val="0"/>
                        </a:spcAft>
                        <a:buNone/>
                      </a:pPr>
                      <a:r>
                        <a:rPr lang="en-US" sz="1800">
                          <a:solidFill>
                            <a:schemeClr val="dk1"/>
                          </a:solidFill>
                          <a:latin typeface="Verdana"/>
                          <a:ea typeface="Verdana"/>
                          <a:cs typeface="Verdana"/>
                          <a:sym typeface="Verdana"/>
                        </a:rPr>
                        <a:t>Glycaemia, lipid profile</a:t>
                      </a:r>
                      <a:endParaRPr sz="1800">
                        <a:latin typeface="Verdana"/>
                        <a:ea typeface="Verdana"/>
                        <a:cs typeface="Verdana"/>
                        <a:sym typeface="Verdana"/>
                      </a:endParaRPr>
                    </a:p>
                  </a:txBody>
                  <a:tcPr marL="121900" marR="121900" marT="121900" marB="121900">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3"/>
                  </a:ext>
                </a:extLst>
              </a:tr>
              <a:tr h="913250">
                <a:tc>
                  <a:txBody>
                    <a:bodyPr/>
                    <a:lstStyle/>
                    <a:p>
                      <a:pPr marL="0" lvl="0" indent="0" algn="l" rtl="0">
                        <a:spcBef>
                          <a:spcPts val="0"/>
                        </a:spcBef>
                        <a:spcAft>
                          <a:spcPts val="0"/>
                        </a:spcAft>
                        <a:buNone/>
                      </a:pPr>
                      <a:r>
                        <a:rPr lang="en-US" sz="1800" b="1">
                          <a:latin typeface="Verdana"/>
                          <a:ea typeface="Verdana"/>
                          <a:cs typeface="Verdana"/>
                          <a:sym typeface="Verdana"/>
                        </a:rPr>
                        <a:t>Wholegrains </a:t>
                      </a:r>
                      <a:endParaRPr sz="1800" b="1">
                        <a:latin typeface="Verdana"/>
                        <a:ea typeface="Verdana"/>
                        <a:cs typeface="Verdana"/>
                        <a:sym typeface="Verdana"/>
                      </a:endParaRPr>
                    </a:p>
                    <a:p>
                      <a:pPr marL="0" lvl="0" indent="0" algn="l" rtl="0">
                        <a:spcBef>
                          <a:spcPts val="0"/>
                        </a:spcBef>
                        <a:spcAft>
                          <a:spcPts val="0"/>
                        </a:spcAft>
                        <a:buNone/>
                      </a:pPr>
                      <a:r>
                        <a:rPr lang="en-US" sz="1800" b="1">
                          <a:latin typeface="Verdana"/>
                          <a:ea typeface="Verdana"/>
                          <a:cs typeface="Verdana"/>
                          <a:sym typeface="Verdana"/>
                        </a:rPr>
                        <a:t>(e.g., oats &amp; barley)</a:t>
                      </a:r>
                      <a:endParaRPr sz="1800" b="1">
                        <a:latin typeface="Verdana"/>
                        <a:ea typeface="Verdana"/>
                        <a:cs typeface="Verdana"/>
                        <a:sym typeface="Verdana"/>
                      </a:endParaRPr>
                    </a:p>
                  </a:txBody>
                  <a:tcPr marL="121900" marR="121900" marT="121900" marB="121900">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solidFill>
                      <a:srgbClr val="3C8A96">
                        <a:alpha val="48630"/>
                      </a:srgbClr>
                    </a:solidFill>
                  </a:tcPr>
                </a:tc>
                <a:tc gridSpan="4">
                  <a:txBody>
                    <a:bodyPr/>
                    <a:lstStyle/>
                    <a:p>
                      <a:pPr marL="0" lvl="0" indent="0" algn="ctr" rtl="0">
                        <a:spcBef>
                          <a:spcPts val="0"/>
                        </a:spcBef>
                        <a:spcAft>
                          <a:spcPts val="0"/>
                        </a:spcAft>
                        <a:buNone/>
                      </a:pPr>
                      <a:r>
                        <a:rPr lang="en-US" sz="1800">
                          <a:solidFill>
                            <a:schemeClr val="dk1"/>
                          </a:solidFill>
                          <a:latin typeface="Verdana"/>
                          <a:ea typeface="Verdana"/>
                          <a:cs typeface="Verdana"/>
                          <a:sym typeface="Verdana"/>
                        </a:rPr>
                        <a:t>Lipid profile</a:t>
                      </a:r>
                      <a:endParaRPr sz="1800">
                        <a:solidFill>
                          <a:schemeClr val="dk1"/>
                        </a:solidFill>
                        <a:latin typeface="Verdana"/>
                        <a:ea typeface="Verdana"/>
                        <a:cs typeface="Verdana"/>
                        <a:sym typeface="Verdana"/>
                      </a:endParaRPr>
                    </a:p>
                  </a:txBody>
                  <a:tcPr marL="121900" marR="121900" marT="121900" marB="121900">
                    <a:lnL w="38100" cap="flat" cmpd="sng">
                      <a:solidFill>
                        <a:schemeClr val="accent1"/>
                      </a:solidFill>
                      <a:prstDash val="solid"/>
                      <a:round/>
                      <a:headEnd type="none" w="sm" len="sm"/>
                      <a:tailEnd type="none" w="sm" len="sm"/>
                    </a:lnL>
                    <a:lnR w="38100" cap="flat" cmpd="sng">
                      <a:solidFill>
                        <a:schemeClr val="accent1"/>
                      </a:solidFill>
                      <a:prstDash val="solid"/>
                      <a:round/>
                      <a:headEnd type="none" w="sm" len="sm"/>
                      <a:tailEnd type="none" w="sm" len="sm"/>
                    </a:lnR>
                    <a:lnT w="38100" cap="flat" cmpd="sng">
                      <a:solidFill>
                        <a:schemeClr val="accent1"/>
                      </a:solidFill>
                      <a:prstDash val="solid"/>
                      <a:round/>
                      <a:headEnd type="none" w="sm" len="sm"/>
                      <a:tailEnd type="none" w="sm" len="sm"/>
                    </a:lnT>
                    <a:lnB w="38100" cap="flat" cmpd="sng">
                      <a:solidFill>
                        <a:schemeClr val="accent1"/>
                      </a:solidFill>
                      <a:prstDash val="solid"/>
                      <a:round/>
                      <a:headEnd type="none" w="sm" len="sm"/>
                      <a:tailEnd type="none" w="sm" len="sm"/>
                    </a:lnB>
                  </a:tcPr>
                </a:tc>
                <a:tc hMerge="1">
                  <a:txBody>
                    <a:bodyPr/>
                    <a:lstStyle/>
                    <a:p>
                      <a:endParaRPr lang="en-BE"/>
                    </a:p>
                  </a:txBody>
                  <a:tcPr/>
                </a:tc>
                <a:tc hMerge="1">
                  <a:txBody>
                    <a:bodyPr/>
                    <a:lstStyle/>
                    <a:p>
                      <a:endParaRPr lang="en-BE"/>
                    </a:p>
                  </a:txBody>
                  <a:tcPr/>
                </a:tc>
                <a:tc hMerge="1">
                  <a:txBody>
                    <a:bodyPr/>
                    <a:lstStyle/>
                    <a:p>
                      <a:endParaRPr lang="en-BE"/>
                    </a:p>
                  </a:txBody>
                  <a:tcPr/>
                </a:tc>
                <a:extLst>
                  <a:ext uri="{0D108BD9-81ED-4DB2-BD59-A6C34878D82A}">
                    <a16:rowId xmlns:a16="http://schemas.microsoft.com/office/drawing/2014/main" val="10004"/>
                  </a:ext>
                </a:extLst>
              </a:tr>
            </a:tbl>
          </a:graphicData>
        </a:graphic>
      </p:graphicFrame>
      <p:pic>
        <p:nvPicPr>
          <p:cNvPr id="208" name="Google Shape;208;g37a2954d73a_0_22" descr="Set of different legumes (provided by Getty Images)"/>
          <p:cNvPicPr preferRelativeResize="0"/>
          <p:nvPr/>
        </p:nvPicPr>
        <p:blipFill>
          <a:blip r:embed="rId3">
            <a:alphaModFix/>
          </a:blip>
          <a:stretch>
            <a:fillRect/>
          </a:stretch>
        </p:blipFill>
        <p:spPr>
          <a:xfrm>
            <a:off x="210595" y="1848425"/>
            <a:ext cx="2114627" cy="868379"/>
          </a:xfrm>
          <a:prstGeom prst="rect">
            <a:avLst/>
          </a:prstGeom>
          <a:noFill/>
          <a:ln>
            <a:noFill/>
          </a:ln>
        </p:spPr>
      </p:pic>
      <p:pic>
        <p:nvPicPr>
          <p:cNvPr id="209" name="Google Shape;209;g37a2954d73a_0_22" descr="Composition of fresh fruits and vegetables (provided by Getty Images)"/>
          <p:cNvPicPr preferRelativeResize="0"/>
          <p:nvPr/>
        </p:nvPicPr>
        <p:blipFill>
          <a:blip r:embed="rId4">
            <a:alphaModFix/>
          </a:blip>
          <a:stretch>
            <a:fillRect/>
          </a:stretch>
        </p:blipFill>
        <p:spPr>
          <a:xfrm>
            <a:off x="242300" y="2716800"/>
            <a:ext cx="2009523" cy="1042676"/>
          </a:xfrm>
          <a:prstGeom prst="rect">
            <a:avLst/>
          </a:prstGeom>
          <a:noFill/>
          <a:ln>
            <a:noFill/>
          </a:ln>
        </p:spPr>
      </p:pic>
      <p:pic>
        <p:nvPicPr>
          <p:cNvPr id="210" name="Google Shape;210;g37a2954d73a_0_22" descr="File:Bread and grains.jpg - Wikimedia Commons"/>
          <p:cNvPicPr preferRelativeResize="0"/>
          <p:nvPr/>
        </p:nvPicPr>
        <p:blipFill>
          <a:blip r:embed="rId5">
            <a:alphaModFix/>
          </a:blip>
          <a:stretch>
            <a:fillRect/>
          </a:stretch>
        </p:blipFill>
        <p:spPr>
          <a:xfrm>
            <a:off x="263157" y="4802150"/>
            <a:ext cx="2009516" cy="1340324"/>
          </a:xfrm>
          <a:prstGeom prst="rect">
            <a:avLst/>
          </a:prstGeom>
          <a:noFill/>
          <a:ln>
            <a:noFill/>
          </a:ln>
        </p:spPr>
      </p:pic>
      <p:pic>
        <p:nvPicPr>
          <p:cNvPr id="211" name="Google Shape;211;g37a2954d73a_0_22" descr="File:Mixed nuts small white1.jpg - Wikimedia Commons"/>
          <p:cNvPicPr preferRelativeResize="0"/>
          <p:nvPr/>
        </p:nvPicPr>
        <p:blipFill>
          <a:blip r:embed="rId6">
            <a:alphaModFix/>
          </a:blip>
          <a:stretch>
            <a:fillRect/>
          </a:stretch>
        </p:blipFill>
        <p:spPr>
          <a:xfrm>
            <a:off x="242363" y="3759475"/>
            <a:ext cx="2009400" cy="1042674"/>
          </a:xfrm>
          <a:prstGeom prst="rect">
            <a:avLst/>
          </a:prstGeom>
          <a:noFill/>
          <a:ln>
            <a:noFill/>
          </a:ln>
        </p:spPr>
      </p:pic>
      <p:sp>
        <p:nvSpPr>
          <p:cNvPr id="212" name="Google Shape;212;g37a2954d73a_0_22"/>
          <p:cNvSpPr/>
          <p:nvPr/>
        </p:nvSpPr>
        <p:spPr>
          <a:xfrm>
            <a:off x="242358" y="1890127"/>
            <a:ext cx="2009400" cy="4250100"/>
          </a:xfrm>
          <a:prstGeom prst="rect">
            <a:avLst/>
          </a:prstGeom>
          <a:noFill/>
          <a:ln w="38100" cap="flat" cmpd="sng">
            <a:solidFill>
              <a:schemeClr val="accen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3" name="Google Shape;213;g37a2954d73a_0_22"/>
          <p:cNvSpPr txBox="1"/>
          <p:nvPr/>
        </p:nvSpPr>
        <p:spPr>
          <a:xfrm>
            <a:off x="3966150" y="6311675"/>
            <a:ext cx="4259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latin typeface="Verdana"/>
                <a:ea typeface="Verdana"/>
                <a:cs typeface="Verdana"/>
                <a:sym typeface="Verdana"/>
              </a:rPr>
              <a:t>Breen, Browne &amp; Donovan (2022)</a:t>
            </a:r>
            <a:endParaRPr>
              <a:latin typeface="Verdana"/>
              <a:ea typeface="Verdana"/>
              <a:cs typeface="Verdana"/>
              <a:sym typeface="Verdana"/>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3160</Words>
  <Application>Microsoft Office PowerPoint</Application>
  <PresentationFormat>Widescreen</PresentationFormat>
  <Paragraphs>173</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Verdana</vt:lpstr>
      <vt:lpstr>Roboto</vt:lpstr>
      <vt:lpstr>Office Theme</vt:lpstr>
      <vt:lpstr>Food &amp; Nutrition in Adult Obesity Care</vt:lpstr>
      <vt:lpstr>Overview</vt:lpstr>
      <vt:lpstr>The role of food &amp; nutrition  in adult obesity care</vt:lpstr>
      <vt:lpstr>When is a dietetic assessment needed?</vt:lpstr>
      <vt:lpstr>When to refer to a dietitian</vt:lpstr>
      <vt:lpstr>When to refer to a dietitian</vt:lpstr>
      <vt:lpstr>Key Nutrition Messages</vt:lpstr>
      <vt:lpstr>Brief nutrition intervention:  Getting the basics right</vt:lpstr>
      <vt:lpstr>Adding specific food groups to the diet can improve health outcomes in obesity care  </vt:lpstr>
      <vt:lpstr>Evidence for improving health outcomes with diet</vt:lpstr>
      <vt:lpstr>Managing hunger / appetite / satiety </vt:lpstr>
      <vt:lpstr>Valuing food culture and enjoyment</vt:lpstr>
      <vt:lpstr>PowerPoint Presentation</vt:lpstr>
      <vt:lpstr>Resources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Mary E. Davis</dc:creator>
  <cp:lastModifiedBy>Emilia Kosińska</cp:lastModifiedBy>
  <cp:revision>3</cp:revision>
  <dcterms:created xsi:type="dcterms:W3CDTF">2025-03-18T11:23:58Z</dcterms:created>
  <dcterms:modified xsi:type="dcterms:W3CDTF">2026-03-09T14:37:56Z</dcterms:modified>
</cp:coreProperties>
</file>