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58" r:id="rId4"/>
    <p:sldId id="259" r:id="rId5"/>
    <p:sldId id="264" r:id="rId6"/>
    <p:sldId id="260" r:id="rId7"/>
    <p:sldId id="279" r:id="rId8"/>
    <p:sldId id="262" r:id="rId9"/>
    <p:sldId id="263" r:id="rId10"/>
    <p:sldId id="280" r:id="rId11"/>
    <p:sldId id="277"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fMSK12KBIfplzrhmJZlCSxHJ5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405" autoAdjust="0"/>
  </p:normalViewPr>
  <p:slideViewPr>
    <p:cSldViewPr snapToGrid="0">
      <p:cViewPr varScale="1">
        <p:scale>
          <a:sx n="95" d="100"/>
          <a:sy n="95" d="100"/>
        </p:scale>
        <p:origin x="1194" y="96"/>
      </p:cViewPr>
      <p:guideLst/>
    </p:cSldViewPr>
  </p:slideViewPr>
  <p:outlineViewPr>
    <p:cViewPr>
      <p:scale>
        <a:sx n="33" d="100"/>
        <a:sy n="33" d="100"/>
      </p:scale>
      <p:origin x="0" y="-8506"/>
    </p:cViewPr>
  </p:outlineViewPr>
  <p:notesTextViewPr>
    <p:cViewPr>
      <p:scale>
        <a:sx n="66" d="100"/>
        <a:sy n="66" d="100"/>
      </p:scale>
      <p:origin x="0" y="0"/>
    </p:cViewPr>
  </p:notesTextViewPr>
  <p:sorterViewPr>
    <p:cViewPr>
      <p:scale>
        <a:sx n="100" d="100"/>
        <a:sy n="100" d="100"/>
      </p:scale>
      <p:origin x="0" y="-4819"/>
    </p:cViewPr>
  </p:sorterViewPr>
  <p:notesViewPr>
    <p:cSldViewPr snapToGrid="0">
      <p:cViewPr varScale="1">
        <p:scale>
          <a:sx n="62" d="100"/>
          <a:sy n="62" d="100"/>
        </p:scale>
        <p:origin x="3226"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endParaRPr lang="en-GB" sz="14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Welcome to this presentation where we will explore the musculoskeletal considerations relevant to adults living with obesity. </a:t>
            </a:r>
          </a:p>
          <a:p>
            <a:r>
              <a:rPr lang="en-US" sz="1200" b="0" i="0" u="none" strike="noStrike" baseline="0" dirty="0">
                <a:solidFill>
                  <a:srgbClr val="000000"/>
                </a:solidFill>
                <a:latin typeface="Verdana" panose="020B0604030504040204" pitchFamily="34" charset="0"/>
              </a:rPr>
              <a:t>I’m Caitriona Cunningham from University College Dublin in Ireland, and this presentation was developed by myself and Dr Mary Davis. </a:t>
            </a:r>
          </a:p>
          <a:p>
            <a:r>
              <a:rPr lang="en-US" sz="1200" b="0" i="0" u="none" strike="noStrike" baseline="0" dirty="0">
                <a:solidFill>
                  <a:srgbClr val="000000"/>
                </a:solidFill>
                <a:latin typeface="Verdana" panose="020B0604030504040204" pitchFamily="34" charset="0"/>
              </a:rPr>
              <a:t>The aim is to support you to develop clinically effective, evidence-informed, and person-centred approaches when working with this population. </a:t>
            </a:r>
            <a:endParaRPr dirty="0"/>
          </a:p>
        </p:txBody>
      </p:sp>
      <p:sp>
        <p:nvSpPr>
          <p:cNvPr id="80" name="Google Shape;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Verdana" panose="020B0604030504040204" pitchFamily="34" charset="0"/>
              </a:rPr>
              <a:t>When assessing adults living with obesity and musculoskeletal pain, a comprehensive and patient-centred approach is essential. </a:t>
            </a:r>
          </a:p>
          <a:p>
            <a:r>
              <a:rPr lang="en-US" sz="1200" b="0" i="0" u="none" strike="noStrike" baseline="0" dirty="0">
                <a:solidFill>
                  <a:srgbClr val="000000"/>
                </a:solidFill>
                <a:latin typeface="Verdana" panose="020B0604030504040204" pitchFamily="34" charset="0"/>
              </a:rPr>
              <a:t>Start with a thorough pain history. Ask about the location, duration, and nature of the pain, as well as factors that aggravate or relieve it. Explore how pain impacts function, sleep, and participation in daily life, and review any previous treatments and their outcomes. </a:t>
            </a:r>
            <a:r>
              <a:rPr lang="en-GB" dirty="0">
                <a:latin typeface="Aptos" panose="020B0004020202020204" pitchFamily="34" charset="0"/>
                <a:ea typeface="Aptos" panose="020B0004020202020204" pitchFamily="34" charset="0"/>
                <a:cs typeface="Aptos" panose="020B0004020202020204" pitchFamily="34" charset="0"/>
              </a:rPr>
              <a:t> </a:t>
            </a:r>
          </a:p>
          <a:p>
            <a:endParaRPr lang="en-GB" sz="1200" b="0" i="0" u="none" strike="noStrike" baseline="0" dirty="0">
              <a:solidFill>
                <a:srgbClr val="000000"/>
              </a:solidFill>
              <a:latin typeface="Aptos" panose="020B0004020202020204" pitchFamily="34" charset="0"/>
            </a:endParaRPr>
          </a:p>
          <a:p>
            <a:r>
              <a:rPr lang="en-US" sz="1200" b="0" i="0" u="none" strike="noStrike" baseline="0" dirty="0">
                <a:solidFill>
                  <a:srgbClr val="000000"/>
                </a:solidFill>
                <a:latin typeface="Verdana" panose="020B0604030504040204" pitchFamily="34" charset="0"/>
              </a:rPr>
              <a:t>Screen for psychosocial risk factors, often referred to as yellow flags. Many risk factors for chronic pain, such as low mood, fear avoidance, or reduced self-efficacy, overlap with factors commonly seen in people living with obesity. Recognising these early can guide more effective management strategies. </a:t>
            </a:r>
          </a:p>
          <a:p>
            <a:r>
              <a:rPr lang="en-US" sz="1200" b="0" i="0" u="none" strike="noStrike" baseline="0" dirty="0">
                <a:solidFill>
                  <a:srgbClr val="000000"/>
                </a:solidFill>
                <a:latin typeface="Verdana" panose="020B0604030504040204" pitchFamily="34" charset="0"/>
              </a:rPr>
              <a:t>Identify patient-centred goals. Clarify the primary reason the person is seeking care. If the musculoskeletal condition is the main concern, ensure your assessment and management prioritise this, while still considering other health factors. </a:t>
            </a:r>
          </a:p>
          <a:p>
            <a:r>
              <a:rPr lang="en-US" sz="1200" b="0" i="0" u="none" strike="noStrike" baseline="0" dirty="0">
                <a:solidFill>
                  <a:srgbClr val="000000"/>
                </a:solidFill>
                <a:latin typeface="Verdana" panose="020B0604030504040204" pitchFamily="34" charset="0"/>
              </a:rPr>
              <a:t>Finally, be aware of weight-related stigma in healthcare. People living with obesity often experience stigma, which can include feeling that their health concerns have been dismissed or automatically attributed to weight. As physiotherapists, it’s important to create a respectful, supportive environment and to focus on the individual’s goals and functional priorities rather</a:t>
            </a:r>
          </a:p>
          <a:p>
            <a:r>
              <a:rPr lang="en-US" sz="1200" b="0" i="0" u="none" strike="noStrike" baseline="0" dirty="0">
                <a:solidFill>
                  <a:srgbClr val="000000"/>
                </a:solidFill>
                <a:latin typeface="Verdana" panose="020B0604030504040204" pitchFamily="34" charset="0"/>
              </a:rPr>
              <a:t>than assumptions about body size. </a:t>
            </a:r>
          </a:p>
          <a:p>
            <a:r>
              <a:rPr lang="en-US" sz="1200" b="0" i="0" u="none" strike="noStrike" baseline="0" dirty="0">
                <a:solidFill>
                  <a:srgbClr val="000000"/>
                </a:solidFill>
                <a:latin typeface="Verdana" panose="020B0604030504040204" pitchFamily="34" charset="0"/>
              </a:rPr>
              <a:t>A comprehensive, compassionate assessment not only improves clinical accuracy but also builds trust, engagement, and long-term adherence to physiotherapy interventions. </a:t>
            </a:r>
            <a:endParaRPr lang="en-IE" dirty="0">
              <a:latin typeface="Aptos" panose="020B0004020202020204" pitchFamily="34" charset="0"/>
              <a:ea typeface="Aptos" panose="020B0004020202020204" pitchFamily="34" charset="0"/>
              <a:cs typeface="Aptos" panose="020B0004020202020204" pitchFamily="34" charset="0"/>
            </a:endParaRPr>
          </a:p>
          <a:p>
            <a:endParaRPr lang="en-I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5879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c60d752e79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The Edmonton Obesity Staging System is presented as a reminder of the differing stages of obesity with different impacts on the MSK and other systems. </a:t>
            </a:r>
            <a:endParaRPr lang="en-US" dirty="0"/>
          </a:p>
        </p:txBody>
      </p:sp>
      <p:sp>
        <p:nvSpPr>
          <p:cNvPr id="101" name="Google Shape;101;g3c60d752e79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596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60" name="Google Shape;1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When we consider best practice care for musculoskeletal conditions and pain, recent high-quality clinical guidelines and evidence, such as the papers shown here, consistently recommend a person-centred approach that </a:t>
            </a:r>
            <a:r>
              <a:rPr lang="en-US" sz="1200" b="0" i="0" u="none" strike="noStrike" baseline="0" dirty="0" err="1">
                <a:solidFill>
                  <a:srgbClr val="000000"/>
                </a:solidFill>
                <a:latin typeface="Verdana" panose="020B0604030504040204" pitchFamily="34" charset="0"/>
              </a:rPr>
              <a:t>prioritises</a:t>
            </a:r>
            <a:r>
              <a:rPr lang="en-US" sz="1200" b="0" i="0" u="none" strike="noStrike" baseline="0" dirty="0">
                <a:solidFill>
                  <a:srgbClr val="000000"/>
                </a:solidFill>
                <a:latin typeface="Verdana" panose="020B0604030504040204" pitchFamily="34" charset="0"/>
              </a:rPr>
              <a:t> physical activity, self-management, and multimodal interventions. </a:t>
            </a:r>
          </a:p>
          <a:p>
            <a:r>
              <a:rPr lang="en-US" sz="1200" b="0" i="0" u="none" strike="noStrike" baseline="0" dirty="0">
                <a:solidFill>
                  <a:srgbClr val="000000"/>
                </a:solidFill>
                <a:latin typeface="Verdana" panose="020B0604030504040204" pitchFamily="34" charset="0"/>
              </a:rPr>
              <a:t>This evidence indicates the importance of individualised exercise, education, and addressing psychosocial factors to optimise outcomes in adults with chronic pain. </a:t>
            </a:r>
          </a:p>
          <a:p>
            <a:r>
              <a:rPr lang="en-US" sz="1200" b="0" i="0" u="none" strike="noStrike" baseline="0" dirty="0">
                <a:solidFill>
                  <a:srgbClr val="000000"/>
                </a:solidFill>
                <a:latin typeface="Verdana" panose="020B0604030504040204" pitchFamily="34" charset="0"/>
              </a:rPr>
              <a:t>However, it is crucial to recognise that evidence such as this does not specifically refer to the management of pain in adults living with obesity and thus, does not take into account the additional mechanical, metabolic, and psychosocial challenges present. </a:t>
            </a:r>
          </a:p>
          <a:p>
            <a:r>
              <a:rPr lang="en-US" sz="1200" b="0" i="0" u="none" strike="noStrike" baseline="0" dirty="0">
                <a:solidFill>
                  <a:srgbClr val="000000"/>
                </a:solidFill>
                <a:latin typeface="Verdana" panose="020B0604030504040204" pitchFamily="34" charset="0"/>
              </a:rPr>
              <a:t>Obesity can impact implementation of evidence-based recommendations for a specific MSK condition through factors such as altered biomechanics, reduced physical capacity, fear avoidance, and stigma, all of which may affect patient engagement and outcomes. </a:t>
            </a:r>
          </a:p>
          <a:p>
            <a:r>
              <a:rPr lang="en-US" sz="1200" b="0" i="0" u="none" strike="noStrike" baseline="0" dirty="0">
                <a:solidFill>
                  <a:srgbClr val="000000"/>
                </a:solidFill>
                <a:latin typeface="Verdana" panose="020B0604030504040204" pitchFamily="34" charset="0"/>
              </a:rPr>
              <a:t>Physiotherapists must therefore adopt flexible, empathic strategies that balance evidence-based principles for a particular musculoskeletal condition with individualised care that takes account of the presence of obesity and related complications. </a:t>
            </a:r>
          </a:p>
          <a:p>
            <a:r>
              <a:rPr lang="en-US" sz="1200" b="0" i="0" u="none" strike="noStrike" baseline="0" dirty="0">
                <a:solidFill>
                  <a:srgbClr val="000000"/>
                </a:solidFill>
                <a:latin typeface="Verdana" panose="020B0604030504040204" pitchFamily="34" charset="0"/>
              </a:rPr>
              <a:t>This includes adapting exercises for safety and feasibility, addressing barriers to physical activity, and fostering motivation and confidence. Collaboration with multidisciplinary teams, ongoing patient education, and advocacy for stigma-free care environments are also essential. </a:t>
            </a:r>
            <a:endParaRPr dirty="0"/>
          </a:p>
        </p:txBody>
      </p:sp>
      <p:sp>
        <p:nvSpPr>
          <p:cNvPr id="161" name="Google Shape;16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When providing rehabilitation for adults living with obesity and musculoskeletal pain, a person-centred and weight-neutral approach is essential. </a:t>
            </a:r>
          </a:p>
          <a:p>
            <a:r>
              <a:rPr lang="en-US" sz="1200" b="0" i="0" u="none" strike="noStrike" baseline="0" dirty="0">
                <a:solidFill>
                  <a:srgbClr val="000000"/>
                </a:solidFill>
                <a:latin typeface="Verdana" panose="020B0604030504040204" pitchFamily="34" charset="0"/>
              </a:rPr>
              <a:t>While weight management is often recommended as part of overall healthcare, the primary focus of physiotherapy should be on functional improvement rather than weight loss alone. </a:t>
            </a:r>
          </a:p>
          <a:p>
            <a:r>
              <a:rPr lang="en-US" sz="1200" b="0" i="0" u="none" strike="noStrike" baseline="0" dirty="0">
                <a:solidFill>
                  <a:srgbClr val="000000"/>
                </a:solidFill>
                <a:latin typeface="Verdana" panose="020B0604030504040204" pitchFamily="34" charset="0"/>
              </a:rPr>
              <a:t>Adopting a biopsychosocial framework helps us address the full range of contributors to pain. </a:t>
            </a:r>
          </a:p>
          <a:p>
            <a:r>
              <a:rPr lang="en-US" sz="1200" b="0" i="0" u="none" strike="noStrike" baseline="0" dirty="0">
                <a:solidFill>
                  <a:srgbClr val="000000"/>
                </a:solidFill>
                <a:latin typeface="Verdana" panose="020B0604030504040204" pitchFamily="34" charset="0"/>
              </a:rPr>
              <a:t>Fear of movement is common in this population, so it’s important to explore any concerns or misconceptions. For example, reassuring patients that pain does not always equal tissue damage can reduce fear and encourage activity. </a:t>
            </a:r>
          </a:p>
          <a:p>
            <a:r>
              <a:rPr lang="en-US" sz="1200" b="0" i="0" u="none" strike="noStrike" baseline="0" dirty="0">
                <a:solidFill>
                  <a:srgbClr val="000000"/>
                </a:solidFill>
                <a:latin typeface="Verdana" panose="020B0604030504040204" pitchFamily="34" charset="0"/>
              </a:rPr>
              <a:t>Building movement confidence and self-efficacy through graded exposure is a key strategy. Gradually increasing activity levels helps patients regain trust in their bodies and improves function. </a:t>
            </a:r>
          </a:p>
          <a:p>
            <a:r>
              <a:rPr lang="en-US" sz="1200" b="0" i="0" u="none" strike="noStrike" baseline="0" dirty="0">
                <a:solidFill>
                  <a:srgbClr val="000000"/>
                </a:solidFill>
                <a:latin typeface="Verdana" panose="020B0604030504040204" pitchFamily="34" charset="0"/>
              </a:rPr>
              <a:t>Physiotherapy should emphasise active, graded rehabilitation over passive treatments. Movement itself is central not only for reducing pain and improving musculoskeletal function, but also for supporting cardiometabolic health. </a:t>
            </a:r>
          </a:p>
          <a:p>
            <a:r>
              <a:rPr lang="en-US" sz="1200" b="0" i="0" u="none" strike="noStrike" baseline="0" dirty="0">
                <a:solidFill>
                  <a:srgbClr val="000000"/>
                </a:solidFill>
                <a:latin typeface="Verdana" panose="020B0604030504040204" pitchFamily="34" charset="0"/>
              </a:rPr>
              <a:t>Ultimately, rehabilitation that is respectful, individualised, and focused on meaningful functional goals promotes better outcomes and long-term engagement. </a:t>
            </a:r>
            <a:endParaRPr dirty="0"/>
          </a:p>
        </p:txBody>
      </p:sp>
      <p:sp>
        <p:nvSpPr>
          <p:cNvPr id="169" name="Google Shape;1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When prescribing exercise for adults living with obesity, it’s important to consider the severity of obesity, often classified using the Edmonton Obesity Staging System, or EOSS. </a:t>
            </a:r>
          </a:p>
          <a:p>
            <a:r>
              <a:rPr lang="en-US" sz="1200" b="0" i="0" u="none" strike="noStrike" baseline="0" dirty="0">
                <a:solidFill>
                  <a:srgbClr val="000000"/>
                </a:solidFill>
                <a:latin typeface="Verdana" panose="020B0604030504040204" pitchFamily="34" charset="0"/>
              </a:rPr>
              <a:t>Using this system (EOSS) stages 0 to 2, where obesity-related complications are minimal or moderate, combined aerobic and resistance training is recommended, consistent with cardiovascular and obesity management guidelines. </a:t>
            </a:r>
          </a:p>
          <a:p>
            <a:r>
              <a:rPr lang="en-US" sz="1200" b="0" i="0" u="none" strike="noStrike" baseline="0" dirty="0">
                <a:solidFill>
                  <a:srgbClr val="000000"/>
                </a:solidFill>
                <a:latin typeface="Verdana" panose="020B0604030504040204" pitchFamily="34" charset="0"/>
              </a:rPr>
              <a:t>The aerobic exercise target is 150 to 300 minutes per week, gradually progressed based on individual capacity and tolerance. </a:t>
            </a:r>
          </a:p>
          <a:p>
            <a:r>
              <a:rPr lang="en-US" sz="1200" b="0" i="0" u="none" strike="noStrike" baseline="0" dirty="0">
                <a:solidFill>
                  <a:srgbClr val="000000"/>
                </a:solidFill>
                <a:latin typeface="Verdana" panose="020B0604030504040204" pitchFamily="34" charset="0"/>
              </a:rPr>
              <a:t>Resistance training should be incorporated two to three days per week to support muscle strength and joint stability. </a:t>
            </a:r>
          </a:p>
          <a:p>
            <a:r>
              <a:rPr lang="en-US" sz="1200" b="0" i="0" u="none" strike="noStrike" baseline="0" dirty="0">
                <a:solidFill>
                  <a:srgbClr val="000000"/>
                </a:solidFill>
                <a:latin typeface="Verdana" panose="020B0604030504040204" pitchFamily="34" charset="0"/>
              </a:rPr>
              <a:t>Flexibility and balance exercises may also be beneficial to improve mobility, prevent falls and enhance overall functional ability. </a:t>
            </a:r>
          </a:p>
          <a:p>
            <a:r>
              <a:rPr lang="en-US" sz="1200" b="0" i="0" u="none" strike="noStrike" baseline="0" dirty="0">
                <a:solidFill>
                  <a:srgbClr val="000000"/>
                </a:solidFill>
                <a:latin typeface="Verdana" panose="020B0604030504040204" pitchFamily="34" charset="0"/>
              </a:rPr>
              <a:t>Prescribing a mixed exercise programme that addresses these components supports cardiovascular health, musculoskeletal function and quality of life. </a:t>
            </a:r>
            <a:endParaRPr dirty="0"/>
          </a:p>
        </p:txBody>
      </p:sp>
      <p:sp>
        <p:nvSpPr>
          <p:cNvPr id="176" name="Google Shape;1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92fd1672dc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For adults with more advanced obesity complications, classified as EOSS stage 3, obesity-related health issues may significantly impact the ability to engage in physical activity and exercise. </a:t>
            </a:r>
          </a:p>
          <a:p>
            <a:r>
              <a:rPr lang="en-US" sz="1200" b="0" i="0" u="none" strike="noStrike" baseline="0" dirty="0">
                <a:solidFill>
                  <a:srgbClr val="000000"/>
                </a:solidFill>
                <a:latin typeface="Verdana" panose="020B0604030504040204" pitchFamily="34" charset="0"/>
              </a:rPr>
              <a:t>In these cases, it’s still important to align exercise prescription with disease-specific clinical guidelines. For example, guidelines for conditions such as stroke, heart disease, or diabetes. </a:t>
            </a:r>
          </a:p>
          <a:p>
            <a:r>
              <a:rPr lang="en-US" sz="1200" b="0" i="0" u="none" strike="noStrike" baseline="0" dirty="0">
                <a:solidFill>
                  <a:srgbClr val="000000"/>
                </a:solidFill>
                <a:latin typeface="Verdana" panose="020B0604030504040204" pitchFamily="34" charset="0"/>
              </a:rPr>
              <a:t>At EOSS stage 4, where obesity complications and mobility limitations are often greatest, the focus should shift toward encouraging ‘little and often’ or an ‘everything counts’ approach when it comes to physical activity. </a:t>
            </a:r>
          </a:p>
          <a:p>
            <a:r>
              <a:rPr lang="en-US" sz="1200" b="0" i="0" u="none" strike="noStrike" baseline="0" dirty="0">
                <a:solidFill>
                  <a:srgbClr val="000000"/>
                </a:solidFill>
                <a:latin typeface="Verdana" panose="020B0604030504040204" pitchFamily="34" charset="0"/>
              </a:rPr>
              <a:t>Here, specific exercise duration or intensity targets are less important than </a:t>
            </a:r>
            <a:r>
              <a:rPr lang="en-US" sz="1200" b="0" i="0" u="none" strike="noStrike" baseline="0" dirty="0" err="1">
                <a:solidFill>
                  <a:srgbClr val="000000"/>
                </a:solidFill>
                <a:latin typeface="Verdana" panose="020B0604030504040204" pitchFamily="34" charset="0"/>
              </a:rPr>
              <a:t>prioritising</a:t>
            </a:r>
            <a:r>
              <a:rPr lang="en-US" sz="1200" b="0" i="0" u="none" strike="noStrike" baseline="0" dirty="0">
                <a:solidFill>
                  <a:srgbClr val="000000"/>
                </a:solidFill>
                <a:latin typeface="Verdana" panose="020B0604030504040204" pitchFamily="34" charset="0"/>
              </a:rPr>
              <a:t> function, managing pain, and supporting any achievable movement. </a:t>
            </a:r>
          </a:p>
          <a:p>
            <a:r>
              <a:rPr lang="en-US" sz="1200" b="0" i="0" u="none" strike="noStrike" baseline="0" dirty="0">
                <a:solidFill>
                  <a:srgbClr val="000000"/>
                </a:solidFill>
                <a:latin typeface="Verdana" panose="020B0604030504040204" pitchFamily="34" charset="0"/>
              </a:rPr>
              <a:t>This flexible approach respects the individual’s capacity and promotes gradual improvements without overwhelming the person. </a:t>
            </a:r>
            <a:endParaRPr dirty="0"/>
          </a:p>
        </p:txBody>
      </p:sp>
      <p:sp>
        <p:nvSpPr>
          <p:cNvPr id="184" name="Google Shape;184;g392fd1672dc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Regardless of obesity severity, some key principles apply when supporting adults to increase physical activity and exercise. </a:t>
            </a:r>
          </a:p>
          <a:p>
            <a:r>
              <a:rPr lang="en-US" sz="1200" b="0" i="0" u="none" strike="noStrike" baseline="0" dirty="0">
                <a:solidFill>
                  <a:srgbClr val="000000"/>
                </a:solidFill>
                <a:latin typeface="Verdana" panose="020B0604030504040204" pitchFamily="34" charset="0"/>
              </a:rPr>
              <a:t>Low-impact exercises should be prioritised to reduce joint stress while improving capacity. Examples include walking on flat surfaces, cycling, aquatic exercise if appropriate, and seated or supported strengthening exercises. </a:t>
            </a:r>
          </a:p>
          <a:p>
            <a:r>
              <a:rPr lang="en-US" sz="1200" b="0" i="0" u="none" strike="noStrike" baseline="0" dirty="0">
                <a:solidFill>
                  <a:srgbClr val="000000"/>
                </a:solidFill>
                <a:latin typeface="Verdana" panose="020B0604030504040204" pitchFamily="34" charset="0"/>
              </a:rPr>
              <a:t>Using graded exposure and pacing is vital. Start exercise below pain-provoking thresholds, then gradually increase duration and intensity while carefully monitoring symptoms between sessions. </a:t>
            </a:r>
          </a:p>
          <a:p>
            <a:r>
              <a:rPr lang="en-US" sz="1200" b="0" i="0" u="none" strike="noStrike" baseline="0" dirty="0">
                <a:solidFill>
                  <a:srgbClr val="000000"/>
                </a:solidFill>
                <a:latin typeface="Verdana" panose="020B0604030504040204" pitchFamily="34" charset="0"/>
              </a:rPr>
              <a:t>Targeting large muscle groups, such as the hip and knee extensors, trunk </a:t>
            </a:r>
            <a:r>
              <a:rPr lang="en-US" sz="1200" b="0" i="0" u="none" strike="noStrike" baseline="0" dirty="0" err="1">
                <a:solidFill>
                  <a:srgbClr val="000000"/>
                </a:solidFill>
                <a:latin typeface="Verdana" panose="020B0604030504040204" pitchFamily="34" charset="0"/>
              </a:rPr>
              <a:t>stabilisers</a:t>
            </a:r>
            <a:r>
              <a:rPr lang="en-US" sz="1200" b="0" i="0" u="none" strike="noStrike" baseline="0" dirty="0">
                <a:solidFill>
                  <a:srgbClr val="000000"/>
                </a:solidFill>
                <a:latin typeface="Verdana" panose="020B0604030504040204" pitchFamily="34" charset="0"/>
              </a:rPr>
              <a:t>, and gluteal muscles, helps improve load sharing and joint stability. </a:t>
            </a:r>
          </a:p>
          <a:p>
            <a:r>
              <a:rPr lang="en-US" sz="1200" b="0" i="0" u="none" strike="noStrike" baseline="0" dirty="0">
                <a:solidFill>
                  <a:srgbClr val="000000"/>
                </a:solidFill>
                <a:latin typeface="Verdana" panose="020B0604030504040204" pitchFamily="34" charset="0"/>
              </a:rPr>
              <a:t>Finally, it’s important to prioritise exercise that the person enjoys and is likely to adhere to, as consistency is key for long-term benefits. </a:t>
            </a:r>
          </a:p>
          <a:p>
            <a:r>
              <a:rPr lang="en-US" sz="1200" b="0" i="0" u="none" strike="noStrike" baseline="0" dirty="0">
                <a:solidFill>
                  <a:srgbClr val="000000"/>
                </a:solidFill>
                <a:latin typeface="Verdana" panose="020B0604030504040204" pitchFamily="34" charset="0"/>
              </a:rPr>
              <a:t>By tailoring programmes with these principles in mind, physiotherapists can support sustainable improvements in function, pain management, and overall health. </a:t>
            </a:r>
            <a:endParaRPr dirty="0"/>
          </a:p>
        </p:txBody>
      </p:sp>
      <p:sp>
        <p:nvSpPr>
          <p:cNvPr id="192" name="Google Shape;1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Education is a vital part of managing musculoskeletal pain in adults living with obesity. </a:t>
            </a:r>
          </a:p>
          <a:p>
            <a:r>
              <a:rPr lang="en-US" sz="1200" b="0" i="0" u="none" strike="noStrike" baseline="0" dirty="0">
                <a:solidFill>
                  <a:srgbClr val="000000"/>
                </a:solidFill>
                <a:latin typeface="Verdana" panose="020B0604030504040204" pitchFamily="34" charset="0"/>
              </a:rPr>
              <a:t>Start by exploring the person’s beliefs about pain, weight, and exercise. Address fear-avoidance behaviours and catastrophising, which can increase disability and reduce activity. </a:t>
            </a:r>
          </a:p>
          <a:p>
            <a:r>
              <a:rPr lang="en-US" sz="1200" b="0" i="0" u="none" strike="noStrike" baseline="0" dirty="0">
                <a:solidFill>
                  <a:srgbClr val="000000"/>
                </a:solidFill>
                <a:latin typeface="Verdana" panose="020B0604030504040204" pitchFamily="34" charset="0"/>
              </a:rPr>
              <a:t>It’s important to correct common myths about painful movement and reassure patients that movement is generally safe and beneficial. </a:t>
            </a:r>
          </a:p>
          <a:p>
            <a:r>
              <a:rPr lang="en-US" sz="1200" b="0" i="0" u="none" strike="noStrike" baseline="0" dirty="0">
                <a:solidFill>
                  <a:srgbClr val="000000"/>
                </a:solidFill>
                <a:latin typeface="Verdana" panose="020B0604030504040204" pitchFamily="34" charset="0"/>
              </a:rPr>
              <a:t>Discuss pacing strategies to help patients balance activity and rest, reducing the risk of flare-ups. </a:t>
            </a:r>
          </a:p>
          <a:p>
            <a:r>
              <a:rPr lang="en-US" sz="1200" b="0" i="0" u="none" strike="noStrike" baseline="0" dirty="0">
                <a:solidFill>
                  <a:srgbClr val="000000"/>
                </a:solidFill>
                <a:latin typeface="Verdana" panose="020B0604030504040204" pitchFamily="34" charset="0"/>
              </a:rPr>
              <a:t>For behaviour change, collaborate on realistic and meaningful functional goals, like walking to the shop, work or playing with children, to enhance motivation and adherence. </a:t>
            </a:r>
          </a:p>
          <a:p>
            <a:r>
              <a:rPr lang="en-US" sz="1200" b="0" i="0" u="none" strike="noStrike" baseline="0" dirty="0">
                <a:solidFill>
                  <a:srgbClr val="000000"/>
                </a:solidFill>
                <a:latin typeface="Verdana" panose="020B0604030504040204" pitchFamily="34" charset="0"/>
              </a:rPr>
              <a:t>Use goal-setting and motivational strategies to promote self-management and establish sustainable physical activity routines. </a:t>
            </a:r>
          </a:p>
          <a:p>
            <a:r>
              <a:rPr lang="en-US" sz="1200" b="0" i="0" u="none" strike="noStrike" baseline="0" dirty="0">
                <a:solidFill>
                  <a:srgbClr val="000000"/>
                </a:solidFill>
                <a:latin typeface="Verdana" panose="020B0604030504040204" pitchFamily="34" charset="0"/>
              </a:rPr>
              <a:t>Emphasise small, achievable steps, as these build confidence and support long-term success. </a:t>
            </a:r>
            <a:endParaRPr dirty="0"/>
          </a:p>
        </p:txBody>
      </p:sp>
      <p:sp>
        <p:nvSpPr>
          <p:cNvPr id="200" name="Google Shape;2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Manual therapy may have a role in managing musculoskeletal conditions in adults with obesity, but as always, its use should be guided by the individual patient presentation and relevant evidence-based clinical guidelines. </a:t>
            </a:r>
          </a:p>
          <a:p>
            <a:r>
              <a:rPr lang="en-US" sz="1200" b="0" i="0" u="none" strike="noStrike" baseline="0" dirty="0">
                <a:solidFill>
                  <a:srgbClr val="000000"/>
                </a:solidFill>
                <a:latin typeface="Verdana" panose="020B0604030504040204" pitchFamily="34" charset="0"/>
              </a:rPr>
              <a:t>As for all patients, consider whether manual therapy is indicated, whether a more active, exercise-based approach is preferable or perhaps a combined approach, perhaps moving from some manual therapy initially, and then to a more active approach. </a:t>
            </a:r>
          </a:p>
          <a:p>
            <a:r>
              <a:rPr lang="en-US" sz="1200" b="0" i="0" u="none" strike="noStrike" baseline="0" dirty="0">
                <a:solidFill>
                  <a:srgbClr val="000000"/>
                </a:solidFill>
                <a:latin typeface="Verdana" panose="020B0604030504040204" pitchFamily="34" charset="0"/>
              </a:rPr>
              <a:t>Clinical reasoning should adopt a biopsychosocial approach, addressing underlying causal factors and selecting interventions or intervention packages most likely to lead to optimal outcomes. </a:t>
            </a:r>
          </a:p>
          <a:p>
            <a:r>
              <a:rPr lang="en-US" sz="1200" b="0" i="0" u="none" strike="noStrike" baseline="0" dirty="0">
                <a:solidFill>
                  <a:srgbClr val="000000"/>
                </a:solidFill>
                <a:latin typeface="Verdana" panose="020B0604030504040204" pitchFamily="34" charset="0"/>
              </a:rPr>
              <a:t>When manual therapy is used, it should complement other treatments rather than stand alone. </a:t>
            </a:r>
          </a:p>
          <a:p>
            <a:r>
              <a:rPr lang="en-US" sz="1200" b="0" i="0" u="none" strike="noStrike" baseline="0" dirty="0">
                <a:solidFill>
                  <a:srgbClr val="000000"/>
                </a:solidFill>
                <a:latin typeface="Verdana" panose="020B0604030504040204" pitchFamily="34" charset="0"/>
              </a:rPr>
              <a:t>People moving and handling principles are important here. Consider patient positioning and therapist biomechanics to optimise comfort, safety and treatment effectiveness when using manual therapy techniques. Ensure appropriate plinths, supports and equipment to reduce injury risk for the physiotherapist and to facilitate effective manual therapy. </a:t>
            </a:r>
          </a:p>
          <a:p>
            <a:r>
              <a:rPr lang="en-US" sz="1200" b="0" i="0" u="none" strike="noStrike" baseline="0" dirty="0">
                <a:solidFill>
                  <a:srgbClr val="000000"/>
                </a:solidFill>
                <a:latin typeface="Verdana" panose="020B0604030504040204" pitchFamily="34" charset="0"/>
              </a:rPr>
              <a:t>These considerations help ensure that manual therapy is safe, comfortable, and effective for adults with obesity. </a:t>
            </a:r>
          </a:p>
          <a:p>
            <a:r>
              <a:rPr lang="en-US" sz="1200" b="0" i="0" u="none" strike="noStrike" baseline="0" dirty="0">
                <a:solidFill>
                  <a:srgbClr val="000000"/>
                </a:solidFill>
                <a:latin typeface="Verdana" panose="020B0604030504040204" pitchFamily="34" charset="0"/>
              </a:rPr>
              <a:t>Bariatric ergonomics is covered in a separate OER section where the need for risk benefit analysis is highlighted when making clinical decisions. </a:t>
            </a:r>
            <a:endParaRPr dirty="0"/>
          </a:p>
        </p:txBody>
      </p:sp>
      <p:sp>
        <p:nvSpPr>
          <p:cNvPr id="208" name="Google Shape;2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Modest weight loss - typically five to ten percent of body weight - can reduce joint pain and improve function in people with overweight or obesity and musculoskeletal pain. </a:t>
            </a:r>
          </a:p>
          <a:p>
            <a:r>
              <a:rPr lang="en-US" sz="1200" b="0" i="0" u="none" strike="noStrike" baseline="0" dirty="0">
                <a:solidFill>
                  <a:srgbClr val="000000"/>
                </a:solidFill>
                <a:latin typeface="Verdana" panose="020B0604030504040204" pitchFamily="34" charset="0"/>
              </a:rPr>
              <a:t>Reductions in adiposity are associated with lower levels of inflammatory markers, such as C-reactive protein and interleukin-6, which often parallel improvements in chronic pain and mobility. </a:t>
            </a:r>
          </a:p>
          <a:p>
            <a:r>
              <a:rPr lang="en-US" sz="1200" b="0" i="0" u="none" strike="noStrike" baseline="0" dirty="0">
                <a:solidFill>
                  <a:srgbClr val="000000"/>
                </a:solidFill>
                <a:latin typeface="Verdana" panose="020B0604030504040204" pitchFamily="34" charset="0"/>
              </a:rPr>
              <a:t>However, it’s important to recognise that obesity is a chronic, relapsing disease. The weight loss journey is often non-linear and requires ongoing support and realistic expectations. </a:t>
            </a:r>
          </a:p>
          <a:p>
            <a:r>
              <a:rPr lang="en-US" sz="1200" b="0" i="0" u="none" strike="noStrike" baseline="0" dirty="0">
                <a:solidFill>
                  <a:srgbClr val="000000"/>
                </a:solidFill>
                <a:latin typeface="Verdana" panose="020B0604030504040204" pitchFamily="34" charset="0"/>
              </a:rPr>
              <a:t>Pharmacotherapy is commonly used as part of pain management. Many adults take analgesics such as paracetamol or NSAIDs, adjuvant agents like certain antidepressants, or they may receive joint injections. </a:t>
            </a:r>
          </a:p>
          <a:p>
            <a:endParaRPr lang="en-US" sz="12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Physiotherapists should understand the indications and potential side effects of these medications in order to provide comprehensive care. </a:t>
            </a:r>
          </a:p>
          <a:p>
            <a:r>
              <a:rPr lang="en-US" sz="1200" b="0" i="0" u="none" strike="noStrike" baseline="0" dirty="0">
                <a:solidFill>
                  <a:srgbClr val="000000"/>
                </a:solidFill>
                <a:latin typeface="Verdana" panose="020B0604030504040204" pitchFamily="34" charset="0"/>
              </a:rPr>
              <a:t>Patient education is crucial. Medications can support active rehabilitation but should never be considered as stand-alone solutions. </a:t>
            </a:r>
          </a:p>
          <a:p>
            <a:r>
              <a:rPr lang="en-US" sz="1200" b="0" i="0" u="none" strike="noStrike" baseline="0">
                <a:solidFill>
                  <a:srgbClr val="000000"/>
                </a:solidFill>
                <a:latin typeface="Verdana" panose="020B0604030504040204" pitchFamily="34" charset="0"/>
              </a:rPr>
              <a:t>By integrating weight management, pharmacotherapy, education, and active rehabilitation, physiotherapists can contribute to effective, holistic pain management for adults with obesity and musculoskeletal pain. </a:t>
            </a:r>
            <a:endParaRPr dirty="0"/>
          </a:p>
        </p:txBody>
      </p:sp>
      <p:sp>
        <p:nvSpPr>
          <p:cNvPr id="215" name="Google Shape;2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endParaRPr lang="en-GB" sz="14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This session will begin by outlining the relationship between obesity and musculoskeletal pathology, including how obesity contributes to pain, injury risk and long-term functional limitations. </a:t>
            </a:r>
          </a:p>
          <a:p>
            <a:r>
              <a:rPr lang="en-US" sz="1200" b="0" i="0" u="none" strike="noStrike" baseline="0" dirty="0">
                <a:solidFill>
                  <a:srgbClr val="000000"/>
                </a:solidFill>
                <a:latin typeface="Verdana" panose="020B0604030504040204" pitchFamily="34" charset="0"/>
              </a:rPr>
              <a:t>We will then review some of the most common musculoskeletal conditions seen in adults with obesity. </a:t>
            </a:r>
          </a:p>
          <a:p>
            <a:r>
              <a:rPr lang="en-US" sz="1200" b="0" i="0" u="none" strike="noStrike" baseline="0" dirty="0">
                <a:solidFill>
                  <a:srgbClr val="000000"/>
                </a:solidFill>
                <a:latin typeface="Verdana" panose="020B0604030504040204" pitchFamily="34" charset="0"/>
              </a:rPr>
              <a:t>The discussion will explore the role of adiposity, systemic inflammation and their contribution to pain sensitivity and chronic pain states. </a:t>
            </a:r>
          </a:p>
          <a:p>
            <a:r>
              <a:rPr lang="en-US" sz="1200" b="0" i="0" u="none" strike="noStrike" baseline="0" dirty="0">
                <a:solidFill>
                  <a:srgbClr val="000000"/>
                </a:solidFill>
                <a:latin typeface="Verdana" panose="020B0604030504040204" pitchFamily="34" charset="0"/>
              </a:rPr>
              <a:t>From there, we’ll consider key clinical assessment considerations and the implications for physiotherapy practice and rehabilitation. </a:t>
            </a:r>
            <a:endParaRPr dirty="0"/>
          </a:p>
        </p:txBody>
      </p:sp>
      <p:sp>
        <p:nvSpPr>
          <p:cNvPr id="86" name="Google Shape;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22" name="Google Shape;222;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29" name="Google Shape;229;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36" name="Google Shape;236;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92" name="Google Shape;9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l"/>
            <a:endParaRPr lang="en-GB" sz="14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Obesity is strongly associated with the development and persistence of musculoskeletal pathology and pain. As physiotherapists, this means obesity can influence not only the conditions we see, but also how we assess patients, select interventions, and predict rehabilitation outcomes. </a:t>
            </a:r>
          </a:p>
          <a:p>
            <a:r>
              <a:rPr lang="en-US" sz="1200" b="0" i="0" u="none" strike="noStrike" baseline="0" dirty="0">
                <a:solidFill>
                  <a:srgbClr val="000000"/>
                </a:solidFill>
                <a:latin typeface="Verdana" panose="020B0604030504040204" pitchFamily="34" charset="0"/>
              </a:rPr>
              <a:t>There are well-established clinical guidelines for the management of pain and for many individual musculoskeletal conditions, such as osteoarthritis or low back pain. Separate guidelines exist for obesity management. However, guidelines rarely address the combined presentation of obesity  </a:t>
            </a:r>
          </a:p>
          <a:p>
            <a:r>
              <a:rPr lang="en-US" sz="1200" b="0" i="0" u="none" strike="noStrike" baseline="0" dirty="0">
                <a:latin typeface="Verdana" panose="020B0604030504040204" pitchFamily="34" charset="0"/>
              </a:rPr>
              <a:t>and musculoskeletal pain, despite this being a very common clinical presentation. </a:t>
            </a:r>
          </a:p>
          <a:p>
            <a:r>
              <a:rPr lang="en-US" sz="1200" b="0" i="0" u="none" strike="noStrike" baseline="0" dirty="0">
                <a:latin typeface="Verdana" panose="020B0604030504040204" pitchFamily="34" charset="0"/>
              </a:rPr>
              <a:t>To understand why obesity has such a significant impact on musculoskeletal health, it’s helpful to consider the key interacting mechanisms. </a:t>
            </a:r>
            <a:endParaRPr dirty="0"/>
          </a:p>
        </p:txBody>
      </p:sp>
      <p:sp>
        <p:nvSpPr>
          <p:cNvPr id="93" name="Google Shape;9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01" name="Google Shape;10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It’s important to emphasise that obesity-related musculoskeletal pain and dysfunction are not simply the result of ‘wear and tear’ on joints and tissues. </a:t>
            </a:r>
          </a:p>
          <a:p>
            <a:r>
              <a:rPr lang="en-US" sz="1200" b="0" i="0" u="none" strike="noStrike" baseline="0" dirty="0">
                <a:solidFill>
                  <a:srgbClr val="000000"/>
                </a:solidFill>
                <a:latin typeface="Verdana" panose="020B0604030504040204" pitchFamily="34" charset="0"/>
              </a:rPr>
              <a:t>While increased mechanical loading does play a role, the mechanisms linking obesity and pain are complex and multifactorial, with many shared and overlapping associations. </a:t>
            </a:r>
          </a:p>
          <a:p>
            <a:r>
              <a:rPr lang="en-US" sz="1200" b="0" i="0" u="none" strike="noStrike" baseline="0" dirty="0">
                <a:solidFill>
                  <a:srgbClr val="000000"/>
                </a:solidFill>
                <a:latin typeface="Verdana" panose="020B0604030504040204" pitchFamily="34" charset="0"/>
              </a:rPr>
              <a:t>For example, obesity is often associated with increased sedentary behaviour and reduced physical activity levels. Both of these factors are independently associated with the development and persistence of musculoskeletal pain and deconditioning. </a:t>
            </a:r>
          </a:p>
          <a:p>
            <a:r>
              <a:rPr lang="en-US" sz="1200" b="0" i="0" u="none" strike="noStrike" baseline="0" dirty="0">
                <a:solidFill>
                  <a:srgbClr val="000000"/>
                </a:solidFill>
                <a:latin typeface="Verdana" panose="020B0604030504040204" pitchFamily="34" charset="0"/>
              </a:rPr>
              <a:t>At the same time, pain itself can lead to further reductions in activity, reinforcing a cycle of inactivity, weight gain, and worsening pain. </a:t>
            </a:r>
          </a:p>
          <a:p>
            <a:r>
              <a:rPr lang="en-US" sz="1200" b="0" i="0" u="none" strike="noStrike" baseline="0" dirty="0">
                <a:solidFill>
                  <a:srgbClr val="000000"/>
                </a:solidFill>
                <a:latin typeface="Verdana" panose="020B0604030504040204" pitchFamily="34" charset="0"/>
              </a:rPr>
              <a:t>Psychosocial factors also need to be carefully considered. Depression, pain catastrophising, fear avoidance, and reduced confidence in movement are more prevalent in people living with obesity and can significantly influence pain perception, behaviour, and recovery. </a:t>
            </a:r>
          </a:p>
          <a:p>
            <a:r>
              <a:rPr lang="en-US" sz="1200" b="0" i="0" u="none" strike="noStrike" baseline="0" dirty="0">
                <a:solidFill>
                  <a:srgbClr val="000000"/>
                </a:solidFill>
                <a:latin typeface="Verdana" panose="020B0604030504040204" pitchFamily="34" charset="0"/>
              </a:rPr>
              <a:t>As physiotherapists, this highlights the importance of moving beyond purely structural explanations for pain and a need to adopt a biopsychosocial approach. </a:t>
            </a:r>
            <a:endParaRPr dirty="0"/>
          </a:p>
        </p:txBody>
      </p:sp>
      <p:sp>
        <p:nvSpPr>
          <p:cNvPr id="102" name="Google Shape;102;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44" name="Google Shape;14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Adipose tissue is not just passive fat storage — it is metabolically active and releases a range of pro-inflammatory molecules, including cytokines such as TNF-alpha and interleukin-6, as well as adipokines like leptin. </a:t>
            </a:r>
          </a:p>
          <a:p>
            <a:r>
              <a:rPr lang="en-US" sz="1200" b="0" i="0" u="none" strike="noStrike" baseline="0" dirty="0">
                <a:solidFill>
                  <a:srgbClr val="000000"/>
                </a:solidFill>
                <a:latin typeface="Verdana" panose="020B0604030504040204" pitchFamily="34" charset="0"/>
              </a:rPr>
              <a:t>This creates a state of chronic, low-grade systemic inflammation, which has important implications for musculoskeletal health and pain perception. </a:t>
            </a:r>
          </a:p>
          <a:p>
            <a:r>
              <a:rPr lang="en-US" sz="1200" b="0" i="0" u="none" strike="noStrike" baseline="0" dirty="0">
                <a:solidFill>
                  <a:srgbClr val="000000"/>
                </a:solidFill>
                <a:latin typeface="Verdana" panose="020B0604030504040204" pitchFamily="34" charset="0"/>
              </a:rPr>
              <a:t>One key effect of this inflammation is increased nociceptor sensitivity, contributing to heightened pain experiences. </a:t>
            </a:r>
          </a:p>
          <a:p>
            <a:r>
              <a:rPr lang="en-US" sz="1200" b="0" i="0" u="none" strike="noStrike" baseline="0" dirty="0">
                <a:solidFill>
                  <a:srgbClr val="000000"/>
                </a:solidFill>
                <a:latin typeface="Verdana" panose="020B0604030504040204" pitchFamily="34" charset="0"/>
              </a:rPr>
              <a:t>Leptin, in particular, has been linked with increased pain perception, further linking excess adiposity to the experience of musculoskeletal pain. </a:t>
            </a:r>
          </a:p>
          <a:p>
            <a:r>
              <a:rPr lang="en-US" sz="1200" b="0" i="0" u="none" strike="noStrike" baseline="0" dirty="0">
                <a:solidFill>
                  <a:srgbClr val="000000"/>
                </a:solidFill>
                <a:latin typeface="Verdana" panose="020B0604030504040204" pitchFamily="34" charset="0"/>
              </a:rPr>
              <a:t>Beyond pain sensitivity, chronic inflammation also contributes to cartilage breakdown in joints and can alter pain processing centrally, potentially leading to central </a:t>
            </a:r>
            <a:r>
              <a:rPr lang="en-US" sz="1200" b="0" i="0" u="none" strike="noStrike" baseline="0" dirty="0" err="1">
                <a:solidFill>
                  <a:srgbClr val="000000"/>
                </a:solidFill>
                <a:latin typeface="Verdana" panose="020B0604030504040204" pitchFamily="34" charset="0"/>
              </a:rPr>
              <a:t>sensitisation</a:t>
            </a:r>
            <a:r>
              <a:rPr lang="en-US" sz="1200" b="0" i="0" u="none" strike="noStrike" baseline="0" dirty="0">
                <a:solidFill>
                  <a:srgbClr val="000000"/>
                </a:solidFill>
                <a:latin typeface="Verdana" panose="020B0604030504040204" pitchFamily="34" charset="0"/>
              </a:rPr>
              <a:t>. This explains why musculoskeletal pain in adults with obesity can sometimes be more persistent, widespread, or difficult to manage than would be expected based on structural pathology alone. </a:t>
            </a:r>
          </a:p>
          <a:p>
            <a:r>
              <a:rPr lang="en-US" sz="1200" b="0" i="0" u="none" strike="noStrike" baseline="0" dirty="0">
                <a:solidFill>
                  <a:srgbClr val="000000"/>
                </a:solidFill>
                <a:latin typeface="Verdana" panose="020B0604030504040204" pitchFamily="34" charset="0"/>
              </a:rPr>
              <a:t>Understanding these inflammatory mechanisms is crucial for physiotherapists, as it emphasises the need for holistic management that addresses tissue load, physical capacity, and systemic factors influencing pain. </a:t>
            </a:r>
            <a:endParaRPr dirty="0"/>
          </a:p>
        </p:txBody>
      </p:sp>
      <p:sp>
        <p:nvSpPr>
          <p:cNvPr id="145" name="Google Shape;14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7912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10" name="Google Shape;110;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Adults living with obesity and musculoskeletal pain often experience reduced mobility and movement capacity. Simple tasks such as standing, walking, or bending may become more challenging, and over time, this can lead to further deconditioning. </a:t>
            </a:r>
          </a:p>
          <a:p>
            <a:r>
              <a:rPr lang="en-US" sz="1200" b="0" i="0" u="none" strike="noStrike" baseline="0" dirty="0">
                <a:solidFill>
                  <a:srgbClr val="000000"/>
                </a:solidFill>
                <a:latin typeface="Verdana" panose="020B0604030504040204" pitchFamily="34" charset="0"/>
              </a:rPr>
              <a:t>Transfers and activities of daily living, such as getting in and out of a chair, dressing, or reaching overhead, may also be difficult, requiring careful consideration during assessment and rehabilitation. </a:t>
            </a:r>
          </a:p>
          <a:p>
            <a:r>
              <a:rPr lang="en-US" sz="1200" b="0" i="0" u="none" strike="noStrike" baseline="0" dirty="0">
                <a:solidFill>
                  <a:srgbClr val="000000"/>
                </a:solidFill>
                <a:latin typeface="Verdana" panose="020B0604030504040204" pitchFamily="34" charset="0"/>
              </a:rPr>
              <a:t>Kinesiophobia, or fear of movement, is also common in this population. Pain, combined with concerns about injury, damage or discomfort, can lead to avoidance of activity, which reinforces weakness, stiffness, and causes further functional limitation. </a:t>
            </a:r>
          </a:p>
          <a:p>
            <a:r>
              <a:rPr lang="en-US" sz="1200" b="0" i="0" u="none" strike="noStrike" baseline="0" dirty="0">
                <a:solidFill>
                  <a:srgbClr val="000000"/>
                </a:solidFill>
                <a:latin typeface="Verdana" panose="020B0604030504040204" pitchFamily="34" charset="0"/>
              </a:rPr>
              <a:t>Reduced activity tolerance and overall physical capacity are frequently observed. Even routine activities, like climbing stairs or carrying groceries, may cause fatigue or exacerbate pain. </a:t>
            </a:r>
          </a:p>
          <a:p>
            <a:r>
              <a:rPr lang="en-US" sz="1200" b="0" i="0" u="none" strike="noStrike" baseline="0" dirty="0">
                <a:solidFill>
                  <a:srgbClr val="000000"/>
                </a:solidFill>
                <a:latin typeface="Verdana" panose="020B0604030504040204" pitchFamily="34" charset="0"/>
              </a:rPr>
              <a:t>Altered biomechanics are another key factor. Increased body mass changes movement patterns and increases mechanical load across joints, which can accelerate tissue stress and contribute to pain. </a:t>
            </a:r>
          </a:p>
          <a:p>
            <a:r>
              <a:rPr lang="en-US" sz="1200" b="0" i="0" u="none" strike="noStrike" baseline="0" dirty="0">
                <a:solidFill>
                  <a:srgbClr val="000000"/>
                </a:solidFill>
                <a:latin typeface="Verdana" panose="020B0604030504040204" pitchFamily="34" charset="0"/>
              </a:rPr>
              <a:t>Finally, the psychosocial impact of this combination of pain, reduced mobility, and obesity can be significant. Participation in physical activity, social roles, and everyday life can all be affected, further influencing mood, confidence, and overall quality of life. </a:t>
            </a:r>
          </a:p>
          <a:p>
            <a:r>
              <a:rPr lang="en-US" sz="1200" b="0" i="0" u="none" strike="noStrike" baseline="0" dirty="0">
                <a:solidFill>
                  <a:srgbClr val="000000"/>
                </a:solidFill>
                <a:latin typeface="Verdana" panose="020B0604030504040204" pitchFamily="34" charset="0"/>
              </a:rPr>
              <a:t>Understanding these functional implications is crucial for physiotherapists. Physiotherapy interventions should aim not just to reduce pain, but to improve movement, independence, and participation. </a:t>
            </a:r>
            <a:endParaRPr dirty="0"/>
          </a:p>
        </p:txBody>
      </p:sp>
      <p:sp>
        <p:nvSpPr>
          <p:cNvPr id="111" name="Google Shape;111;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Verdana" panose="020B0604030504040204" pitchFamily="34" charset="0"/>
              </a:rPr>
              <a:t>Therapists also need to be aware of the impact of new pharmacological therapies on the musculoskeletal system. Glucagon-like peptide-1 receptor agonists, or GLP-1 RAs, are increasingly used to support weight management by regulating appetite and glucose metabolism. While they can be very effective for weight reduction, there are potential musculoskeletal implications that physiotherapists should consider. </a:t>
            </a:r>
          </a:p>
          <a:p>
            <a:r>
              <a:rPr lang="en-US" sz="1200" b="0" i="0" u="none" strike="noStrike" baseline="0" dirty="0">
                <a:solidFill>
                  <a:srgbClr val="000000"/>
                </a:solidFill>
                <a:latin typeface="Verdana" panose="020B0604030504040204" pitchFamily="34" charset="0"/>
              </a:rPr>
              <a:t>Evidence suggests that GLP-1 agonists may contribute to reductions in muscle mass and function in certain individuals. This is an important consideration, because muscle strength and mass are key determinants of mobility, joint stability, and functional capacity. </a:t>
            </a:r>
          </a:p>
          <a:p>
            <a:r>
              <a:rPr lang="en-US" sz="1200" b="0" i="0" u="none" strike="noStrike" baseline="0" dirty="0">
                <a:solidFill>
                  <a:srgbClr val="000000"/>
                </a:solidFill>
                <a:latin typeface="Verdana" panose="020B0604030504040204" pitchFamily="34" charset="0"/>
              </a:rPr>
              <a:t>At the same time, emerging research indicates there may also be potential positive effects on the musculoskeletal system, such as reduction in inflammation, reduced joint stress, though these findings are still preliminary and not fully understood. </a:t>
            </a:r>
          </a:p>
          <a:p>
            <a:r>
              <a:rPr lang="en-US" sz="1200" b="0" i="0" u="none" strike="noStrike" baseline="0" dirty="0">
                <a:solidFill>
                  <a:srgbClr val="000000"/>
                </a:solidFill>
                <a:latin typeface="Verdana" panose="020B0604030504040204" pitchFamily="34" charset="0"/>
              </a:rPr>
              <a:t>As physiotherapists, this highlights the need for a holistic, multidisciplinary approach: monitoring functional capacity, incorporating targeted strength and mobility interventions, and collaborating with medical colleagues to optimise outcomes for patients using these new therapies. </a:t>
            </a:r>
            <a:endParaRPr lang="en-I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4534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27" name="Google Shape;1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Let’s now look at some of the common musculoskeletal conditions seen in adults living with obesity, starting with osteoarthritis and tendinopathies. </a:t>
            </a:r>
          </a:p>
          <a:p>
            <a:r>
              <a:rPr lang="en-US" sz="1200" b="0" i="0" u="none" strike="noStrike" baseline="0" dirty="0">
                <a:solidFill>
                  <a:srgbClr val="000000"/>
                </a:solidFill>
                <a:latin typeface="Verdana" panose="020B0604030504040204" pitchFamily="34" charset="0"/>
              </a:rPr>
              <a:t>Osteoarthritis, particularly affecting the knee and hip, is highly prevalent in this population. Mechanically, excess body weight increases joint load and can alter gait patterns, which accelerates cartilage wear and contributes to pain. </a:t>
            </a:r>
          </a:p>
          <a:p>
            <a:r>
              <a:rPr lang="en-US" sz="1200" b="0" i="0" u="none" strike="noStrike" baseline="0" dirty="0">
                <a:solidFill>
                  <a:srgbClr val="000000"/>
                </a:solidFill>
                <a:latin typeface="Verdana" panose="020B0604030504040204" pitchFamily="34" charset="0"/>
              </a:rPr>
              <a:t>Biologically, obesity is associated with systemic inflammation. Adipose tissue releases inflammatory cytokines that can degrade cartilage and other joint tissues. </a:t>
            </a:r>
          </a:p>
          <a:p>
            <a:r>
              <a:rPr lang="en-US" sz="1200" b="0" i="0" u="none" strike="noStrike" baseline="0" dirty="0">
                <a:solidFill>
                  <a:srgbClr val="000000"/>
                </a:solidFill>
                <a:latin typeface="Verdana" panose="020B0604030504040204" pitchFamily="34" charset="0"/>
              </a:rPr>
              <a:t>Clinically, this combination often leads to earlier onset of osteoarthritis and faster disease progression compared with adults of a healthy weight, making early recognition and targeted management especially important. </a:t>
            </a:r>
          </a:p>
          <a:p>
            <a:r>
              <a:rPr lang="en-US" sz="1200" b="0" i="0" u="none" strike="noStrike" baseline="0" dirty="0">
                <a:solidFill>
                  <a:srgbClr val="000000"/>
                </a:solidFill>
                <a:latin typeface="Verdana" panose="020B0604030504040204" pitchFamily="34" charset="0"/>
              </a:rPr>
              <a:t>Tendinopathies are also commonly seen in people living with obesity, affecting the Achilles, patellar, or rotator cuff tendons. Increased mechanical load on tendons is a major factor, but biological mechanisms are also relevant. Inflammation and altered collagen metabolism can impair tendon healing, making recovery slower and sometimes more complicated. </a:t>
            </a:r>
          </a:p>
          <a:p>
            <a:r>
              <a:rPr lang="en-US" sz="1200" b="0" i="0" u="none" strike="noStrike" baseline="0" dirty="0">
                <a:solidFill>
                  <a:srgbClr val="000000"/>
                </a:solidFill>
                <a:latin typeface="Verdana" panose="020B0604030504040204" pitchFamily="34" charset="0"/>
              </a:rPr>
              <a:t>Understanding both the mechanical and biological contributions to these conditions helps physiotherapists plan interventions that address tissue load, inflammation, and functional limitations in a holistic manner. </a:t>
            </a:r>
            <a:endParaRPr dirty="0"/>
          </a:p>
        </p:txBody>
      </p:sp>
      <p:sp>
        <p:nvSpPr>
          <p:cNvPr id="128" name="Google Shape;1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baseline="0" dirty="0">
                <a:solidFill>
                  <a:srgbClr val="000000"/>
                </a:solidFill>
                <a:latin typeface="Verdana" panose="020B0604030504040204" pitchFamily="34" charset="0"/>
              </a:rPr>
              <a:t>Continuing with common musculoskeletal conditions in adults with obesity, low back pain and foot and ankle pain are particularly important to consider. </a:t>
            </a:r>
          </a:p>
          <a:p>
            <a:r>
              <a:rPr lang="en-US" sz="1200" b="0" i="0" u="none" strike="noStrike" baseline="0" dirty="0">
                <a:solidFill>
                  <a:srgbClr val="000000"/>
                </a:solidFill>
                <a:latin typeface="Verdana" panose="020B0604030504040204" pitchFamily="34" charset="0"/>
              </a:rPr>
              <a:t>Overweight and obesity increase the risk of low back pain, including chronic low back pain and cases that require healthcare intervention. Mechanically, higher body mass increases compressive forces on the lumbar spine, while reduced trunk muscle endurance and deconditioning further compromise spinal function. Over time, this can contribute to degenerative disc disease and facet joint pain. </a:t>
            </a:r>
          </a:p>
          <a:p>
            <a:r>
              <a:rPr lang="en-US" sz="1200" b="0" i="0" u="none" strike="noStrike" baseline="0" dirty="0">
                <a:solidFill>
                  <a:srgbClr val="000000"/>
                </a:solidFill>
                <a:latin typeface="Verdana" panose="020B0604030504040204" pitchFamily="34" charset="0"/>
              </a:rPr>
              <a:t>Biologically, systemic inflammation associated with obesity can heighten pain sensitivity, making symptoms more persistent and severe. </a:t>
            </a:r>
          </a:p>
          <a:p>
            <a:r>
              <a:rPr lang="en-US" sz="1200" b="0" i="0" u="none" strike="noStrike" baseline="0" dirty="0">
                <a:solidFill>
                  <a:srgbClr val="000000"/>
                </a:solidFill>
                <a:latin typeface="Verdana" panose="020B0604030504040204" pitchFamily="34" charset="0"/>
              </a:rPr>
              <a:t>Clinically, these factors may predict poorer outcomes from conservative treatment, highlighting the need for individualised, multimodal management strategies that address load, strength, and movement quality. </a:t>
            </a:r>
          </a:p>
          <a:p>
            <a:r>
              <a:rPr lang="en-US" sz="1200" b="0" i="0" u="none" strike="noStrike" baseline="0" dirty="0">
                <a:solidFill>
                  <a:srgbClr val="000000"/>
                </a:solidFill>
                <a:latin typeface="Verdana" panose="020B0604030504040204" pitchFamily="34" charset="0"/>
              </a:rPr>
              <a:t>Foot and ankle pain are also common, including conditions such as plantar fasciitis. Excess body weight can contribute to mid-foot collapse and high plantar pressures, thus altering foot biomechanics. </a:t>
            </a:r>
          </a:p>
          <a:p>
            <a:r>
              <a:rPr lang="en-US" sz="1200" b="0" i="0" u="none" strike="noStrike" baseline="0" dirty="0">
                <a:solidFill>
                  <a:srgbClr val="000000"/>
                </a:solidFill>
                <a:latin typeface="Verdana" panose="020B0604030504040204" pitchFamily="34" charset="0"/>
              </a:rPr>
              <a:t>These changes can impair balance, reduce gait efficiency, and increase the risk of further musculoskeletal injury. </a:t>
            </a:r>
          </a:p>
          <a:p>
            <a:r>
              <a:rPr lang="en-US" sz="1200" b="0" i="0" u="none" strike="noStrike" baseline="0" dirty="0">
                <a:solidFill>
                  <a:srgbClr val="000000"/>
                </a:solidFill>
                <a:latin typeface="Verdana" panose="020B0604030504040204" pitchFamily="34" charset="0"/>
              </a:rPr>
              <a:t>Recognising the interplay of mechanical stress, tissue health, and functional impact is essential for designing effective physiotherapy interventions across the kinetic chain, from the spine to the feet. </a:t>
            </a:r>
            <a:endParaRPr dirty="0"/>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60"/>
          <p:cNvSpPr txBox="1">
            <a:spLocks noGrp="1"/>
          </p:cNvSpPr>
          <p:nvPr>
            <p:ph type="subTitle" idx="1"/>
          </p:nvPr>
        </p:nvSpPr>
        <p:spPr>
          <a:xfrm>
            <a:off x="838200" y="4938048"/>
            <a:ext cx="9144000" cy="7143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800"/>
              <a:buNone/>
              <a:defRPr sz="2400">
                <a:solidFill>
                  <a:srgbClr val="703876"/>
                </a:solidFill>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4" name="Google Shape;14;p60"/>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3"/>
          <p:cNvSpPr txBox="1">
            <a:spLocks noGrp="1"/>
          </p:cNvSpPr>
          <p:nvPr>
            <p:ph type="body" idx="4"/>
          </p:nvPr>
        </p:nvSpPr>
        <p:spPr>
          <a:xfrm>
            <a:off x="6169025"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3">
  <p:cSld name="Comparison 3">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44"/>
          <p:cNvSpPr txBox="1">
            <a:spLocks noGrp="1"/>
          </p:cNvSpPr>
          <p:nvPr>
            <p:ph type="body" idx="2"/>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4"/>
          <p:cNvSpPr txBox="1">
            <a:spLocks noGrp="1"/>
          </p:cNvSpPr>
          <p:nvPr>
            <p:ph type="body" idx="3"/>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4"/>
          <p:cNvSpPr txBox="1">
            <a:spLocks noGrp="1"/>
          </p:cNvSpPr>
          <p:nvPr>
            <p:ph type="body" idx="4"/>
          </p:nvPr>
        </p:nvSpPr>
        <p:spPr>
          <a:xfrm>
            <a:off x="6169027"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Colour 1">
  <p:cSld name="Content with Caption Colour 1">
    <p:spTree>
      <p:nvGrpSpPr>
        <p:cNvPr id="1" name="Shape 62"/>
        <p:cNvGrpSpPr/>
        <p:nvPr/>
      </p:nvGrpSpPr>
      <p:grpSpPr>
        <a:xfrm>
          <a:off x="0" y="0"/>
          <a:ext cx="0" cy="0"/>
          <a:chOff x="0" y="0"/>
          <a:chExt cx="0" cy="0"/>
        </a:xfrm>
      </p:grpSpPr>
      <p:sp>
        <p:nvSpPr>
          <p:cNvPr id="63" name="Google Shape;63;p49"/>
          <p:cNvSpPr txBox="1">
            <a:spLocks noGrp="1"/>
          </p:cNvSpPr>
          <p:nvPr>
            <p:ph type="title"/>
          </p:nvPr>
        </p:nvSpPr>
        <p:spPr>
          <a:xfrm>
            <a:off x="839788" y="457200"/>
            <a:ext cx="3932237" cy="7075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9"/>
          <p:cNvSpPr txBox="1">
            <a:spLocks noGrp="1"/>
          </p:cNvSpPr>
          <p:nvPr>
            <p:ph type="body" idx="1"/>
          </p:nvPr>
        </p:nvSpPr>
        <p:spPr>
          <a:xfrm>
            <a:off x="5183188" y="1404257"/>
            <a:ext cx="6172200" cy="44567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49"/>
          <p:cNvSpPr txBox="1">
            <a:spLocks noGrp="1"/>
          </p:cNvSpPr>
          <p:nvPr>
            <p:ph type="body" idx="2"/>
          </p:nvPr>
        </p:nvSpPr>
        <p:spPr>
          <a:xfrm>
            <a:off x="839788" y="1404257"/>
            <a:ext cx="3932237" cy="4464731"/>
          </a:xfrm>
          <a:prstGeom prst="rect">
            <a:avLst/>
          </a:prstGeom>
          <a:solidFill>
            <a:srgbClr val="3C8A96">
              <a:alpha val="4784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hart with Caption left">
  <p:cSld name="Chart with Caption left">
    <p:spTree>
      <p:nvGrpSpPr>
        <p:cNvPr id="1" name="Shape 70"/>
        <p:cNvGrpSpPr/>
        <p:nvPr/>
      </p:nvGrpSpPr>
      <p:grpSpPr>
        <a:xfrm>
          <a:off x="0" y="0"/>
          <a:ext cx="0" cy="0"/>
          <a:chOff x="0" y="0"/>
          <a:chExt cx="0" cy="0"/>
        </a:xfrm>
      </p:grpSpPr>
      <p:sp>
        <p:nvSpPr>
          <p:cNvPr id="71" name="Google Shape;71;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51"/>
          <p:cNvSpPr>
            <a:spLocks noGrp="1"/>
          </p:cNvSpPr>
          <p:nvPr>
            <p:ph type="chart" idx="2"/>
          </p:nvPr>
        </p:nvSpPr>
        <p:spPr>
          <a:xfrm>
            <a:off x="5595938" y="533400"/>
            <a:ext cx="5419725" cy="5335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rt with Caption right">
  <p:cSld name="Chart with Caption right">
    <p:spTree>
      <p:nvGrpSpPr>
        <p:cNvPr id="1" name="Shape 74"/>
        <p:cNvGrpSpPr/>
        <p:nvPr/>
      </p:nvGrpSpPr>
      <p:grpSpPr>
        <a:xfrm>
          <a:off x="0" y="0"/>
          <a:ext cx="0" cy="0"/>
          <a:chOff x="0" y="0"/>
          <a:chExt cx="0" cy="0"/>
        </a:xfrm>
      </p:grpSpPr>
      <p:sp>
        <p:nvSpPr>
          <p:cNvPr id="75" name="Google Shape;75;p52"/>
          <p:cNvSpPr txBox="1">
            <a:spLocks noGrp="1"/>
          </p:cNvSpPr>
          <p:nvPr>
            <p:ph type="title"/>
          </p:nvPr>
        </p:nvSpPr>
        <p:spPr>
          <a:xfrm>
            <a:off x="6164827" y="221226"/>
            <a:ext cx="5125986" cy="9193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2"/>
          <p:cNvSpPr txBox="1">
            <a:spLocks noGrp="1"/>
          </p:cNvSpPr>
          <p:nvPr>
            <p:ph type="body" idx="1"/>
          </p:nvPr>
        </p:nvSpPr>
        <p:spPr>
          <a:xfrm>
            <a:off x="6164827" y="1523206"/>
            <a:ext cx="5125986" cy="44941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52"/>
          <p:cNvSpPr>
            <a:spLocks noGrp="1"/>
          </p:cNvSpPr>
          <p:nvPr>
            <p:ph type="chart" idx="2"/>
          </p:nvPr>
        </p:nvSpPr>
        <p:spPr>
          <a:xfrm>
            <a:off x="663575" y="555625"/>
            <a:ext cx="5126038" cy="5562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left">
  <p:cSld name="Picture with Caption left">
    <p:spTree>
      <p:nvGrpSpPr>
        <p:cNvPr id="1" name="Shape 66"/>
        <p:cNvGrpSpPr/>
        <p:nvPr/>
      </p:nvGrpSpPr>
      <p:grpSpPr>
        <a:xfrm>
          <a:off x="0" y="0"/>
          <a:ext cx="0" cy="0"/>
          <a:chOff x="0" y="0"/>
          <a:chExt cx="0" cy="0"/>
        </a:xfrm>
      </p:grpSpPr>
      <p:sp>
        <p:nvSpPr>
          <p:cNvPr id="67" name="Google Shape;67;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0"/>
          <p:cNvSpPr>
            <a:spLocks noGrp="1"/>
          </p:cNvSpPr>
          <p:nvPr>
            <p:ph type="pic" idx="2"/>
          </p:nvPr>
        </p:nvSpPr>
        <p:spPr>
          <a:xfrm>
            <a:off x="5183188" y="987425"/>
            <a:ext cx="6172200" cy="4873625"/>
          </a:xfrm>
          <a:prstGeom prst="rect">
            <a:avLst/>
          </a:prstGeom>
          <a:noFill/>
          <a:ln>
            <a:noFill/>
          </a:ln>
        </p:spPr>
        <p:txBody>
          <a:bodyPr/>
          <a:lstStyle/>
          <a:p>
            <a:endParaRPr lang="en-GB"/>
          </a:p>
        </p:txBody>
      </p:sp>
      <p:sp>
        <p:nvSpPr>
          <p:cNvPr id="69" name="Google Shape;69;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53576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Slide">
  <p:cSld name="Contents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6542088" y="1349375"/>
            <a:ext cx="4811712" cy="51054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3" type="obj">
  <p:cSld name="OBJEC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2">
  <p:cSld name="Two Content 2">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5"/>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2">
  <p:cSld name="Title and Content 2">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3389/fendo.2024.1340465"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doi.org/10.7570/jomes24047" TargetMode="External"/><Relationship Id="rId5" Type="http://schemas.openxmlformats.org/officeDocument/2006/relationships/hyperlink" Target="https://doi.org/10.1111/obr.70004" TargetMode="External"/><Relationship Id="rId4" Type="http://schemas.openxmlformats.org/officeDocument/2006/relationships/hyperlink" Target="https://doi.org/10.1007/s12178-025-09978-3"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97/j.pain.0000000000000792"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doi.org/10.1038/s41366-025-01881-8" TargetMode="External"/><Relationship Id="rId5" Type="http://schemas.openxmlformats.org/officeDocument/2006/relationships/hyperlink" Target="https://doi.org/10.1136/bjsports-2018-099878" TargetMode="External"/><Relationship Id="rId4" Type="http://schemas.openxmlformats.org/officeDocument/2006/relationships/hyperlink" Target="https://doi.org/10.33393/aop.2025.359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3390/brainsci11010011"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doi.org/10.1186/s12891-024-07468-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br>
              <a:rPr lang="en-US" dirty="0">
                <a:latin typeface="Verdana"/>
                <a:ea typeface="Verdana"/>
                <a:cs typeface="Verdana"/>
                <a:sym typeface="Verdana"/>
              </a:rPr>
            </a:br>
            <a:br>
              <a:rPr lang="en-US" dirty="0">
                <a:latin typeface="Verdana"/>
                <a:ea typeface="Verdana"/>
                <a:cs typeface="Verdana"/>
                <a:sym typeface="Verdana"/>
              </a:rPr>
            </a:br>
            <a:r>
              <a:rPr lang="en-US" dirty="0">
                <a:latin typeface="Verdana"/>
                <a:ea typeface="Verdana"/>
                <a:cs typeface="Verdana"/>
                <a:sym typeface="Verdana"/>
              </a:rPr>
              <a:t>Musculoskeletal Considerations in Adults with Obesity</a:t>
            </a:r>
            <a:endParaRPr dirty="0">
              <a:latin typeface="Verdana"/>
              <a:ea typeface="Verdana"/>
              <a:cs typeface="Verdana"/>
              <a:sym typeface="Verdana"/>
            </a:endParaRPr>
          </a:p>
        </p:txBody>
      </p:sp>
      <p:sp>
        <p:nvSpPr>
          <p:cNvPr id="83" name="Google Shape;83;p1"/>
          <p:cNvSpPr txBox="1">
            <a:spLocks noGrp="1"/>
          </p:cNvSpPr>
          <p:nvPr>
            <p:ph type="subTitle" idx="1"/>
          </p:nvPr>
        </p:nvSpPr>
        <p:spPr>
          <a:xfrm>
            <a:off x="838200" y="6058925"/>
            <a:ext cx="9144000" cy="71437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None/>
            </a:pPr>
            <a:r>
              <a:rPr lang="en-US" sz="1200"/>
              <a:t>Developed by: Dr Mary E. Davis and Dr Caitriona Cunningham, University College Dublin, Ireland</a:t>
            </a:r>
            <a:endParaRPr/>
          </a:p>
        </p:txBody>
      </p:sp>
      <p:pic>
        <p:nvPicPr>
          <p:cNvPr id="5" name="Audio 4">
            <a:hlinkClick r:id="" action="ppaction://media"/>
            <a:extLst>
              <a:ext uri="{FF2B5EF4-FFF2-40B4-BE49-F238E27FC236}">
                <a16:creationId xmlns:a16="http://schemas.microsoft.com/office/drawing/2014/main" id="{2C9B36D9-2B82-CE8E-5EA8-44985ABD6E7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9417"/>
    </mc:Choice>
    <mc:Fallback xmlns="">
      <p:transition spd="slow" advTm="2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9F182-9AFD-6611-2447-50B3533D0F16}"/>
              </a:ext>
            </a:extLst>
          </p:cNvPr>
          <p:cNvSpPr>
            <a:spLocks noGrp="1"/>
          </p:cNvSpPr>
          <p:nvPr>
            <p:ph type="title"/>
          </p:nvPr>
        </p:nvSpPr>
        <p:spPr/>
        <p:txBody>
          <a:bodyPr/>
          <a:lstStyle/>
          <a:p>
            <a:r>
              <a:rPr lang="en-US" dirty="0"/>
              <a:t>Clinical assessment considerations</a:t>
            </a:r>
            <a:endParaRPr lang="en-IE" dirty="0"/>
          </a:p>
        </p:txBody>
      </p:sp>
      <p:sp>
        <p:nvSpPr>
          <p:cNvPr id="4" name="TextBox 3">
            <a:extLst>
              <a:ext uri="{FF2B5EF4-FFF2-40B4-BE49-F238E27FC236}">
                <a16:creationId xmlns:a16="http://schemas.microsoft.com/office/drawing/2014/main" id="{A412FB2C-838C-1A76-4300-0957828AD72B}"/>
              </a:ext>
            </a:extLst>
          </p:cNvPr>
          <p:cNvSpPr txBox="1"/>
          <p:nvPr/>
        </p:nvSpPr>
        <p:spPr>
          <a:xfrm>
            <a:off x="957431" y="1979407"/>
            <a:ext cx="9455971" cy="4185761"/>
          </a:xfrm>
          <a:prstGeom prst="rect">
            <a:avLst/>
          </a:prstGeom>
          <a:noFill/>
        </p:spPr>
        <p:txBody>
          <a:bodyPr wrap="square">
            <a:spAutoFit/>
          </a:bodyPr>
          <a:lstStyle/>
          <a:p>
            <a:pPr marL="50800" marR="0" lvl="0" algn="l" rtl="0">
              <a:lnSpc>
                <a:spcPct val="90000"/>
              </a:lnSpc>
              <a:spcBef>
                <a:spcPts val="1000"/>
              </a:spcBef>
              <a:spcAft>
                <a:spcPts val="0"/>
              </a:spcAft>
              <a:buClr>
                <a:schemeClr val="dk1"/>
              </a:buClr>
              <a:buSzPts val="2800"/>
            </a:pPr>
            <a:r>
              <a:rPr lang="en-US" sz="1800" dirty="0">
                <a:latin typeface="Verdana"/>
                <a:ea typeface="Verdana"/>
                <a:cs typeface="Verdana"/>
                <a:sym typeface="Verdana"/>
              </a:rPr>
              <a:t>As part of the physiotherapy assessment, take a comprehensive pain history: </a:t>
            </a:r>
            <a:endParaRPr lang="en-US" dirty="0"/>
          </a:p>
          <a:p>
            <a:pPr marL="914400" lvl="1" indent="-406400" algn="l" rtl="0">
              <a:lnSpc>
                <a:spcPct val="50000"/>
              </a:lnSpc>
              <a:spcBef>
                <a:spcPts val="1000"/>
              </a:spcBef>
              <a:spcAft>
                <a:spcPts val="0"/>
              </a:spcAft>
              <a:buSzPts val="2800"/>
              <a:buChar char="•"/>
            </a:pPr>
            <a:r>
              <a:rPr lang="en-US" sz="1600" dirty="0">
                <a:latin typeface="Verdana"/>
                <a:ea typeface="Verdana"/>
                <a:cs typeface="Verdana"/>
                <a:sym typeface="Verdana"/>
              </a:rPr>
              <a:t>location(s), duration, and nature of pain</a:t>
            </a:r>
            <a:endParaRPr lang="en-US" dirty="0"/>
          </a:p>
          <a:p>
            <a:pPr marL="914400" lvl="1" indent="-406400" algn="l" rtl="0">
              <a:lnSpc>
                <a:spcPct val="50000"/>
              </a:lnSpc>
              <a:spcBef>
                <a:spcPts val="1000"/>
              </a:spcBef>
              <a:spcAft>
                <a:spcPts val="0"/>
              </a:spcAft>
              <a:buSzPts val="2800"/>
              <a:buChar char="•"/>
            </a:pPr>
            <a:r>
              <a:rPr lang="en-US" sz="1600" dirty="0">
                <a:latin typeface="Verdana"/>
                <a:ea typeface="Verdana"/>
                <a:cs typeface="Verdana"/>
                <a:sym typeface="Verdana"/>
              </a:rPr>
              <a:t>aggravating/relieving factors, </a:t>
            </a:r>
            <a:endParaRPr lang="en-US" dirty="0"/>
          </a:p>
          <a:p>
            <a:pPr marL="914400" lvl="1" indent="-406400" algn="l" rtl="0">
              <a:lnSpc>
                <a:spcPct val="50000"/>
              </a:lnSpc>
              <a:spcBef>
                <a:spcPts val="1000"/>
              </a:spcBef>
              <a:spcAft>
                <a:spcPts val="0"/>
              </a:spcAft>
              <a:buSzPts val="2800"/>
              <a:buChar char="•"/>
            </a:pPr>
            <a:r>
              <a:rPr lang="en-US" sz="1600" dirty="0">
                <a:latin typeface="Verdana"/>
                <a:ea typeface="Verdana"/>
                <a:cs typeface="Verdana"/>
                <a:sym typeface="Verdana"/>
              </a:rPr>
              <a:t>impact on function, sleep and participation</a:t>
            </a:r>
            <a:endParaRPr lang="en-US" dirty="0"/>
          </a:p>
          <a:p>
            <a:pPr marL="914400" lvl="1" indent="-406400" algn="l" rtl="0">
              <a:lnSpc>
                <a:spcPct val="50000"/>
              </a:lnSpc>
              <a:spcBef>
                <a:spcPts val="1000"/>
              </a:spcBef>
              <a:spcAft>
                <a:spcPts val="0"/>
              </a:spcAft>
              <a:buSzPts val="2800"/>
              <a:buChar char="•"/>
            </a:pPr>
            <a:r>
              <a:rPr lang="en-US" sz="1600" dirty="0">
                <a:latin typeface="Verdana"/>
                <a:ea typeface="Verdana"/>
                <a:cs typeface="Verdana"/>
                <a:sym typeface="Verdana"/>
              </a:rPr>
              <a:t>previous treatments and responses</a:t>
            </a:r>
          </a:p>
          <a:p>
            <a:pPr marL="50800" marR="0" lvl="0" algn="l" rtl="0">
              <a:lnSpc>
                <a:spcPct val="90000"/>
              </a:lnSpc>
              <a:spcBef>
                <a:spcPts val="1000"/>
              </a:spcBef>
              <a:spcAft>
                <a:spcPts val="0"/>
              </a:spcAft>
              <a:buClr>
                <a:schemeClr val="dk1"/>
              </a:buClr>
              <a:buSzPts val="2800"/>
            </a:pPr>
            <a:r>
              <a:rPr lang="en-US" sz="1800" dirty="0">
                <a:latin typeface="Verdana"/>
                <a:ea typeface="Verdana"/>
                <a:cs typeface="Verdana"/>
                <a:sym typeface="Verdana"/>
              </a:rPr>
              <a:t>Screen for psychosocial risk factors (yellow flags). Note the shared risk factors between obesity and chronic pain </a:t>
            </a:r>
            <a:endParaRPr lang="en-US" dirty="0"/>
          </a:p>
          <a:p>
            <a:pPr marL="50800" marR="0" lvl="0" algn="l" rtl="0">
              <a:lnSpc>
                <a:spcPct val="90000"/>
              </a:lnSpc>
              <a:spcBef>
                <a:spcPts val="1000"/>
              </a:spcBef>
              <a:spcAft>
                <a:spcPts val="0"/>
              </a:spcAft>
              <a:buClr>
                <a:schemeClr val="dk1"/>
              </a:buClr>
              <a:buSzPts val="2800"/>
            </a:pPr>
            <a:r>
              <a:rPr lang="en-US" sz="1800" dirty="0">
                <a:latin typeface="Verdana"/>
                <a:ea typeface="Verdana"/>
                <a:cs typeface="Verdana"/>
                <a:sym typeface="Verdana"/>
              </a:rPr>
              <a:t>Identify patient-</a:t>
            </a:r>
            <a:r>
              <a:rPr lang="en-US" sz="1800" dirty="0" err="1">
                <a:latin typeface="Verdana"/>
                <a:ea typeface="Verdana"/>
                <a:cs typeface="Verdana"/>
                <a:sym typeface="Verdana"/>
              </a:rPr>
              <a:t>centred</a:t>
            </a:r>
            <a:r>
              <a:rPr lang="en-US" sz="1800" dirty="0">
                <a:latin typeface="Verdana"/>
                <a:ea typeface="Verdana"/>
                <a:cs typeface="Verdana"/>
                <a:sym typeface="Verdana"/>
              </a:rPr>
              <a:t> goals:</a:t>
            </a:r>
            <a:endParaRPr lang="en-US" dirty="0"/>
          </a:p>
          <a:p>
            <a:pPr marL="914400" lvl="1" indent="-400050" algn="l" rtl="0">
              <a:lnSpc>
                <a:spcPct val="50000"/>
              </a:lnSpc>
              <a:spcBef>
                <a:spcPts val="1000"/>
              </a:spcBef>
              <a:spcAft>
                <a:spcPts val="0"/>
              </a:spcAft>
              <a:buSzPts val="2700"/>
              <a:buChar char="•"/>
            </a:pPr>
            <a:r>
              <a:rPr lang="en-US" sz="1500" dirty="0">
                <a:latin typeface="Verdana"/>
                <a:ea typeface="Verdana"/>
                <a:cs typeface="Verdana"/>
                <a:sym typeface="Verdana"/>
              </a:rPr>
              <a:t>Clarify the primary reason for presentation</a:t>
            </a:r>
            <a:endParaRPr lang="en-US" sz="2300" dirty="0"/>
          </a:p>
          <a:p>
            <a:pPr marL="914400" lvl="1" indent="-374650" algn="l" rtl="0">
              <a:lnSpc>
                <a:spcPct val="100000"/>
              </a:lnSpc>
              <a:spcBef>
                <a:spcPts val="500"/>
              </a:spcBef>
              <a:spcAft>
                <a:spcPts val="0"/>
              </a:spcAft>
              <a:buSzPts val="2300"/>
              <a:buChar char="•"/>
            </a:pPr>
            <a:r>
              <a:rPr lang="en-US" sz="1500" dirty="0">
                <a:latin typeface="Verdana"/>
                <a:ea typeface="Verdana"/>
                <a:cs typeface="Verdana"/>
                <a:sym typeface="Verdana"/>
              </a:rPr>
              <a:t>If the MSK condition is the main concern, ensure assessment and management address this priority</a:t>
            </a:r>
            <a:endParaRPr lang="en-US" sz="2300" dirty="0"/>
          </a:p>
          <a:p>
            <a:pPr marL="50800" lvl="0" algn="l" rtl="0">
              <a:lnSpc>
                <a:spcPct val="90000"/>
              </a:lnSpc>
              <a:spcBef>
                <a:spcPts val="1000"/>
              </a:spcBef>
              <a:spcAft>
                <a:spcPts val="0"/>
              </a:spcAft>
              <a:buSzPts val="2800"/>
            </a:pPr>
            <a:r>
              <a:rPr lang="en-US" sz="1800" dirty="0">
                <a:solidFill>
                  <a:schemeClr val="dk1"/>
                </a:solidFill>
                <a:latin typeface="Verdana"/>
                <a:ea typeface="Verdana"/>
                <a:cs typeface="Verdana"/>
                <a:sym typeface="Verdana"/>
              </a:rPr>
              <a:t>Be aware of weight-related stigma in healthcare*:</a:t>
            </a:r>
            <a:endParaRPr lang="en-US" dirty="0"/>
          </a:p>
          <a:p>
            <a:pPr marL="914400" lvl="1" indent="-374650" algn="l" rtl="0">
              <a:lnSpc>
                <a:spcPct val="90000"/>
              </a:lnSpc>
              <a:spcBef>
                <a:spcPts val="500"/>
              </a:spcBef>
              <a:spcAft>
                <a:spcPts val="0"/>
              </a:spcAft>
              <a:buSzPts val="2300"/>
              <a:buChar char="•"/>
            </a:pPr>
            <a:r>
              <a:rPr lang="en-US" sz="1500" dirty="0">
                <a:solidFill>
                  <a:schemeClr val="dk1"/>
                </a:solidFill>
                <a:latin typeface="Verdana"/>
                <a:ea typeface="Verdana"/>
                <a:cs typeface="Verdana"/>
                <a:sym typeface="Verdana"/>
              </a:rPr>
              <a:t>People living with obesity commonly experience </a:t>
            </a:r>
            <a:r>
              <a:rPr lang="en-US" sz="1500" dirty="0" err="1">
                <a:solidFill>
                  <a:schemeClr val="dk1"/>
                </a:solidFill>
                <a:latin typeface="Verdana"/>
                <a:ea typeface="Verdana"/>
                <a:cs typeface="Verdana"/>
                <a:sym typeface="Verdana"/>
              </a:rPr>
              <a:t>stigmatised</a:t>
            </a:r>
            <a:r>
              <a:rPr lang="en-US" sz="1500" dirty="0">
                <a:solidFill>
                  <a:schemeClr val="dk1"/>
                </a:solidFill>
                <a:latin typeface="Verdana"/>
                <a:ea typeface="Verdana"/>
                <a:cs typeface="Verdana"/>
                <a:sym typeface="Verdana"/>
              </a:rPr>
              <a:t> and feel that their health concerns are not taken seriously and other health conditions being attributed only to weight</a:t>
            </a:r>
          </a:p>
        </p:txBody>
      </p:sp>
      <p:pic>
        <p:nvPicPr>
          <p:cNvPr id="7" name="Audio 6">
            <a:hlinkClick r:id="" action="ppaction://media"/>
            <a:extLst>
              <a:ext uri="{FF2B5EF4-FFF2-40B4-BE49-F238E27FC236}">
                <a16:creationId xmlns:a16="http://schemas.microsoft.com/office/drawing/2014/main" id="{37A1D92F-788D-F481-4C0F-08E3941F58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7268666"/>
      </p:ext>
    </p:extLst>
  </p:cSld>
  <p:clrMapOvr>
    <a:masterClrMapping/>
  </p:clrMapOvr>
  <mc:AlternateContent xmlns:mc="http://schemas.openxmlformats.org/markup-compatibility/2006" xmlns:p14="http://schemas.microsoft.com/office/powerpoint/2010/main">
    <mc:Choice Requires="p14">
      <p:transition spd="slow" p14:dur="2000" advTm="115335"/>
    </mc:Choice>
    <mc:Fallback xmlns="">
      <p:transition spd="slow" advTm="115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g3c60d752e79_0_13"/>
          <p:cNvPicPr preferRelativeResize="0"/>
          <p:nvPr/>
        </p:nvPicPr>
        <p:blipFill rotWithShape="1">
          <a:blip r:embed="rId5">
            <a:alphaModFix/>
          </a:blip>
          <a:srcRect/>
          <a:stretch/>
        </p:blipFill>
        <p:spPr>
          <a:xfrm>
            <a:off x="1787363" y="68263"/>
            <a:ext cx="8617274" cy="6721476"/>
          </a:xfrm>
          <a:prstGeom prst="rect">
            <a:avLst/>
          </a:prstGeom>
          <a:noFill/>
          <a:ln>
            <a:noFill/>
          </a:ln>
        </p:spPr>
      </p:pic>
      <p:pic>
        <p:nvPicPr>
          <p:cNvPr id="22" name="Audio 21">
            <a:hlinkClick r:id="" action="ppaction://media"/>
            <a:extLst>
              <a:ext uri="{FF2B5EF4-FFF2-40B4-BE49-F238E27FC236}">
                <a16:creationId xmlns:a16="http://schemas.microsoft.com/office/drawing/2014/main" id="{773B0BC4-315D-1C22-A3DC-F94B80A199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1592082"/>
      </p:ext>
    </p:extLst>
  </p:cSld>
  <p:clrMapOvr>
    <a:masterClrMapping/>
  </p:clrMapOvr>
  <mc:AlternateContent xmlns:mc="http://schemas.openxmlformats.org/markup-compatibility/2006" xmlns:p14="http://schemas.microsoft.com/office/powerpoint/2010/main">
    <mc:Choice Requires="p14">
      <p:transition spd="slow" p14:dur="2000" advTm="12953"/>
    </mc:Choice>
    <mc:Fallback xmlns="">
      <p:transition spd="slow" advTm="12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1"/>
          <p:cNvPicPr preferRelativeResize="0"/>
          <p:nvPr/>
        </p:nvPicPr>
        <p:blipFill rotWithShape="1">
          <a:blip r:embed="rId5">
            <a:alphaModFix/>
          </a:blip>
          <a:srcRect t="8212"/>
          <a:stretch/>
        </p:blipFill>
        <p:spPr>
          <a:xfrm>
            <a:off x="0" y="242961"/>
            <a:ext cx="6784258" cy="2715694"/>
          </a:xfrm>
          <a:prstGeom prst="rect">
            <a:avLst/>
          </a:prstGeom>
          <a:noFill/>
          <a:ln>
            <a:noFill/>
          </a:ln>
        </p:spPr>
      </p:pic>
      <p:pic>
        <p:nvPicPr>
          <p:cNvPr id="164" name="Google Shape;164;p11"/>
          <p:cNvPicPr preferRelativeResize="0"/>
          <p:nvPr/>
        </p:nvPicPr>
        <p:blipFill rotWithShape="1">
          <a:blip r:embed="rId6">
            <a:alphaModFix/>
          </a:blip>
          <a:srcRect/>
          <a:stretch/>
        </p:blipFill>
        <p:spPr>
          <a:xfrm>
            <a:off x="6784258" y="3899346"/>
            <a:ext cx="5185285" cy="2259825"/>
          </a:xfrm>
          <a:prstGeom prst="rect">
            <a:avLst/>
          </a:prstGeom>
          <a:noFill/>
          <a:ln>
            <a:noFill/>
          </a:ln>
        </p:spPr>
      </p:pic>
      <p:pic>
        <p:nvPicPr>
          <p:cNvPr id="165" name="Google Shape;165;p11"/>
          <p:cNvPicPr preferRelativeResize="0"/>
          <p:nvPr/>
        </p:nvPicPr>
        <p:blipFill rotWithShape="1">
          <a:blip r:embed="rId7">
            <a:alphaModFix/>
          </a:blip>
          <a:srcRect/>
          <a:stretch/>
        </p:blipFill>
        <p:spPr>
          <a:xfrm>
            <a:off x="140701" y="3775587"/>
            <a:ext cx="6417415" cy="2839452"/>
          </a:xfrm>
          <a:prstGeom prst="rect">
            <a:avLst/>
          </a:prstGeom>
          <a:noFill/>
          <a:ln>
            <a:noFill/>
          </a:ln>
        </p:spPr>
      </p:pic>
      <p:sp>
        <p:nvSpPr>
          <p:cNvPr id="166" name="Google Shape;166;p11"/>
          <p:cNvSpPr txBox="1"/>
          <p:nvPr/>
        </p:nvSpPr>
        <p:spPr>
          <a:xfrm>
            <a:off x="6982661" y="1440656"/>
            <a:ext cx="4490882"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4400" b="0" i="0" u="none" strike="noStrike" cap="none">
                <a:solidFill>
                  <a:srgbClr val="703876"/>
                </a:solidFill>
                <a:latin typeface="Verdana"/>
                <a:ea typeface="Verdana"/>
                <a:cs typeface="Verdana"/>
                <a:sym typeface="Verdana"/>
              </a:rPr>
              <a:t>Implications for physiotherapy practice</a:t>
            </a:r>
            <a:endParaRPr/>
          </a:p>
        </p:txBody>
      </p:sp>
      <p:pic>
        <p:nvPicPr>
          <p:cNvPr id="22" name="Audio 21">
            <a:hlinkClick r:id="" action="ppaction://media"/>
            <a:extLst>
              <a:ext uri="{FF2B5EF4-FFF2-40B4-BE49-F238E27FC236}">
                <a16:creationId xmlns:a16="http://schemas.microsoft.com/office/drawing/2014/main" id="{78D9B4D4-D349-8B12-FFB0-A47879AFF32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9713"/>
    </mc:Choice>
    <mc:Fallback xmlns="">
      <p:transition spd="slow" advTm="11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t>Rehabilitation with obesity and MSK pain</a:t>
            </a:r>
            <a:endParaRPr/>
          </a:p>
        </p:txBody>
      </p:sp>
      <p:sp>
        <p:nvSpPr>
          <p:cNvPr id="172" name="Google Shape;172;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Person-centred and weight-neutral approach</a:t>
            </a:r>
            <a:endParaRPr sz="1800" dirty="0">
              <a:latin typeface="Verdana"/>
              <a:ea typeface="Verdana"/>
              <a:cs typeface="Verdana"/>
              <a:sym typeface="Verdana"/>
            </a:endParaRPr>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Though weight management is recommended, focus on functional improvement not weight loss alone</a:t>
            </a:r>
            <a:endParaRPr sz="1800" dirty="0">
              <a:latin typeface="Verdana"/>
              <a:ea typeface="Verdana"/>
              <a:cs typeface="Verdana"/>
              <a:sym typeface="Verdana"/>
            </a:endParaRPr>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Use a biopsychosocial approach and address all contributors to pain (e.g., mechanical load, metabolic health, physical conditioning and psychological contributors)</a:t>
            </a:r>
            <a:endParaRPr sz="1800" dirty="0">
              <a:latin typeface="Verdana"/>
              <a:ea typeface="Verdana"/>
              <a:cs typeface="Verdana"/>
              <a:sym typeface="Verdana"/>
            </a:endParaRPr>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Be aware that fear of movement  is  common and need  to explore such fear and address any myths (e.g., pain does not equal damage)</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Build movement confidence/ self efficacy through graded exposure</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Emphasise graded, active rehabilitation over passive treatments; movement is central for improving pain, function and cardiometabolic health</a:t>
            </a:r>
            <a:endParaRPr dirty="0"/>
          </a:p>
          <a:p>
            <a:pPr marL="457200" lvl="0" indent="-228600" algn="l" rtl="0">
              <a:lnSpc>
                <a:spcPct val="90000"/>
              </a:lnSpc>
              <a:spcBef>
                <a:spcPts val="1000"/>
              </a:spcBef>
              <a:spcAft>
                <a:spcPts val="0"/>
              </a:spcAft>
              <a:buClr>
                <a:schemeClr val="dk1"/>
              </a:buClr>
              <a:buSzPts val="2000"/>
              <a:buNone/>
            </a:pPr>
            <a:endParaRPr dirty="0"/>
          </a:p>
          <a:p>
            <a:pPr marL="457200" lvl="0" indent="-228600" algn="l" rtl="0">
              <a:lnSpc>
                <a:spcPct val="90000"/>
              </a:lnSpc>
              <a:spcBef>
                <a:spcPts val="1000"/>
              </a:spcBef>
              <a:spcAft>
                <a:spcPts val="0"/>
              </a:spcAft>
              <a:buClr>
                <a:schemeClr val="dk1"/>
              </a:buClr>
              <a:buSzPts val="2000"/>
              <a:buNone/>
            </a:pPr>
            <a:endParaRPr dirty="0"/>
          </a:p>
        </p:txBody>
      </p:sp>
      <p:sp>
        <p:nvSpPr>
          <p:cNvPr id="173" name="Google Shape;173;p12"/>
          <p:cNvSpPr txBox="1"/>
          <p:nvPr/>
        </p:nvSpPr>
        <p:spPr>
          <a:xfrm>
            <a:off x="596901" y="6273265"/>
            <a:ext cx="9613899" cy="58473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(Fullen et al. 2023*; Lim et al., 2022)</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Verdana"/>
                <a:ea typeface="Verdana"/>
                <a:cs typeface="Verdana"/>
                <a:sym typeface="Verdana"/>
              </a:rPr>
              <a:t>*Note: Applying general pain research principles in absence of obesity specific guidance </a:t>
            </a:r>
            <a:endParaRPr sz="1000" b="0" i="0" u="none" strike="noStrike" cap="none">
              <a:solidFill>
                <a:srgbClr val="000000"/>
              </a:solidFill>
              <a:latin typeface="Verdana"/>
              <a:ea typeface="Verdana"/>
              <a:cs typeface="Verdana"/>
              <a:sym typeface="Verdana"/>
            </a:endParaRPr>
          </a:p>
        </p:txBody>
      </p:sp>
      <p:pic>
        <p:nvPicPr>
          <p:cNvPr id="4" name="Audio 3">
            <a:hlinkClick r:id="" action="ppaction://media"/>
            <a:extLst>
              <a:ext uri="{FF2B5EF4-FFF2-40B4-BE49-F238E27FC236}">
                <a16:creationId xmlns:a16="http://schemas.microsoft.com/office/drawing/2014/main" id="{D239132B-2171-0182-C62C-95D3E8847A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7697"/>
    </mc:Choice>
    <mc:Fallback xmlns="">
      <p:transition spd="slow" advTm="97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txBox="1">
            <a:spLocks noGrp="1"/>
          </p:cNvSpPr>
          <p:nvPr>
            <p:ph type="title"/>
          </p:nvPr>
        </p:nvSpPr>
        <p:spPr>
          <a:xfrm>
            <a:off x="139700" y="212725"/>
            <a:ext cx="11404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703876"/>
                </a:solidFill>
                <a:latin typeface="Verdana"/>
                <a:ea typeface="Verdana"/>
                <a:cs typeface="Verdana"/>
                <a:sym typeface="Verdana"/>
              </a:rPr>
              <a:t>Facilitating movement and PA in adults with obesity and MSK pain</a:t>
            </a:r>
            <a:endParaRPr>
              <a:solidFill>
                <a:srgbClr val="703876"/>
              </a:solidFill>
              <a:latin typeface="Verdana"/>
              <a:ea typeface="Verdana"/>
              <a:cs typeface="Verdana"/>
              <a:sym typeface="Verdana"/>
            </a:endParaRPr>
          </a:p>
        </p:txBody>
      </p:sp>
      <p:sp>
        <p:nvSpPr>
          <p:cNvPr id="179" name="Google Shape;179;p13"/>
          <p:cNvSpPr txBox="1">
            <a:spLocks noGrp="1"/>
          </p:cNvSpPr>
          <p:nvPr>
            <p:ph type="body" idx="1"/>
          </p:nvPr>
        </p:nvSpPr>
        <p:spPr>
          <a:xfrm>
            <a:off x="546100" y="1802425"/>
            <a:ext cx="5705400" cy="4374600"/>
          </a:xfrm>
          <a:prstGeom prst="rect">
            <a:avLst/>
          </a:prstGeom>
          <a:noFill/>
          <a:ln>
            <a:noFill/>
          </a:ln>
        </p:spPr>
        <p:txBody>
          <a:bodyPr spcFirstLastPara="1" wrap="square" lIns="91425" tIns="45700" rIns="91425" bIns="45700" anchor="t" anchorCtr="0">
            <a:normAutofit/>
          </a:bodyPr>
          <a:lstStyle/>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Consider the severity of obesity when prescribing exercise and physical activity</a:t>
            </a:r>
            <a:endParaRPr sz="1800" dirty="0">
              <a:latin typeface="Verdana"/>
              <a:ea typeface="Verdana"/>
              <a:cs typeface="Verdana"/>
              <a:sym typeface="Verdana"/>
            </a:endParaRPr>
          </a:p>
          <a:p>
            <a:pPr marL="457200" lvl="0" indent="0" algn="l" rtl="0">
              <a:lnSpc>
                <a:spcPct val="90000"/>
              </a:lnSpc>
              <a:spcBef>
                <a:spcPts val="1000"/>
              </a:spcBef>
              <a:spcAft>
                <a:spcPts val="0"/>
              </a:spcAft>
              <a:buNone/>
            </a:pPr>
            <a:endParaRPr sz="1800" dirty="0">
              <a:latin typeface="Verdana"/>
              <a:ea typeface="Verdana"/>
              <a:cs typeface="Verdana"/>
              <a:sym typeface="Verdana"/>
            </a:endParaRPr>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Combined (aerobic and resistance training) exercise for Edmonton Obesity Staging System (EOSS) Stages 0-2 (in line with obesity and cardiovascular risk guidelines)</a:t>
            </a:r>
            <a:endParaRPr sz="1800" dirty="0">
              <a:latin typeface="Verdana"/>
              <a:ea typeface="Verdana"/>
              <a:cs typeface="Verdana"/>
              <a:sym typeface="Verdana"/>
            </a:endParaRPr>
          </a:p>
          <a:p>
            <a:pPr marL="914400" lvl="1" indent="-342900" algn="l" rtl="0">
              <a:lnSpc>
                <a:spcPct val="90000"/>
              </a:lnSpc>
              <a:spcBef>
                <a:spcPts val="500"/>
              </a:spcBef>
              <a:spcAft>
                <a:spcPts val="0"/>
              </a:spcAft>
              <a:buSzPts val="1800"/>
              <a:buChar char="•"/>
            </a:pPr>
            <a:r>
              <a:rPr lang="en-US" sz="1600" dirty="0">
                <a:latin typeface="Verdana"/>
                <a:ea typeface="Verdana"/>
                <a:cs typeface="Verdana"/>
                <a:sym typeface="Verdana"/>
              </a:rPr>
              <a:t>Aerobic exercise target: 150–300 min/week recommended (gradually progressed) </a:t>
            </a:r>
            <a:endParaRPr dirty="0"/>
          </a:p>
          <a:p>
            <a:pPr marL="914400" lvl="1" indent="-342900" algn="l" rtl="0">
              <a:lnSpc>
                <a:spcPct val="90000"/>
              </a:lnSpc>
              <a:spcBef>
                <a:spcPts val="500"/>
              </a:spcBef>
              <a:spcAft>
                <a:spcPts val="0"/>
              </a:spcAft>
              <a:buSzPts val="1800"/>
              <a:buChar char="•"/>
            </a:pPr>
            <a:r>
              <a:rPr lang="en-US" sz="1600" dirty="0">
                <a:latin typeface="Verdana"/>
                <a:ea typeface="Verdana"/>
                <a:cs typeface="Verdana"/>
                <a:sym typeface="Verdana"/>
              </a:rPr>
              <a:t>Resistance training target: 2–3 days/week </a:t>
            </a:r>
            <a:endParaRPr sz="1600" dirty="0">
              <a:latin typeface="Verdana"/>
              <a:ea typeface="Verdana"/>
              <a:cs typeface="Verdana"/>
              <a:sym typeface="Verdana"/>
            </a:endParaRPr>
          </a:p>
          <a:p>
            <a:pPr marL="914400" lvl="1" indent="-342900" algn="l" rtl="0">
              <a:lnSpc>
                <a:spcPct val="90000"/>
              </a:lnSpc>
              <a:spcBef>
                <a:spcPts val="500"/>
              </a:spcBef>
              <a:spcAft>
                <a:spcPts val="0"/>
              </a:spcAft>
              <a:buSzPts val="1800"/>
              <a:buChar char="•"/>
            </a:pPr>
            <a:r>
              <a:rPr lang="en-US" sz="1600" dirty="0">
                <a:latin typeface="Verdana"/>
                <a:ea typeface="Verdana"/>
                <a:cs typeface="Verdana"/>
                <a:sym typeface="Verdana"/>
              </a:rPr>
              <a:t>Flexibility and balance exercises may also be beneficial for mobility, falls prevention and functional ability</a:t>
            </a:r>
            <a:endParaRPr dirty="0"/>
          </a:p>
          <a:p>
            <a:pPr marL="457200" lvl="0" indent="0" algn="l" rtl="0">
              <a:lnSpc>
                <a:spcPct val="90000"/>
              </a:lnSpc>
              <a:spcBef>
                <a:spcPts val="1000"/>
              </a:spcBef>
              <a:spcAft>
                <a:spcPts val="0"/>
              </a:spcAft>
              <a:buNone/>
            </a:pPr>
            <a:endParaRPr sz="1800" dirty="0">
              <a:latin typeface="Verdana"/>
              <a:ea typeface="Verdana"/>
              <a:cs typeface="Verdana"/>
              <a:sym typeface="Verdana"/>
            </a:endParaRPr>
          </a:p>
        </p:txBody>
      </p:sp>
      <p:sp>
        <p:nvSpPr>
          <p:cNvPr id="180" name="Google Shape;180;p13"/>
          <p:cNvSpPr txBox="1"/>
          <p:nvPr/>
        </p:nvSpPr>
        <p:spPr>
          <a:xfrm>
            <a:off x="4820560" y="6368316"/>
            <a:ext cx="701255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dk1"/>
                </a:solidFill>
                <a:latin typeface="Verdana"/>
                <a:ea typeface="Verdana"/>
                <a:cs typeface="Verdana"/>
                <a:sym typeface="Verdana"/>
              </a:rPr>
              <a:t>(Davis and O’Donoghue, 2022; Lee et al., 2025; Oppert et al., 2021)</a:t>
            </a:r>
            <a:endParaRPr sz="1200" b="0" i="0" u="none" strike="noStrike" cap="none">
              <a:solidFill>
                <a:srgbClr val="000000"/>
              </a:solidFill>
              <a:latin typeface="Verdana"/>
              <a:ea typeface="Verdana"/>
              <a:cs typeface="Verdana"/>
              <a:sym typeface="Verdana"/>
            </a:endParaRPr>
          </a:p>
        </p:txBody>
      </p:sp>
      <p:pic>
        <p:nvPicPr>
          <p:cNvPr id="181" name="Google Shape;181;p13"/>
          <p:cNvPicPr preferRelativeResize="0"/>
          <p:nvPr/>
        </p:nvPicPr>
        <p:blipFill>
          <a:blip r:embed="rId5">
            <a:alphaModFix/>
          </a:blip>
          <a:stretch>
            <a:fillRect/>
          </a:stretch>
        </p:blipFill>
        <p:spPr>
          <a:xfrm>
            <a:off x="6602025" y="1802423"/>
            <a:ext cx="4873800" cy="3253149"/>
          </a:xfrm>
          <a:prstGeom prst="rect">
            <a:avLst/>
          </a:prstGeom>
          <a:noFill/>
          <a:ln>
            <a:noFill/>
          </a:ln>
        </p:spPr>
      </p:pic>
      <p:pic>
        <p:nvPicPr>
          <p:cNvPr id="18" name="Audio 17">
            <a:hlinkClick r:id="" action="ppaction://media"/>
            <a:extLst>
              <a:ext uri="{FF2B5EF4-FFF2-40B4-BE49-F238E27FC236}">
                <a16:creationId xmlns:a16="http://schemas.microsoft.com/office/drawing/2014/main" id="{A0D9AC4E-A8DB-32E9-815C-AF593677058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2181"/>
    </mc:Choice>
    <mc:Fallback xmlns="">
      <p:transition spd="slow" advTm="7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92fd1672dc_1_8"/>
          <p:cNvSpPr txBox="1">
            <a:spLocks noGrp="1"/>
          </p:cNvSpPr>
          <p:nvPr>
            <p:ph type="title"/>
          </p:nvPr>
        </p:nvSpPr>
        <p:spPr>
          <a:xfrm>
            <a:off x="139700" y="212725"/>
            <a:ext cx="11404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703876"/>
                </a:solidFill>
                <a:latin typeface="Verdana"/>
                <a:ea typeface="Verdana"/>
                <a:cs typeface="Verdana"/>
                <a:sym typeface="Verdana"/>
              </a:rPr>
              <a:t>Facilitating movement and PA in adults with obesity and MSK pain</a:t>
            </a:r>
            <a:endParaRPr>
              <a:solidFill>
                <a:srgbClr val="703876"/>
              </a:solidFill>
              <a:latin typeface="Verdana"/>
              <a:ea typeface="Verdana"/>
              <a:cs typeface="Verdana"/>
              <a:sym typeface="Verdana"/>
            </a:endParaRPr>
          </a:p>
        </p:txBody>
      </p:sp>
      <p:sp>
        <p:nvSpPr>
          <p:cNvPr id="187" name="Google Shape;187;g392fd1672dc_1_8"/>
          <p:cNvSpPr txBox="1">
            <a:spLocks noGrp="1"/>
          </p:cNvSpPr>
          <p:nvPr>
            <p:ph type="body" idx="1"/>
          </p:nvPr>
        </p:nvSpPr>
        <p:spPr>
          <a:xfrm>
            <a:off x="3843525" y="1651000"/>
            <a:ext cx="7700700" cy="45261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sz="1800" dirty="0">
                <a:latin typeface="Verdana"/>
                <a:ea typeface="Verdana"/>
                <a:cs typeface="Verdana"/>
                <a:sym typeface="Verdana"/>
              </a:rPr>
              <a:t>For adults with EOSS 3 obesity, where the complications of obesity may have greater impact upon the client’s ability to engage with PA and exercise (e.g., stroke, etc.), prescribe PA and exercise in line with disease specific clinical guidelines</a:t>
            </a:r>
            <a:endParaRPr sz="1800" dirty="0">
              <a:latin typeface="Verdana"/>
              <a:ea typeface="Verdana"/>
              <a:cs typeface="Verdana"/>
              <a:sym typeface="Verdana"/>
            </a:endParaRPr>
          </a:p>
          <a:p>
            <a:pPr marL="457200" lvl="0" indent="0" algn="l" rtl="0">
              <a:lnSpc>
                <a:spcPct val="90000"/>
              </a:lnSpc>
              <a:spcBef>
                <a:spcPts val="1000"/>
              </a:spcBef>
              <a:spcAft>
                <a:spcPts val="0"/>
              </a:spcAft>
              <a:buNone/>
            </a:pPr>
            <a:endParaRPr sz="1800" dirty="0">
              <a:latin typeface="Verdana"/>
              <a:ea typeface="Verdana"/>
              <a:cs typeface="Verdana"/>
              <a:sym typeface="Verdana"/>
            </a:endParaRPr>
          </a:p>
          <a:p>
            <a:pPr marL="457200" lvl="0" indent="-342900" algn="l" rtl="0">
              <a:lnSpc>
                <a:spcPct val="90000"/>
              </a:lnSpc>
              <a:spcBef>
                <a:spcPts val="1000"/>
              </a:spcBef>
              <a:spcAft>
                <a:spcPts val="0"/>
              </a:spcAft>
              <a:buSzPts val="1800"/>
              <a:buChar char="•"/>
            </a:pPr>
            <a:r>
              <a:rPr lang="en-US" sz="1800" dirty="0">
                <a:latin typeface="Verdana"/>
                <a:ea typeface="Verdana"/>
                <a:cs typeface="Verdana"/>
                <a:sym typeface="Verdana"/>
              </a:rPr>
              <a:t>For adults with EOSS 4 obesity, where complications of obesity and limitations with mobility may pose the greatest challenge, focus more upon ‘little and often’ or ‘everything counts’ as opposed to specific exercise duration/intensity. Aim to prioritise function and pain management</a:t>
            </a:r>
            <a:endParaRPr sz="1800" dirty="0">
              <a:latin typeface="Verdana"/>
              <a:ea typeface="Verdana"/>
              <a:cs typeface="Verdana"/>
              <a:sym typeface="Verdana"/>
            </a:endParaRPr>
          </a:p>
        </p:txBody>
      </p:sp>
      <p:sp>
        <p:nvSpPr>
          <p:cNvPr id="188" name="Google Shape;188;g392fd1672dc_1_8"/>
          <p:cNvSpPr txBox="1"/>
          <p:nvPr/>
        </p:nvSpPr>
        <p:spPr>
          <a:xfrm>
            <a:off x="4820560" y="6368316"/>
            <a:ext cx="7012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dk1"/>
                </a:solidFill>
                <a:latin typeface="Verdana"/>
                <a:ea typeface="Verdana"/>
                <a:cs typeface="Verdana"/>
                <a:sym typeface="Verdana"/>
              </a:rPr>
              <a:t>(Davis and O’Donoghue, 2022; Lee et al., 2025; Oppert et al., 2021)</a:t>
            </a:r>
            <a:endParaRPr sz="1200" b="0" i="0" u="none" strike="noStrike" cap="none">
              <a:solidFill>
                <a:srgbClr val="000000"/>
              </a:solidFill>
              <a:latin typeface="Verdana"/>
              <a:ea typeface="Verdana"/>
              <a:cs typeface="Verdana"/>
              <a:sym typeface="Verdana"/>
            </a:endParaRPr>
          </a:p>
        </p:txBody>
      </p:sp>
      <p:pic>
        <p:nvPicPr>
          <p:cNvPr id="189" name="Google Shape;189;g392fd1672dc_1_8"/>
          <p:cNvPicPr preferRelativeResize="0"/>
          <p:nvPr/>
        </p:nvPicPr>
        <p:blipFill>
          <a:blip r:embed="rId5">
            <a:alphaModFix/>
          </a:blip>
          <a:stretch>
            <a:fillRect/>
          </a:stretch>
        </p:blipFill>
        <p:spPr>
          <a:xfrm>
            <a:off x="992250" y="1651000"/>
            <a:ext cx="2609099" cy="3734077"/>
          </a:xfrm>
          <a:prstGeom prst="rect">
            <a:avLst/>
          </a:prstGeom>
          <a:noFill/>
          <a:ln>
            <a:noFill/>
          </a:ln>
        </p:spPr>
      </p:pic>
      <p:pic>
        <p:nvPicPr>
          <p:cNvPr id="6" name="Audio 5">
            <a:hlinkClick r:id="" action="ppaction://media"/>
            <a:extLst>
              <a:ext uri="{FF2B5EF4-FFF2-40B4-BE49-F238E27FC236}">
                <a16:creationId xmlns:a16="http://schemas.microsoft.com/office/drawing/2014/main" id="{F68304E8-B550-F23E-5CA4-E16B86CE8ED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8328"/>
    </mc:Choice>
    <mc:Fallback xmlns="">
      <p:transition spd="slow" advTm="68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4"/>
          <p:cNvSpPr txBox="1">
            <a:spLocks noGrp="1"/>
          </p:cNvSpPr>
          <p:nvPr>
            <p:ph type="title" idx="4294967295"/>
          </p:nvPr>
        </p:nvSpPr>
        <p:spPr>
          <a:xfrm>
            <a:off x="3746500" y="365125"/>
            <a:ext cx="82550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11111"/>
              <a:buNone/>
            </a:pPr>
            <a:r>
              <a:rPr lang="en-US">
                <a:solidFill>
                  <a:srgbClr val="703876"/>
                </a:solidFill>
                <a:latin typeface="Verdana"/>
                <a:ea typeface="Verdana"/>
                <a:cs typeface="Verdana"/>
                <a:sym typeface="Verdana"/>
              </a:rPr>
              <a:t>Facilitating movement and PA in adults with obesity and MSK pain</a:t>
            </a:r>
            <a:endParaRPr>
              <a:solidFill>
                <a:srgbClr val="703876"/>
              </a:solidFill>
              <a:latin typeface="Verdana"/>
              <a:ea typeface="Verdana"/>
              <a:cs typeface="Verdana"/>
              <a:sym typeface="Verdana"/>
            </a:endParaRPr>
          </a:p>
        </p:txBody>
      </p:sp>
      <p:sp>
        <p:nvSpPr>
          <p:cNvPr id="195" name="Google Shape;195;p14"/>
          <p:cNvSpPr txBox="1">
            <a:spLocks noGrp="1"/>
          </p:cNvSpPr>
          <p:nvPr>
            <p:ph type="body" idx="4294967295"/>
          </p:nvPr>
        </p:nvSpPr>
        <p:spPr>
          <a:xfrm>
            <a:off x="3746500" y="2017713"/>
            <a:ext cx="8255000" cy="46894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1800">
                <a:latin typeface="Verdana"/>
                <a:ea typeface="Verdana"/>
                <a:cs typeface="Verdana"/>
                <a:sym typeface="Verdana"/>
              </a:rPr>
              <a:t>For all adults with obesity:</a:t>
            </a:r>
            <a:endParaRPr/>
          </a:p>
          <a:p>
            <a:pPr marL="742950" lvl="0" indent="-406400" algn="l" rtl="0">
              <a:lnSpc>
                <a:spcPct val="90000"/>
              </a:lnSpc>
              <a:spcBef>
                <a:spcPts val="1000"/>
              </a:spcBef>
              <a:spcAft>
                <a:spcPts val="0"/>
              </a:spcAft>
              <a:buSzPts val="2800"/>
              <a:buChar char="•"/>
            </a:pPr>
            <a:r>
              <a:rPr lang="en-US" sz="1600">
                <a:latin typeface="Verdana"/>
                <a:ea typeface="Verdana"/>
                <a:cs typeface="Verdana"/>
                <a:sym typeface="Verdana"/>
              </a:rPr>
              <a:t>Prioritise </a:t>
            </a:r>
            <a:r>
              <a:rPr lang="en-US" sz="1600" b="1">
                <a:latin typeface="Verdana"/>
                <a:ea typeface="Verdana"/>
                <a:cs typeface="Verdana"/>
                <a:sym typeface="Verdana"/>
              </a:rPr>
              <a:t>low‑impact </a:t>
            </a:r>
            <a:r>
              <a:rPr lang="en-US" sz="1600">
                <a:latin typeface="Verdana"/>
                <a:ea typeface="Verdana"/>
                <a:cs typeface="Verdana"/>
                <a:sym typeface="Verdana"/>
              </a:rPr>
              <a:t>exercise to reduce joint stress while improving capacity (e.g., walking on flat surfaces, cycling, aquatic exercise [if safe to do so and not immediately post surgery], seated or supported strengthening)</a:t>
            </a:r>
            <a:endParaRPr sz="1600">
              <a:latin typeface="Verdana"/>
              <a:ea typeface="Verdana"/>
              <a:cs typeface="Verdana"/>
              <a:sym typeface="Verdana"/>
            </a:endParaRPr>
          </a:p>
          <a:p>
            <a:pPr marL="914400" lvl="1" indent="-228600" algn="l" rtl="0">
              <a:lnSpc>
                <a:spcPct val="90000"/>
              </a:lnSpc>
              <a:spcBef>
                <a:spcPts val="500"/>
              </a:spcBef>
              <a:spcAft>
                <a:spcPts val="0"/>
              </a:spcAft>
              <a:buSzPts val="2400"/>
              <a:buNone/>
            </a:pPr>
            <a:endParaRPr sz="1000">
              <a:latin typeface="Verdana"/>
              <a:ea typeface="Verdana"/>
              <a:cs typeface="Verdana"/>
              <a:sym typeface="Verdana"/>
            </a:endParaRPr>
          </a:p>
          <a:p>
            <a:pPr marL="742950" lvl="0" indent="-355600" algn="l" rtl="0">
              <a:lnSpc>
                <a:spcPct val="90000"/>
              </a:lnSpc>
              <a:spcBef>
                <a:spcPts val="1000"/>
              </a:spcBef>
              <a:spcAft>
                <a:spcPts val="0"/>
              </a:spcAft>
              <a:buSzPts val="2000"/>
              <a:buChar char="•"/>
            </a:pPr>
            <a:r>
              <a:rPr lang="en-US" sz="1600">
                <a:latin typeface="Verdana"/>
                <a:ea typeface="Verdana"/>
                <a:cs typeface="Verdana"/>
                <a:sym typeface="Verdana"/>
              </a:rPr>
              <a:t>Use </a:t>
            </a:r>
            <a:r>
              <a:rPr lang="en-US" sz="1600" b="1">
                <a:latin typeface="Verdana"/>
                <a:ea typeface="Verdana"/>
                <a:cs typeface="Verdana"/>
                <a:sym typeface="Verdana"/>
              </a:rPr>
              <a:t>graded exposure and pacing</a:t>
            </a:r>
            <a:r>
              <a:rPr lang="en-US" sz="1600">
                <a:latin typeface="Verdana"/>
                <a:ea typeface="Verdana"/>
                <a:cs typeface="Verdana"/>
                <a:sym typeface="Verdana"/>
              </a:rPr>
              <a:t>: start below pain‑provoking thresholds, progress duration and intensity gradually, and monitor symptom response between sessions</a:t>
            </a:r>
            <a:endParaRPr/>
          </a:p>
          <a:p>
            <a:pPr marL="914400" lvl="1" indent="-228600" algn="l" rtl="0">
              <a:lnSpc>
                <a:spcPct val="90000"/>
              </a:lnSpc>
              <a:spcBef>
                <a:spcPts val="1000"/>
              </a:spcBef>
              <a:spcAft>
                <a:spcPts val="0"/>
              </a:spcAft>
              <a:buSzPts val="2000"/>
              <a:buNone/>
            </a:pPr>
            <a:endParaRPr sz="1000">
              <a:latin typeface="Verdana"/>
              <a:ea typeface="Verdana"/>
              <a:cs typeface="Verdana"/>
              <a:sym typeface="Verdana"/>
            </a:endParaRPr>
          </a:p>
          <a:p>
            <a:pPr marL="742950" lvl="0" indent="-355600" algn="l" rtl="0">
              <a:lnSpc>
                <a:spcPct val="90000"/>
              </a:lnSpc>
              <a:spcBef>
                <a:spcPts val="1000"/>
              </a:spcBef>
              <a:spcAft>
                <a:spcPts val="0"/>
              </a:spcAft>
              <a:buSzPts val="2000"/>
              <a:buChar char="•"/>
            </a:pPr>
            <a:r>
              <a:rPr lang="en-US" sz="1600">
                <a:latin typeface="Verdana"/>
                <a:ea typeface="Verdana"/>
                <a:cs typeface="Verdana"/>
                <a:sym typeface="Verdana"/>
              </a:rPr>
              <a:t>Target large muscle groups where possible (hip and knee extensors, trunk stabilisers, gluteal muscles) to improve load sharing and joint stability</a:t>
            </a:r>
            <a:endParaRPr sz="1600">
              <a:latin typeface="Verdana"/>
              <a:ea typeface="Verdana"/>
              <a:cs typeface="Verdana"/>
              <a:sym typeface="Verdana"/>
            </a:endParaRPr>
          </a:p>
          <a:p>
            <a:pPr marL="914400" lvl="0" indent="0" algn="l" rtl="0">
              <a:lnSpc>
                <a:spcPct val="90000"/>
              </a:lnSpc>
              <a:spcBef>
                <a:spcPts val="1000"/>
              </a:spcBef>
              <a:spcAft>
                <a:spcPts val="0"/>
              </a:spcAft>
              <a:buNone/>
            </a:pPr>
            <a:endParaRPr sz="1000">
              <a:latin typeface="Verdana"/>
              <a:ea typeface="Verdana"/>
              <a:cs typeface="Verdana"/>
              <a:sym typeface="Verdana"/>
            </a:endParaRPr>
          </a:p>
          <a:p>
            <a:pPr marL="742950" lvl="0" indent="-355600" algn="l" rtl="0">
              <a:lnSpc>
                <a:spcPct val="90000"/>
              </a:lnSpc>
              <a:spcBef>
                <a:spcPts val="1000"/>
              </a:spcBef>
              <a:spcAft>
                <a:spcPts val="0"/>
              </a:spcAft>
              <a:buSzPts val="2000"/>
              <a:buChar char="•"/>
            </a:pPr>
            <a:r>
              <a:rPr lang="en-US" sz="1600">
                <a:latin typeface="Verdana"/>
                <a:ea typeface="Verdana"/>
                <a:cs typeface="Verdana"/>
                <a:sym typeface="Verdana"/>
              </a:rPr>
              <a:t>Prioritise exercise that patient enjoys and will adhere to</a:t>
            </a:r>
            <a:endParaRPr sz="1600">
              <a:latin typeface="Verdana"/>
              <a:ea typeface="Verdana"/>
              <a:cs typeface="Verdana"/>
              <a:sym typeface="Verdana"/>
            </a:endParaRPr>
          </a:p>
        </p:txBody>
      </p:sp>
      <p:pic>
        <p:nvPicPr>
          <p:cNvPr id="196" name="Google Shape;196;p14"/>
          <p:cNvPicPr preferRelativeResize="0"/>
          <p:nvPr/>
        </p:nvPicPr>
        <p:blipFill rotWithShape="1">
          <a:blip r:embed="rId5">
            <a:alphaModFix amt="35000"/>
          </a:blip>
          <a:srcRect/>
          <a:stretch/>
        </p:blipFill>
        <p:spPr>
          <a:xfrm>
            <a:off x="25400" y="1588"/>
            <a:ext cx="4322942" cy="6858000"/>
          </a:xfrm>
          <a:prstGeom prst="homePlate">
            <a:avLst>
              <a:gd name="adj" fmla="val 50000"/>
            </a:avLst>
          </a:prstGeom>
          <a:noFill/>
          <a:ln>
            <a:noFill/>
          </a:ln>
        </p:spPr>
      </p:pic>
      <p:sp>
        <p:nvSpPr>
          <p:cNvPr id="197" name="Google Shape;197;p14"/>
          <p:cNvSpPr txBox="1"/>
          <p:nvPr/>
        </p:nvSpPr>
        <p:spPr>
          <a:xfrm>
            <a:off x="3058886" y="6506429"/>
            <a:ext cx="803944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dk1"/>
                </a:solidFill>
                <a:latin typeface="Verdana"/>
                <a:ea typeface="Verdana"/>
                <a:cs typeface="Verdana"/>
                <a:sym typeface="Verdana"/>
              </a:rPr>
              <a:t>(Davis and O’Donoghue, 2022; Fullen et al., 2023*; Lee et al., 2025; Oppert et al., 2021)</a:t>
            </a:r>
            <a:endParaRPr sz="1200" b="0" i="0" u="none" strike="noStrike" cap="none">
              <a:solidFill>
                <a:srgbClr val="000000"/>
              </a:solidFill>
              <a:latin typeface="Verdana"/>
              <a:ea typeface="Verdana"/>
              <a:cs typeface="Verdana"/>
              <a:sym typeface="Verdana"/>
            </a:endParaRPr>
          </a:p>
        </p:txBody>
      </p:sp>
      <p:pic>
        <p:nvPicPr>
          <p:cNvPr id="14" name="Audio 13">
            <a:hlinkClick r:id="" action="ppaction://media"/>
            <a:extLst>
              <a:ext uri="{FF2B5EF4-FFF2-40B4-BE49-F238E27FC236}">
                <a16:creationId xmlns:a16="http://schemas.microsoft.com/office/drawing/2014/main" id="{07A40EDD-5898-AEFF-7E74-7D5CF6A7014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7503"/>
    </mc:Choice>
    <mc:Fallback xmlns="">
      <p:transition spd="slow" advTm="7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5"/>
          <p:cNvSpPr txBox="1">
            <a:spLocks noGrp="1"/>
          </p:cNvSpPr>
          <p:nvPr>
            <p:ph type="title" idx="4294967295"/>
          </p:nvPr>
        </p:nvSpPr>
        <p:spPr>
          <a:xfrm>
            <a:off x="304800" y="15319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solidFill>
                  <a:srgbClr val="703876"/>
                </a:solidFill>
                <a:latin typeface="Verdana"/>
                <a:ea typeface="Verdana"/>
                <a:cs typeface="Verdana"/>
                <a:sym typeface="Verdana"/>
              </a:rPr>
              <a:t>Education and behaviour change</a:t>
            </a:r>
            <a:endParaRPr>
              <a:solidFill>
                <a:srgbClr val="703876"/>
              </a:solidFill>
              <a:latin typeface="Verdana"/>
              <a:ea typeface="Verdana"/>
              <a:cs typeface="Verdana"/>
              <a:sym typeface="Verdana"/>
            </a:endParaRPr>
          </a:p>
        </p:txBody>
      </p:sp>
      <p:sp>
        <p:nvSpPr>
          <p:cNvPr id="203" name="Google Shape;203;p15"/>
          <p:cNvSpPr txBox="1">
            <a:spLocks noGrp="1"/>
          </p:cNvSpPr>
          <p:nvPr>
            <p:ph type="body" idx="4294967295"/>
          </p:nvPr>
        </p:nvSpPr>
        <p:spPr>
          <a:xfrm>
            <a:off x="304800" y="1614488"/>
            <a:ext cx="6972300" cy="4351337"/>
          </a:xfrm>
          <a:prstGeom prst="rect">
            <a:avLst/>
          </a:prstGeom>
          <a:noFill/>
          <a:ln>
            <a:noFill/>
          </a:ln>
        </p:spPr>
        <p:txBody>
          <a:bodyPr spcFirstLastPara="1" wrap="square" lIns="91425" tIns="45700" rIns="91425" bIns="45700" anchor="t" anchorCtr="0">
            <a:normAutofit/>
          </a:bodyPr>
          <a:lstStyle/>
          <a:p>
            <a:pPr marL="457200" lvl="0" indent="-355600" algn="l" rtl="0">
              <a:lnSpc>
                <a:spcPct val="90000"/>
              </a:lnSpc>
              <a:spcBef>
                <a:spcPts val="1000"/>
              </a:spcBef>
              <a:spcAft>
                <a:spcPts val="0"/>
              </a:spcAft>
              <a:buClr>
                <a:schemeClr val="dk1"/>
              </a:buClr>
              <a:buSzPts val="2000"/>
              <a:buChar char="•"/>
            </a:pPr>
            <a:r>
              <a:rPr lang="en-US" sz="1800">
                <a:latin typeface="Verdana"/>
                <a:ea typeface="Verdana"/>
                <a:cs typeface="Verdana"/>
                <a:sym typeface="Verdana"/>
              </a:rPr>
              <a:t>Education:</a:t>
            </a:r>
            <a:endParaRPr sz="1800">
              <a:latin typeface="Verdana"/>
              <a:ea typeface="Verdana"/>
              <a:cs typeface="Verdana"/>
              <a:sym typeface="Verdana"/>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Explore beliefs about pain weight and exercise </a:t>
            </a:r>
            <a:endParaRPr sz="1600">
              <a:latin typeface="Verdana"/>
              <a:ea typeface="Verdana"/>
              <a:cs typeface="Verdana"/>
              <a:sym typeface="Verdana"/>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Address fear‑avoidance and catastrophising </a:t>
            </a:r>
            <a:endParaRPr sz="1600">
              <a:latin typeface="Verdana"/>
              <a:ea typeface="Verdana"/>
              <a:cs typeface="Verdana"/>
              <a:sym typeface="Verdana"/>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Correct myths about painful movement and reassure about safe movement</a:t>
            </a:r>
            <a:endParaRPr sz="1600">
              <a:latin typeface="Verdana"/>
              <a:ea typeface="Verdana"/>
              <a:cs typeface="Verdana"/>
              <a:sym typeface="Verdana"/>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Discuss pacing strategies</a:t>
            </a:r>
            <a:endParaRPr sz="1600">
              <a:latin typeface="Verdana"/>
              <a:ea typeface="Verdana"/>
              <a:cs typeface="Verdana"/>
              <a:sym typeface="Verdana"/>
            </a:endParaRPr>
          </a:p>
          <a:p>
            <a:pPr marL="914400" lvl="1" indent="-228600" algn="l" rtl="0">
              <a:lnSpc>
                <a:spcPct val="90000"/>
              </a:lnSpc>
              <a:spcBef>
                <a:spcPts val="500"/>
              </a:spcBef>
              <a:spcAft>
                <a:spcPts val="0"/>
              </a:spcAft>
              <a:buSzPts val="1800"/>
              <a:buNone/>
            </a:pPr>
            <a:endParaRPr sz="1800">
              <a:latin typeface="Verdana"/>
              <a:ea typeface="Verdana"/>
              <a:cs typeface="Verdana"/>
              <a:sym typeface="Verdana"/>
            </a:endParaRPr>
          </a:p>
          <a:p>
            <a:pPr marL="457200" lvl="0" indent="-355600" algn="l" rtl="0">
              <a:lnSpc>
                <a:spcPct val="90000"/>
              </a:lnSpc>
              <a:spcBef>
                <a:spcPts val="1000"/>
              </a:spcBef>
              <a:spcAft>
                <a:spcPts val="0"/>
              </a:spcAft>
              <a:buClr>
                <a:schemeClr val="dk1"/>
              </a:buClr>
              <a:buSzPts val="2000"/>
              <a:buChar char="•"/>
            </a:pPr>
            <a:r>
              <a:rPr lang="en-US" sz="1800">
                <a:latin typeface="Verdana"/>
                <a:ea typeface="Verdana"/>
                <a:cs typeface="Verdana"/>
                <a:sym typeface="Verdana"/>
              </a:rPr>
              <a:t>Behaviour change:</a:t>
            </a:r>
            <a:endParaRPr sz="1800">
              <a:latin typeface="Verdana"/>
              <a:ea typeface="Verdana"/>
              <a:cs typeface="Verdana"/>
              <a:sym typeface="Verdana"/>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Use goal‑setting and motivational strategies to collaborate on realistic, meaningful functional goals (e.g., walking to the shop, playing with children), enhance adherence and promote self-management and physical activity routines</a:t>
            </a:r>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Emphasise small, achievable goals</a:t>
            </a:r>
            <a:endParaRPr/>
          </a:p>
          <a:p>
            <a:pPr marL="571500" lvl="1" indent="0" algn="l" rtl="0">
              <a:lnSpc>
                <a:spcPct val="90000"/>
              </a:lnSpc>
              <a:spcBef>
                <a:spcPts val="500"/>
              </a:spcBef>
              <a:spcAft>
                <a:spcPts val="0"/>
              </a:spcAft>
              <a:buSzPts val="1800"/>
              <a:buNone/>
            </a:pPr>
            <a:endParaRPr sz="1600">
              <a:latin typeface="Verdana"/>
              <a:ea typeface="Verdana"/>
              <a:cs typeface="Verdana"/>
              <a:sym typeface="Verdana"/>
            </a:endParaRPr>
          </a:p>
        </p:txBody>
      </p:sp>
      <p:sp>
        <p:nvSpPr>
          <p:cNvPr id="204" name="Google Shape;204;p15"/>
          <p:cNvSpPr txBox="1"/>
          <p:nvPr/>
        </p:nvSpPr>
        <p:spPr>
          <a:xfrm>
            <a:off x="304800" y="6366293"/>
            <a:ext cx="91440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Verdana"/>
                <a:ea typeface="Verdana"/>
                <a:cs typeface="Verdana"/>
                <a:sym typeface="Verdana"/>
              </a:rPr>
              <a:t>(Fullen et al., 2023*)</a:t>
            </a:r>
            <a:endParaRPr sz="1400" b="0" i="0" u="none" strike="noStrike" cap="none">
              <a:solidFill>
                <a:srgbClr val="000000"/>
              </a:solidFill>
              <a:latin typeface="Arial"/>
              <a:ea typeface="Arial"/>
              <a:cs typeface="Arial"/>
              <a:sym typeface="Arial"/>
            </a:endParaRPr>
          </a:p>
        </p:txBody>
      </p:sp>
      <p:pic>
        <p:nvPicPr>
          <p:cNvPr id="205" name="Google Shape;205;p15"/>
          <p:cNvPicPr preferRelativeResize="0"/>
          <p:nvPr/>
        </p:nvPicPr>
        <p:blipFill rotWithShape="1">
          <a:blip r:embed="rId5">
            <a:alphaModFix amt="20000"/>
          </a:blip>
          <a:srcRect l="24074" r="2570"/>
          <a:stretch/>
        </p:blipFill>
        <p:spPr>
          <a:xfrm flipH="1">
            <a:off x="4828116" y="0"/>
            <a:ext cx="7429502" cy="6858000"/>
          </a:xfrm>
          <a:prstGeom prst="flowChartDelay">
            <a:avLst/>
          </a:prstGeom>
          <a:noFill/>
          <a:ln>
            <a:noFill/>
          </a:ln>
        </p:spPr>
      </p:pic>
      <p:pic>
        <p:nvPicPr>
          <p:cNvPr id="7" name="Audio 6">
            <a:hlinkClick r:id="" action="ppaction://media"/>
            <a:extLst>
              <a:ext uri="{FF2B5EF4-FFF2-40B4-BE49-F238E27FC236}">
                <a16:creationId xmlns:a16="http://schemas.microsoft.com/office/drawing/2014/main" id="{E54C6C90-AE71-BA1E-FBD1-ECE9E7251CD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2118"/>
    </mc:Choice>
    <mc:Fallback xmlns="">
      <p:transition spd="slow" advTm="72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ct val="111111"/>
              <a:buFont typeface="Arial"/>
              <a:buNone/>
            </a:pPr>
            <a:r>
              <a:rPr lang="en-US" dirty="0">
                <a:latin typeface="Verdana"/>
                <a:ea typeface="Verdana"/>
                <a:cs typeface="Verdana"/>
                <a:sym typeface="Verdana"/>
              </a:rPr>
              <a:t>Manual therapy for MSK conditions in people living with obesity </a:t>
            </a:r>
            <a:endParaRPr dirty="0">
              <a:latin typeface="Verdana"/>
              <a:ea typeface="Verdana"/>
              <a:cs typeface="Verdana"/>
              <a:sym typeface="Verdana"/>
            </a:endParaRPr>
          </a:p>
        </p:txBody>
      </p:sp>
      <p:sp>
        <p:nvSpPr>
          <p:cNvPr id="211" name="Google Shape;211;p16"/>
          <p:cNvSpPr txBox="1">
            <a:spLocks noGrp="1"/>
          </p:cNvSpPr>
          <p:nvPr>
            <p:ph type="body" idx="1"/>
          </p:nvPr>
        </p:nvSpPr>
        <p:spPr>
          <a:xfrm>
            <a:off x="838200" y="1825625"/>
            <a:ext cx="10642600" cy="4351338"/>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1000"/>
              </a:spcBef>
              <a:spcAft>
                <a:spcPts val="0"/>
              </a:spcAft>
              <a:buClr>
                <a:schemeClr val="dk1"/>
              </a:buClr>
              <a:buSzPts val="2000"/>
              <a:buChar char="•"/>
            </a:pPr>
            <a:r>
              <a:rPr lang="en-US" sz="1800">
                <a:latin typeface="Verdana"/>
                <a:ea typeface="Verdana"/>
                <a:cs typeface="Verdana"/>
                <a:sym typeface="Verdana"/>
              </a:rPr>
              <a:t>Role of manual therapy</a:t>
            </a:r>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Manual therapy may have a role depending on the specific MSK condition and individual patient presentation</a:t>
            </a:r>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Refer to relevant evidence-based clinical guidelines when considering its use</a:t>
            </a:r>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As with all patients, consider whether manual therapy is indicated or whether a more active, exercise-based approach is preferable</a:t>
            </a:r>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Clinical reasoning should consider underlying causal factors and adopt a biopsychosocial approach</a:t>
            </a:r>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Select physiotherapy interventions, or intervention packages, most likely to lead to optimal patient outcomes</a:t>
            </a:r>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When used, manual therapy should be applied only in conjunction with other treatments</a:t>
            </a:r>
            <a:endParaRPr/>
          </a:p>
          <a:p>
            <a:pPr marL="457200" lvl="0" indent="-355600" algn="l" rtl="0">
              <a:lnSpc>
                <a:spcPct val="90000"/>
              </a:lnSpc>
              <a:spcBef>
                <a:spcPts val="1000"/>
              </a:spcBef>
              <a:spcAft>
                <a:spcPts val="0"/>
              </a:spcAft>
              <a:buClr>
                <a:schemeClr val="dk1"/>
              </a:buClr>
              <a:buSzPts val="2000"/>
              <a:buChar char="•"/>
            </a:pPr>
            <a:r>
              <a:rPr lang="en-US" sz="1800">
                <a:latin typeface="Verdana"/>
                <a:ea typeface="Verdana"/>
                <a:cs typeface="Verdana"/>
                <a:sym typeface="Verdana"/>
              </a:rPr>
              <a:t>Bariatric care principles</a:t>
            </a:r>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Consider patient positioning and therapist biomechanics to optimise comfort, safety, and treatment effectiveness</a:t>
            </a:r>
            <a:endParaRPr/>
          </a:p>
          <a:p>
            <a:pPr marL="914400" lvl="1" indent="-342900" algn="l" rtl="0">
              <a:lnSpc>
                <a:spcPct val="90000"/>
              </a:lnSpc>
              <a:spcBef>
                <a:spcPts val="500"/>
              </a:spcBef>
              <a:spcAft>
                <a:spcPts val="0"/>
              </a:spcAft>
              <a:buSzPts val="1800"/>
              <a:buChar char="•"/>
            </a:pPr>
            <a:r>
              <a:rPr lang="en-US" sz="1600">
                <a:latin typeface="Verdana"/>
                <a:ea typeface="Verdana"/>
                <a:cs typeface="Verdana"/>
                <a:sym typeface="Verdana"/>
              </a:rPr>
              <a:t>Use appropriate plinths, supports, and equipment to reduce injury risk and facilitate effective manual therapy</a:t>
            </a:r>
            <a:endParaRPr/>
          </a:p>
        </p:txBody>
      </p:sp>
      <p:sp>
        <p:nvSpPr>
          <p:cNvPr id="212" name="Google Shape;212;p16"/>
          <p:cNvSpPr txBox="1"/>
          <p:nvPr/>
        </p:nvSpPr>
        <p:spPr>
          <a:xfrm>
            <a:off x="7952634" y="6323618"/>
            <a:ext cx="255693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(Lin et al., 2020)</a:t>
            </a:r>
            <a:endParaRPr sz="1400" b="0" i="0" u="none" strike="noStrike" cap="none">
              <a:solidFill>
                <a:srgbClr val="000000"/>
              </a:solidFill>
              <a:latin typeface="Arial"/>
              <a:ea typeface="Arial"/>
              <a:cs typeface="Arial"/>
              <a:sym typeface="Arial"/>
            </a:endParaRPr>
          </a:p>
        </p:txBody>
      </p:sp>
      <p:pic>
        <p:nvPicPr>
          <p:cNvPr id="27" name="Audio 26">
            <a:hlinkClick r:id="" action="ppaction://media"/>
            <a:extLst>
              <a:ext uri="{FF2B5EF4-FFF2-40B4-BE49-F238E27FC236}">
                <a16:creationId xmlns:a16="http://schemas.microsoft.com/office/drawing/2014/main" id="{A1243AFF-29FE-E902-7A37-ACEA20A0CC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0015"/>
    </mc:Choice>
    <mc:Fallback xmlns="">
      <p:transition spd="slow" advTm="10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sz="4000">
                <a:latin typeface="Verdana"/>
                <a:ea typeface="Verdana"/>
                <a:cs typeface="Verdana"/>
                <a:sym typeface="Verdana"/>
              </a:rPr>
              <a:t>Pain management</a:t>
            </a:r>
            <a:endParaRPr sz="4000">
              <a:latin typeface="Verdana"/>
              <a:ea typeface="Verdana"/>
              <a:cs typeface="Verdana"/>
              <a:sym typeface="Verdana"/>
            </a:endParaRPr>
          </a:p>
        </p:txBody>
      </p:sp>
      <p:sp>
        <p:nvSpPr>
          <p:cNvPr id="218" name="Google Shape;218;p17"/>
          <p:cNvSpPr txBox="1">
            <a:spLocks noGrp="1"/>
          </p:cNvSpPr>
          <p:nvPr>
            <p:ph type="body" idx="4294967295"/>
          </p:nvPr>
        </p:nvSpPr>
        <p:spPr>
          <a:xfrm>
            <a:off x="762000" y="1866265"/>
            <a:ext cx="10515600" cy="4351338"/>
          </a:xfrm>
          <a:prstGeom prst="rect">
            <a:avLst/>
          </a:prstGeom>
          <a:noFill/>
          <a:ln>
            <a:noFill/>
          </a:ln>
        </p:spPr>
        <p:txBody>
          <a:bodyPr spcFirstLastPara="1" wrap="square" lIns="91425" tIns="45700" rIns="91425" bIns="45700" anchor="t" anchorCtr="0">
            <a:normAutofit/>
          </a:bodyPr>
          <a:lstStyle/>
          <a:p>
            <a:pPr marL="457200" marR="0" lvl="0" indent="-390711" algn="l" rtl="0">
              <a:lnSpc>
                <a:spcPct val="90000"/>
              </a:lnSpc>
              <a:spcBef>
                <a:spcPts val="1000"/>
              </a:spcBef>
              <a:spcAft>
                <a:spcPts val="0"/>
              </a:spcAft>
              <a:buClr>
                <a:schemeClr val="dk1"/>
              </a:buClr>
              <a:buSzPts val="2118"/>
              <a:buFont typeface="Arial"/>
              <a:buChar char="•"/>
            </a:pPr>
            <a:r>
              <a:rPr lang="en-US" sz="1800">
                <a:latin typeface="Verdana"/>
                <a:ea typeface="Verdana"/>
                <a:cs typeface="Verdana"/>
                <a:sym typeface="Verdana"/>
              </a:rPr>
              <a:t>Weight loss</a:t>
            </a:r>
            <a:endParaRPr sz="1800">
              <a:latin typeface="Verdana"/>
              <a:ea typeface="Verdana"/>
              <a:cs typeface="Verdana"/>
              <a:sym typeface="Verdana"/>
            </a:endParaRPr>
          </a:p>
          <a:p>
            <a:pPr marL="914400" lvl="1" indent="-367551" algn="l" rtl="0">
              <a:lnSpc>
                <a:spcPct val="90000"/>
              </a:lnSpc>
              <a:spcBef>
                <a:spcPts val="500"/>
              </a:spcBef>
              <a:spcAft>
                <a:spcPts val="0"/>
              </a:spcAft>
              <a:buSzPts val="1882"/>
              <a:buChar char="•"/>
            </a:pPr>
            <a:r>
              <a:rPr lang="en-US" sz="1600">
                <a:latin typeface="Verdana"/>
                <a:ea typeface="Verdana"/>
                <a:cs typeface="Verdana"/>
                <a:sym typeface="Verdana"/>
              </a:rPr>
              <a:t>Modest weight loss (5–10%) can reduce joint pain and improve function in people with overweight/obesity and MSK pain</a:t>
            </a:r>
            <a:endParaRPr sz="1600">
              <a:latin typeface="Verdana"/>
              <a:ea typeface="Verdana"/>
              <a:cs typeface="Verdana"/>
              <a:sym typeface="Verdana"/>
            </a:endParaRPr>
          </a:p>
          <a:p>
            <a:pPr marL="914400" lvl="1" indent="-367551" algn="l" rtl="0">
              <a:lnSpc>
                <a:spcPct val="90000"/>
              </a:lnSpc>
              <a:spcBef>
                <a:spcPts val="500"/>
              </a:spcBef>
              <a:spcAft>
                <a:spcPts val="0"/>
              </a:spcAft>
              <a:buSzPts val="1882"/>
              <a:buChar char="•"/>
            </a:pPr>
            <a:r>
              <a:rPr lang="en-US" sz="1600">
                <a:latin typeface="Verdana"/>
                <a:ea typeface="Verdana"/>
                <a:cs typeface="Verdana"/>
                <a:sym typeface="Verdana"/>
              </a:rPr>
              <a:t>Reductions in adiposity are associated with lower inflammatory markers (e.g., CRP, IL‑6) and parallel improvements in chronic MSK pain and mobility</a:t>
            </a:r>
            <a:endParaRPr sz="1600">
              <a:latin typeface="Verdana"/>
              <a:ea typeface="Verdana"/>
              <a:cs typeface="Verdana"/>
              <a:sym typeface="Verdana"/>
            </a:endParaRPr>
          </a:p>
          <a:p>
            <a:pPr marL="914400" lvl="1" indent="-367551" algn="l" rtl="0">
              <a:lnSpc>
                <a:spcPct val="90000"/>
              </a:lnSpc>
              <a:spcBef>
                <a:spcPts val="500"/>
              </a:spcBef>
              <a:spcAft>
                <a:spcPts val="0"/>
              </a:spcAft>
              <a:buSzPts val="1882"/>
              <a:buChar char="•"/>
            </a:pPr>
            <a:r>
              <a:rPr lang="en-US" sz="1600">
                <a:latin typeface="Verdana"/>
                <a:ea typeface="Verdana"/>
                <a:cs typeface="Verdana"/>
                <a:sym typeface="Verdana"/>
              </a:rPr>
              <a:t>However, it is important to recognise that obesity is a chronic, relapsing disease and that the weight loss journey may not be linear</a:t>
            </a:r>
            <a:endParaRPr sz="1600">
              <a:latin typeface="Verdana"/>
              <a:ea typeface="Verdana"/>
              <a:cs typeface="Verdana"/>
              <a:sym typeface="Verdana"/>
            </a:endParaRPr>
          </a:p>
          <a:p>
            <a:pPr marL="571500" lvl="1" indent="0" algn="l" rtl="0">
              <a:lnSpc>
                <a:spcPct val="90000"/>
              </a:lnSpc>
              <a:spcBef>
                <a:spcPts val="500"/>
              </a:spcBef>
              <a:spcAft>
                <a:spcPts val="0"/>
              </a:spcAft>
              <a:buSzPts val="2118"/>
              <a:buNone/>
            </a:pPr>
            <a:endParaRPr sz="1800">
              <a:latin typeface="Verdana"/>
              <a:ea typeface="Verdana"/>
              <a:cs typeface="Verdana"/>
              <a:sym typeface="Verdana"/>
            </a:endParaRPr>
          </a:p>
          <a:p>
            <a:pPr marL="457200" marR="0" lvl="0" indent="-390711" algn="l" rtl="0">
              <a:lnSpc>
                <a:spcPct val="90000"/>
              </a:lnSpc>
              <a:spcBef>
                <a:spcPts val="1000"/>
              </a:spcBef>
              <a:spcAft>
                <a:spcPts val="0"/>
              </a:spcAft>
              <a:buClr>
                <a:schemeClr val="dk1"/>
              </a:buClr>
              <a:buSzPts val="2118"/>
              <a:buFont typeface="Arial"/>
              <a:buChar char="•"/>
            </a:pPr>
            <a:r>
              <a:rPr lang="en-US" sz="1800">
                <a:latin typeface="Verdana"/>
                <a:ea typeface="Verdana"/>
                <a:cs typeface="Verdana"/>
                <a:sym typeface="Verdana"/>
              </a:rPr>
              <a:t>Pharmacotherapy</a:t>
            </a:r>
            <a:endParaRPr sz="1800">
              <a:latin typeface="Verdana"/>
              <a:ea typeface="Verdana"/>
              <a:cs typeface="Verdana"/>
              <a:sym typeface="Verdana"/>
            </a:endParaRPr>
          </a:p>
          <a:p>
            <a:pPr marL="914400" lvl="1" indent="-367551" algn="l" rtl="0">
              <a:lnSpc>
                <a:spcPct val="90000"/>
              </a:lnSpc>
              <a:spcBef>
                <a:spcPts val="500"/>
              </a:spcBef>
              <a:spcAft>
                <a:spcPts val="0"/>
              </a:spcAft>
              <a:buSzPts val="1882"/>
              <a:buChar char="•"/>
            </a:pPr>
            <a:r>
              <a:rPr lang="en-US" sz="1600">
                <a:latin typeface="Verdana"/>
                <a:ea typeface="Verdana"/>
                <a:cs typeface="Verdana"/>
                <a:sym typeface="Verdana"/>
              </a:rPr>
              <a:t>Many adults will use analgesics (paracetamol, NSAIDs), adjuvant agents (e.g., certain antidepressants) or joint injections</a:t>
            </a:r>
            <a:endParaRPr sz="1600">
              <a:latin typeface="Verdana"/>
              <a:ea typeface="Verdana"/>
              <a:cs typeface="Verdana"/>
              <a:sym typeface="Verdana"/>
            </a:endParaRPr>
          </a:p>
          <a:p>
            <a:pPr marL="914400" lvl="1" indent="-367551" algn="l" rtl="0">
              <a:lnSpc>
                <a:spcPct val="90000"/>
              </a:lnSpc>
              <a:spcBef>
                <a:spcPts val="500"/>
              </a:spcBef>
              <a:spcAft>
                <a:spcPts val="0"/>
              </a:spcAft>
              <a:buSzPts val="1882"/>
              <a:buChar char="•"/>
            </a:pPr>
            <a:r>
              <a:rPr lang="en-US" sz="1600">
                <a:latin typeface="Verdana"/>
                <a:ea typeface="Verdana"/>
                <a:cs typeface="Verdana"/>
                <a:sym typeface="Verdana"/>
              </a:rPr>
              <a:t>Physiotherapists should understand indications and potential side effects </a:t>
            </a:r>
            <a:endParaRPr sz="1600">
              <a:latin typeface="Verdana"/>
              <a:ea typeface="Verdana"/>
              <a:cs typeface="Verdana"/>
              <a:sym typeface="Verdana"/>
            </a:endParaRPr>
          </a:p>
          <a:p>
            <a:pPr marL="914400" lvl="1" indent="-367551" algn="l" rtl="0">
              <a:lnSpc>
                <a:spcPct val="90000"/>
              </a:lnSpc>
              <a:spcBef>
                <a:spcPts val="500"/>
              </a:spcBef>
              <a:spcAft>
                <a:spcPts val="0"/>
              </a:spcAft>
              <a:buSzPts val="1882"/>
              <a:buChar char="•"/>
            </a:pPr>
            <a:r>
              <a:rPr lang="en-US" sz="1600">
                <a:latin typeface="Verdana"/>
                <a:ea typeface="Verdana"/>
                <a:cs typeface="Verdana"/>
                <a:sym typeface="Verdana"/>
              </a:rPr>
              <a:t>Patient education important - medications can support active rehab but are not stand‑alone solutions</a:t>
            </a:r>
            <a:endParaRPr sz="1600">
              <a:latin typeface="Verdana"/>
              <a:ea typeface="Verdana"/>
              <a:cs typeface="Verdana"/>
              <a:sym typeface="Verdana"/>
            </a:endParaRPr>
          </a:p>
          <a:p>
            <a:pPr marL="914400" lvl="1" indent="-228600" algn="l" rtl="0">
              <a:lnSpc>
                <a:spcPct val="90000"/>
              </a:lnSpc>
              <a:spcBef>
                <a:spcPts val="500"/>
              </a:spcBef>
              <a:spcAft>
                <a:spcPts val="0"/>
              </a:spcAft>
              <a:buSzPts val="2118"/>
              <a:buNone/>
            </a:pPr>
            <a:endParaRPr sz="1800">
              <a:latin typeface="Verdana"/>
              <a:ea typeface="Verdana"/>
              <a:cs typeface="Verdana"/>
              <a:sym typeface="Verdana"/>
            </a:endParaRPr>
          </a:p>
        </p:txBody>
      </p:sp>
      <p:sp>
        <p:nvSpPr>
          <p:cNvPr id="219" name="Google Shape;219;p17"/>
          <p:cNvSpPr txBox="1"/>
          <p:nvPr/>
        </p:nvSpPr>
        <p:spPr>
          <a:xfrm>
            <a:off x="4332515" y="6393180"/>
            <a:ext cx="595692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0" i="0" u="none" strike="noStrike" cap="none">
                <a:solidFill>
                  <a:srgbClr val="000000"/>
                </a:solidFill>
                <a:latin typeface="Arial"/>
                <a:ea typeface="Arial"/>
                <a:cs typeface="Arial"/>
                <a:sym typeface="Arial"/>
              </a:rPr>
              <a:t>Budiansky and Eipe, 2024; Dong et al. 2021; </a:t>
            </a:r>
            <a:r>
              <a:rPr lang="en-US" sz="1600" b="0" i="0" u="none" strike="noStrike" cap="none">
                <a:solidFill>
                  <a:schemeClr val="dk1"/>
                </a:solidFill>
                <a:latin typeface="Arial"/>
                <a:ea typeface="Arial"/>
                <a:cs typeface="Arial"/>
                <a:sym typeface="Arial"/>
              </a:rPr>
              <a:t>Lim et al., 2022</a:t>
            </a:r>
            <a:r>
              <a:rPr lang="en-US" sz="16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CD3A3DB7-28C1-CC9D-2E84-09F7B69140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7745"/>
    </mc:Choice>
    <mc:Fallback xmlns="">
      <p:transition spd="slow" advTm="9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Overview</a:t>
            </a:r>
            <a:endParaRPr>
              <a:latin typeface="Verdana"/>
              <a:ea typeface="Verdana"/>
              <a:cs typeface="Verdana"/>
              <a:sym typeface="Verdana"/>
            </a:endParaRPr>
          </a:p>
        </p:txBody>
      </p:sp>
      <p:sp>
        <p:nvSpPr>
          <p:cNvPr id="89" name="Google Shape;89;p3"/>
          <p:cNvSpPr txBox="1">
            <a:spLocks noGrp="1"/>
          </p:cNvSpPr>
          <p:nvPr>
            <p:ph type="body" idx="1"/>
          </p:nvPr>
        </p:nvSpPr>
        <p:spPr>
          <a:xfrm>
            <a:off x="6542088" y="1349375"/>
            <a:ext cx="5051198" cy="5105400"/>
          </a:xfrm>
          <a:prstGeom prst="rect">
            <a:avLst/>
          </a:prstGeom>
          <a:noFill/>
          <a:ln>
            <a:noFill/>
          </a:ln>
        </p:spPr>
        <p:txBody>
          <a:bodyPr spcFirstLastPara="1" wrap="square" lIns="91425" tIns="45700" rIns="91425" bIns="45700" anchor="t" anchorCtr="0">
            <a:normAutofit/>
          </a:bodyPr>
          <a:lstStyle/>
          <a:p>
            <a:pPr marL="469900" lvl="0" indent="-342900" algn="l" rtl="0">
              <a:lnSpc>
                <a:spcPct val="90000"/>
              </a:lnSpc>
              <a:spcBef>
                <a:spcPts val="0"/>
              </a:spcBef>
              <a:spcAft>
                <a:spcPts val="0"/>
              </a:spcAft>
              <a:buSzPts val="2000"/>
              <a:buChar char="•"/>
            </a:pPr>
            <a:r>
              <a:rPr lang="en-US" dirty="0">
                <a:latin typeface="Verdana"/>
                <a:ea typeface="Verdana"/>
                <a:cs typeface="Verdana"/>
                <a:sym typeface="Verdana"/>
              </a:rPr>
              <a:t>Obesity and musculoskeletal pathology/pain and implications</a:t>
            </a:r>
          </a:p>
          <a:p>
            <a:pPr marL="469900" indent="-342900">
              <a:spcBef>
                <a:spcPts val="0"/>
              </a:spcBef>
            </a:pPr>
            <a:r>
              <a:rPr lang="en-US" dirty="0">
                <a:latin typeface="Verdana"/>
                <a:ea typeface="Verdana"/>
                <a:cs typeface="Verdana"/>
                <a:sym typeface="Verdana"/>
              </a:rPr>
              <a:t>Adiposity, inflammation and pain</a:t>
            </a:r>
            <a:endParaRPr dirty="0"/>
          </a:p>
          <a:p>
            <a:pPr marL="469900" lvl="0" indent="-342900" algn="l" rtl="0">
              <a:lnSpc>
                <a:spcPct val="90000"/>
              </a:lnSpc>
              <a:spcBef>
                <a:spcPts val="0"/>
              </a:spcBef>
              <a:spcAft>
                <a:spcPts val="0"/>
              </a:spcAft>
              <a:buSzPts val="2000"/>
              <a:buChar char="•"/>
            </a:pPr>
            <a:r>
              <a:rPr lang="en-US" dirty="0">
                <a:latin typeface="Verdana"/>
                <a:ea typeface="Verdana"/>
                <a:cs typeface="Verdana"/>
                <a:sym typeface="Verdana"/>
              </a:rPr>
              <a:t>Common MSK Conditions in Adults with Obesity</a:t>
            </a:r>
            <a:endParaRPr dirty="0"/>
          </a:p>
          <a:p>
            <a:pPr marL="469900" lvl="0" indent="-342900" algn="l" rtl="0">
              <a:lnSpc>
                <a:spcPct val="90000"/>
              </a:lnSpc>
              <a:spcBef>
                <a:spcPts val="0"/>
              </a:spcBef>
              <a:spcAft>
                <a:spcPts val="0"/>
              </a:spcAft>
              <a:buSzPts val="2000"/>
              <a:buChar char="•"/>
            </a:pPr>
            <a:r>
              <a:rPr lang="en-US" dirty="0">
                <a:latin typeface="Verdana"/>
                <a:ea typeface="Verdana"/>
                <a:cs typeface="Verdana"/>
                <a:sym typeface="Verdana"/>
              </a:rPr>
              <a:t>Clinical assessment considerations</a:t>
            </a:r>
            <a:endParaRPr dirty="0"/>
          </a:p>
          <a:p>
            <a:pPr marL="469900" lvl="0" indent="-342900" algn="l" rtl="0">
              <a:lnSpc>
                <a:spcPct val="90000"/>
              </a:lnSpc>
              <a:spcBef>
                <a:spcPts val="0"/>
              </a:spcBef>
              <a:spcAft>
                <a:spcPts val="0"/>
              </a:spcAft>
              <a:buSzPts val="2000"/>
              <a:buChar char="•"/>
            </a:pPr>
            <a:r>
              <a:rPr lang="en-US" dirty="0">
                <a:latin typeface="Verdana"/>
                <a:ea typeface="Verdana"/>
                <a:cs typeface="Verdana"/>
                <a:sym typeface="Verdana"/>
              </a:rPr>
              <a:t>Implications for physiotherapy practice</a:t>
            </a:r>
            <a:endParaRPr dirty="0"/>
          </a:p>
          <a:p>
            <a:pPr marL="469900" lvl="0" indent="-342900" algn="l" rtl="0">
              <a:lnSpc>
                <a:spcPct val="90000"/>
              </a:lnSpc>
              <a:spcBef>
                <a:spcPts val="0"/>
              </a:spcBef>
              <a:spcAft>
                <a:spcPts val="0"/>
              </a:spcAft>
              <a:buSzPts val="2000"/>
              <a:buChar char="•"/>
            </a:pPr>
            <a:r>
              <a:rPr lang="en-US" dirty="0">
                <a:latin typeface="Verdana"/>
                <a:ea typeface="Verdana"/>
                <a:cs typeface="Verdana"/>
                <a:sym typeface="Verdana"/>
              </a:rPr>
              <a:t>Rehabilitation with obesity and MSK pain</a:t>
            </a:r>
            <a:endParaRPr dirty="0"/>
          </a:p>
          <a:p>
            <a:pPr marL="469900" lvl="0" indent="-215900" algn="l" rtl="0">
              <a:lnSpc>
                <a:spcPct val="90000"/>
              </a:lnSpc>
              <a:spcBef>
                <a:spcPts val="0"/>
              </a:spcBef>
              <a:spcAft>
                <a:spcPts val="0"/>
              </a:spcAft>
              <a:buSzPts val="2000"/>
              <a:buNone/>
            </a:pPr>
            <a:endParaRPr sz="1800" dirty="0">
              <a:latin typeface="Verdana"/>
              <a:ea typeface="Verdana"/>
              <a:cs typeface="Verdana"/>
              <a:sym typeface="Verdana"/>
            </a:endParaRPr>
          </a:p>
          <a:p>
            <a:pPr marL="469900" lvl="0" indent="-215900" algn="l" rtl="0">
              <a:lnSpc>
                <a:spcPct val="90000"/>
              </a:lnSpc>
              <a:spcBef>
                <a:spcPts val="0"/>
              </a:spcBef>
              <a:spcAft>
                <a:spcPts val="0"/>
              </a:spcAft>
              <a:buSzPts val="2000"/>
              <a:buNone/>
            </a:pPr>
            <a:endParaRPr sz="1800" dirty="0">
              <a:latin typeface="Verdana"/>
              <a:ea typeface="Verdana"/>
              <a:cs typeface="Verdana"/>
              <a:sym typeface="Verdana"/>
            </a:endParaRPr>
          </a:p>
        </p:txBody>
      </p:sp>
      <p:pic>
        <p:nvPicPr>
          <p:cNvPr id="16" name="Audio 15">
            <a:hlinkClick r:id="" action="ppaction://media"/>
            <a:extLst>
              <a:ext uri="{FF2B5EF4-FFF2-40B4-BE49-F238E27FC236}">
                <a16:creationId xmlns:a16="http://schemas.microsoft.com/office/drawing/2014/main" id="{74D69420-A8DC-432F-31E5-90324D64AD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5547"/>
    </mc:Choice>
    <mc:Fallback xmlns="">
      <p:transition spd="slow" advTm="4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References </a:t>
            </a:r>
            <a:endParaRPr/>
          </a:p>
        </p:txBody>
      </p:sp>
      <p:sp>
        <p:nvSpPr>
          <p:cNvPr id="226" name="Google Shape;226;p18"/>
          <p:cNvSpPr txBox="1">
            <a:spLocks noGrp="1"/>
          </p:cNvSpPr>
          <p:nvPr>
            <p:ph type="body" idx="1"/>
          </p:nvPr>
        </p:nvSpPr>
        <p:spPr>
          <a:xfrm>
            <a:off x="838200" y="1460501"/>
            <a:ext cx="10515600" cy="42037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SzPct val="216216"/>
              <a:buNone/>
            </a:pPr>
            <a:r>
              <a:rPr lang="en-US" sz="1000" dirty="0" err="1">
                <a:latin typeface="Verdana"/>
                <a:ea typeface="Verdana"/>
                <a:cs typeface="Verdana"/>
                <a:sym typeface="Verdana"/>
              </a:rPr>
              <a:t>Binvignat</a:t>
            </a:r>
            <a:r>
              <a:rPr lang="en-US" sz="1000" dirty="0">
                <a:latin typeface="Verdana"/>
                <a:ea typeface="Verdana"/>
                <a:cs typeface="Verdana"/>
                <a:sym typeface="Verdana"/>
              </a:rPr>
              <a:t> M, Sellam J, Berenbaum F, Felson DT. The role of obesity and adipose tissue dysfunction in osteoarthritis pain. Nature Reviews Rheumatology. 2024 Sep;20(9):565-84.</a:t>
            </a:r>
            <a:endParaRPr dirty="0"/>
          </a:p>
          <a:p>
            <a:pPr marL="0" lvl="0" indent="0" algn="l" rtl="0">
              <a:lnSpc>
                <a:spcPct val="90000"/>
              </a:lnSpc>
              <a:spcBef>
                <a:spcPts val="1000"/>
              </a:spcBef>
              <a:spcAft>
                <a:spcPts val="0"/>
              </a:spcAft>
              <a:buSzPct val="216216"/>
              <a:buNone/>
            </a:pPr>
            <a:r>
              <a:rPr lang="en-US" sz="1000" dirty="0" err="1">
                <a:latin typeface="Verdana"/>
                <a:ea typeface="Verdana"/>
                <a:cs typeface="Verdana"/>
                <a:sym typeface="Verdana"/>
              </a:rPr>
              <a:t>Budiansky</a:t>
            </a:r>
            <a:r>
              <a:rPr lang="en-US" sz="1000" dirty="0">
                <a:latin typeface="Verdana"/>
                <a:ea typeface="Verdana"/>
                <a:cs typeface="Verdana"/>
                <a:sym typeface="Verdana"/>
              </a:rPr>
              <a:t> AS, Eipe N. Acute pain management in patients with severe obesity. BJA education. 2024 Sep 1;24(9):318-25.</a:t>
            </a:r>
            <a:endParaRPr dirty="0"/>
          </a:p>
          <a:p>
            <a:pPr marL="0" lvl="0" indent="0" algn="l" rtl="0">
              <a:lnSpc>
                <a:spcPct val="90000"/>
              </a:lnSpc>
              <a:spcBef>
                <a:spcPts val="1000"/>
              </a:spcBef>
              <a:spcAft>
                <a:spcPts val="0"/>
              </a:spcAft>
              <a:buSzPct val="216216"/>
              <a:buNone/>
            </a:pPr>
            <a:r>
              <a:rPr lang="en-US" sz="1000" dirty="0">
                <a:latin typeface="Verdana"/>
                <a:ea typeface="Verdana"/>
                <a:cs typeface="Verdana"/>
                <a:sym typeface="Verdana"/>
              </a:rPr>
              <a:t>Chin SH, Huang WL, Akter S, Binks M. Obesity and pain: a systematic review. International journal of obesity. 2020 May;44(5):969-79.</a:t>
            </a:r>
            <a:endParaRPr dirty="0"/>
          </a:p>
          <a:p>
            <a:pPr marL="0" lvl="0" indent="0" algn="l" rtl="0">
              <a:lnSpc>
                <a:spcPct val="90000"/>
              </a:lnSpc>
              <a:spcBef>
                <a:spcPts val="1000"/>
              </a:spcBef>
              <a:spcAft>
                <a:spcPts val="0"/>
              </a:spcAft>
              <a:buSzPct val="216216"/>
              <a:buNone/>
            </a:pPr>
            <a:r>
              <a:rPr lang="en-US" sz="1000" dirty="0">
                <a:latin typeface="Verdana"/>
                <a:ea typeface="Verdana"/>
                <a:cs typeface="Verdana"/>
                <a:sym typeface="Verdana"/>
              </a:rPr>
              <a:t>Davis, M. E. and O’Donoghue, G. The Role of Physiotherapy in Weight Management in Adults. Irish Society for Chartered Physiotherapists. 2022. Link not available for external use. </a:t>
            </a:r>
            <a:endParaRPr sz="1000" dirty="0">
              <a:latin typeface="Verdana"/>
              <a:ea typeface="Verdana"/>
              <a:cs typeface="Verdana"/>
              <a:sym typeface="Verdana"/>
            </a:endParaRPr>
          </a:p>
          <a:p>
            <a:pPr marL="0" lvl="0" indent="0" algn="l" rtl="0">
              <a:lnSpc>
                <a:spcPct val="90000"/>
              </a:lnSpc>
              <a:spcBef>
                <a:spcPts val="1000"/>
              </a:spcBef>
              <a:spcAft>
                <a:spcPts val="0"/>
              </a:spcAft>
              <a:buSzPct val="216216"/>
              <a:buNone/>
            </a:pPr>
            <a:r>
              <a:rPr lang="en-US" sz="1000" dirty="0">
                <a:latin typeface="Verdana"/>
                <a:ea typeface="Verdana"/>
                <a:cs typeface="Verdana"/>
                <a:sym typeface="Verdana"/>
              </a:rPr>
              <a:t>Dong HJ, </a:t>
            </a:r>
            <a:r>
              <a:rPr lang="en-US" sz="1000" dirty="0" err="1">
                <a:latin typeface="Verdana"/>
                <a:ea typeface="Verdana"/>
                <a:cs typeface="Verdana"/>
                <a:sym typeface="Verdana"/>
              </a:rPr>
              <a:t>Dragioti</a:t>
            </a:r>
            <a:r>
              <a:rPr lang="en-US" sz="1000" dirty="0">
                <a:latin typeface="Verdana"/>
                <a:ea typeface="Verdana"/>
                <a:cs typeface="Verdana"/>
                <a:sym typeface="Verdana"/>
              </a:rPr>
              <a:t> E, </a:t>
            </a:r>
            <a:r>
              <a:rPr lang="en-US" sz="1000" dirty="0" err="1">
                <a:latin typeface="Verdana"/>
                <a:ea typeface="Verdana"/>
                <a:cs typeface="Verdana"/>
                <a:sym typeface="Verdana"/>
              </a:rPr>
              <a:t>Rivano</a:t>
            </a:r>
            <a:r>
              <a:rPr lang="en-US" sz="1000" dirty="0">
                <a:latin typeface="Verdana"/>
                <a:ea typeface="Verdana"/>
                <a:cs typeface="Verdana"/>
                <a:sym typeface="Verdana"/>
              </a:rPr>
              <a:t> Fischer M, </a:t>
            </a:r>
            <a:r>
              <a:rPr lang="en-US" sz="1000" dirty="0" err="1">
                <a:latin typeface="Verdana"/>
                <a:ea typeface="Verdana"/>
                <a:cs typeface="Verdana"/>
                <a:sym typeface="Verdana"/>
              </a:rPr>
              <a:t>Gerdle</a:t>
            </a:r>
            <a:r>
              <a:rPr lang="en-US" sz="1000" dirty="0">
                <a:latin typeface="Verdana"/>
                <a:ea typeface="Verdana"/>
                <a:cs typeface="Verdana"/>
                <a:sym typeface="Verdana"/>
              </a:rPr>
              <a:t> B. Lose pain, lose weight, and lose both: a cohort study of patients with chronic pain and obesity using a national quality registry. Journal of pain research. 2021 Jun 21:1863-73.</a:t>
            </a:r>
            <a:endParaRPr dirty="0"/>
          </a:p>
          <a:p>
            <a:pPr marL="0" lvl="0" indent="0" algn="l" rtl="0">
              <a:lnSpc>
                <a:spcPct val="90000"/>
              </a:lnSpc>
              <a:spcBef>
                <a:spcPts val="1000"/>
              </a:spcBef>
              <a:spcAft>
                <a:spcPts val="0"/>
              </a:spcAft>
              <a:buSzPct val="216216"/>
              <a:buNone/>
            </a:pPr>
            <a:r>
              <a:rPr lang="en-US" sz="1000" dirty="0" err="1">
                <a:latin typeface="Verdana"/>
                <a:ea typeface="Verdana"/>
                <a:cs typeface="Verdana"/>
                <a:sym typeface="Verdana"/>
              </a:rPr>
              <a:t>Dzakpasu</a:t>
            </a:r>
            <a:r>
              <a:rPr lang="en-US" sz="1000" dirty="0">
                <a:latin typeface="Verdana"/>
                <a:ea typeface="Verdana"/>
                <a:cs typeface="Verdana"/>
                <a:sym typeface="Verdana"/>
              </a:rPr>
              <a:t> FQ, Carver A, </a:t>
            </a:r>
            <a:r>
              <a:rPr lang="en-US" sz="1000" dirty="0" err="1">
                <a:latin typeface="Verdana"/>
                <a:ea typeface="Verdana"/>
                <a:cs typeface="Verdana"/>
                <a:sym typeface="Verdana"/>
              </a:rPr>
              <a:t>Brakenridge</a:t>
            </a:r>
            <a:r>
              <a:rPr lang="en-US" sz="1000" dirty="0">
                <a:latin typeface="Verdana"/>
                <a:ea typeface="Verdana"/>
                <a:cs typeface="Verdana"/>
                <a:sym typeface="Verdana"/>
              </a:rPr>
              <a:t> CJ, </a:t>
            </a:r>
            <a:r>
              <a:rPr lang="en-US" sz="1000" dirty="0" err="1">
                <a:latin typeface="Verdana"/>
                <a:ea typeface="Verdana"/>
                <a:cs typeface="Verdana"/>
                <a:sym typeface="Verdana"/>
              </a:rPr>
              <a:t>Cicuttini</a:t>
            </a:r>
            <a:r>
              <a:rPr lang="en-US" sz="1000" dirty="0">
                <a:latin typeface="Verdana"/>
                <a:ea typeface="Verdana"/>
                <a:cs typeface="Verdana"/>
                <a:sym typeface="Verdana"/>
              </a:rPr>
              <a:t> F, Urquhart DM, Owen N, Dunstan DW. Musculoskeletal pain and sedentary behaviour in occupational and non-occupational settings: a systematic review with meta-analysis. International Journal of Behavioral Nutrition and Physical Activity. 2021 Dec 13;18(1):159. </a:t>
            </a:r>
            <a:endParaRPr dirty="0"/>
          </a:p>
          <a:p>
            <a:pPr marL="0" lvl="0" indent="0" algn="l" rtl="0">
              <a:lnSpc>
                <a:spcPct val="90000"/>
              </a:lnSpc>
              <a:spcBef>
                <a:spcPts val="1000"/>
              </a:spcBef>
              <a:spcAft>
                <a:spcPts val="0"/>
              </a:spcAft>
              <a:buSzPct val="216216"/>
              <a:buNone/>
            </a:pPr>
            <a:r>
              <a:rPr lang="en-US" sz="1000" dirty="0">
                <a:latin typeface="Verdana"/>
                <a:ea typeface="Verdana"/>
                <a:cs typeface="Verdana"/>
                <a:sym typeface="Verdana"/>
              </a:rPr>
              <a:t>Fullen BM, </a:t>
            </a:r>
            <a:r>
              <a:rPr lang="en-US" sz="1000" dirty="0" err="1">
                <a:latin typeface="Verdana"/>
                <a:ea typeface="Verdana"/>
                <a:cs typeface="Verdana"/>
                <a:sym typeface="Verdana"/>
              </a:rPr>
              <a:t>Wittink</a:t>
            </a:r>
            <a:r>
              <a:rPr lang="en-US" sz="1000" dirty="0">
                <a:latin typeface="Verdana"/>
                <a:ea typeface="Verdana"/>
                <a:cs typeface="Verdana"/>
                <a:sym typeface="Verdana"/>
              </a:rPr>
              <a:t> H, De </a:t>
            </a:r>
            <a:r>
              <a:rPr lang="en-US" sz="1000" dirty="0" err="1">
                <a:latin typeface="Verdana"/>
                <a:ea typeface="Verdana"/>
                <a:cs typeface="Verdana"/>
                <a:sym typeface="Verdana"/>
              </a:rPr>
              <a:t>Groef</a:t>
            </a:r>
            <a:r>
              <a:rPr lang="en-US" sz="1000" dirty="0">
                <a:latin typeface="Verdana"/>
                <a:ea typeface="Verdana"/>
                <a:cs typeface="Verdana"/>
                <a:sym typeface="Verdana"/>
              </a:rPr>
              <a:t> A, Hoegh M, McVeigh JG, Martin D, Smart K. Musculoskeletal pain: current and future directions of physical therapy practice. Archives of rehabilitation research and clinical translation. 2023 Mar 1;5(1):100258.</a:t>
            </a:r>
            <a:endParaRPr dirty="0"/>
          </a:p>
          <a:p>
            <a:pPr marL="0" lvl="0" indent="0" algn="l" rtl="0">
              <a:lnSpc>
                <a:spcPct val="90000"/>
              </a:lnSpc>
              <a:spcBef>
                <a:spcPts val="1000"/>
              </a:spcBef>
              <a:spcAft>
                <a:spcPts val="0"/>
              </a:spcAft>
              <a:buSzPct val="216216"/>
              <a:buNone/>
            </a:pPr>
            <a:r>
              <a:rPr lang="en-US" sz="1000" dirty="0">
                <a:latin typeface="Verdana"/>
                <a:ea typeface="Verdana"/>
                <a:cs typeface="Verdana"/>
                <a:sym typeface="Verdana"/>
              </a:rPr>
              <a:t>Gao L, Wen Y, Guo K, Li R, Mao M, Feng S, Wang X. Research trends and hot spots in obesity-induced pain: A bibliometric analysis of the last 20 years. IBRO Neuroscience Reports. 2025 Feb 10.</a:t>
            </a:r>
            <a:endParaRPr dirty="0"/>
          </a:p>
          <a:p>
            <a:pPr marL="0" lvl="0" indent="0" algn="l" rtl="0">
              <a:lnSpc>
                <a:spcPct val="90000"/>
              </a:lnSpc>
              <a:spcBef>
                <a:spcPts val="1000"/>
              </a:spcBef>
              <a:spcAft>
                <a:spcPts val="0"/>
              </a:spcAft>
              <a:buSzPct val="216216"/>
              <a:buNone/>
            </a:pPr>
            <a:r>
              <a:rPr lang="en-US" sz="1000" dirty="0">
                <a:latin typeface="Verdana"/>
                <a:ea typeface="Verdana"/>
                <a:cs typeface="Verdana"/>
                <a:sym typeface="Verdana"/>
              </a:rPr>
              <a:t>Garcia MM, Corrales P, Huerta MÁ, Czachorowski MJ, López-Miranda V, Medina-Gómez G, et al. Adults with excess weight or obesity, but not with overweight, report greater pain intensities than individuals with normal weight: a systematic review and meta-analysis. Front Endocrinol (Lausanne). 2024 Mar 6;15:1340465. </a:t>
            </a:r>
            <a:r>
              <a:rPr lang="en-US" sz="1000" dirty="0">
                <a:latin typeface="Verdana"/>
                <a:ea typeface="Verdana"/>
                <a:cs typeface="Verdana"/>
                <a:sym typeface="Verdana"/>
                <a:hlinkClick r:id="rId3"/>
              </a:rPr>
              <a:t>https://doi.org/10.3389/fendo.2024.1340465</a:t>
            </a:r>
            <a:r>
              <a:rPr lang="en-US" sz="1000" dirty="0">
                <a:latin typeface="Verdana"/>
                <a:ea typeface="Verdana"/>
                <a:cs typeface="Verdana"/>
                <a:sym typeface="Verdana"/>
              </a:rPr>
              <a:t>.</a:t>
            </a:r>
            <a:endParaRPr dirty="0"/>
          </a:p>
          <a:p>
            <a:pPr marL="0" lvl="0" indent="0" algn="l" rtl="0">
              <a:lnSpc>
                <a:spcPct val="90000"/>
              </a:lnSpc>
              <a:spcBef>
                <a:spcPts val="1000"/>
              </a:spcBef>
              <a:spcAft>
                <a:spcPts val="0"/>
              </a:spcAft>
              <a:buSzPct val="216216"/>
              <a:buNone/>
            </a:pPr>
            <a:r>
              <a:rPr lang="en-US" sz="1000" dirty="0">
                <a:latin typeface="Verdana"/>
                <a:ea typeface="Verdana"/>
                <a:cs typeface="Verdana"/>
                <a:sym typeface="Verdana"/>
              </a:rPr>
              <a:t>Gatto A, Liu K, Milan N, Wong S. The Effects of GLP-1 Agonists on Musculoskeletal Health and Orthopedic Care. Curr Rev </a:t>
            </a:r>
            <a:r>
              <a:rPr lang="en-US" sz="1000" dirty="0" err="1">
                <a:latin typeface="Verdana"/>
                <a:ea typeface="Verdana"/>
                <a:cs typeface="Verdana"/>
                <a:sym typeface="Verdana"/>
              </a:rPr>
              <a:t>Musculoskelet</a:t>
            </a:r>
            <a:r>
              <a:rPr lang="en-US" sz="1000" dirty="0">
                <a:latin typeface="Verdana"/>
                <a:ea typeface="Verdana"/>
                <a:cs typeface="Verdana"/>
                <a:sym typeface="Verdana"/>
              </a:rPr>
              <a:t> Med. 2025 Oct;18(10):469-480. </a:t>
            </a:r>
            <a:r>
              <a:rPr lang="en-US" sz="1000" dirty="0">
                <a:latin typeface="Verdana"/>
                <a:ea typeface="Verdana"/>
                <a:cs typeface="Verdana"/>
                <a:sym typeface="Verdana"/>
                <a:hlinkClick r:id="rId4"/>
              </a:rPr>
              <a:t>https://doi.org/10.1007/s12178-025-09978-3</a:t>
            </a:r>
            <a:r>
              <a:rPr lang="en-US" sz="1000" dirty="0">
                <a:latin typeface="Verdana"/>
                <a:ea typeface="Verdana"/>
                <a:cs typeface="Verdana"/>
                <a:sym typeface="Verdana"/>
              </a:rPr>
              <a:t>. </a:t>
            </a:r>
            <a:endParaRPr dirty="0"/>
          </a:p>
          <a:p>
            <a:pPr marL="0" lvl="0" indent="0" algn="l" rtl="0">
              <a:lnSpc>
                <a:spcPct val="90000"/>
              </a:lnSpc>
              <a:spcBef>
                <a:spcPts val="1000"/>
              </a:spcBef>
              <a:spcAft>
                <a:spcPts val="0"/>
              </a:spcAft>
              <a:buSzPct val="216216"/>
              <a:buNone/>
            </a:pPr>
            <a:r>
              <a:rPr lang="en-US" sz="1000" dirty="0" err="1">
                <a:latin typeface="Verdana"/>
                <a:ea typeface="Verdana"/>
                <a:cs typeface="Verdana"/>
                <a:sym typeface="Verdana"/>
              </a:rPr>
              <a:t>Hinwood</a:t>
            </a:r>
            <a:r>
              <a:rPr lang="en-US" sz="1000" dirty="0">
                <a:latin typeface="Verdana"/>
                <a:ea typeface="Verdana"/>
                <a:cs typeface="Verdana"/>
                <a:sym typeface="Verdana"/>
              </a:rPr>
              <a:t> NS, Casey MB, Dunlevy CG, Doody C, Blake C, Fullen BM, O'Donoghue G, Birney S, Fildes F, Smart KM. "It Is a Vicious Circle": Experiences of People Living With Obesity and Chronic Pain: A Qualitative Evidence Synthesis (QES). </a:t>
            </a:r>
            <a:r>
              <a:rPr lang="en-US" sz="1000" dirty="0" err="1">
                <a:latin typeface="Verdana"/>
                <a:ea typeface="Verdana"/>
                <a:cs typeface="Verdana"/>
                <a:sym typeface="Verdana"/>
              </a:rPr>
              <a:t>Obes</a:t>
            </a:r>
            <a:r>
              <a:rPr lang="en-US" sz="1000" dirty="0">
                <a:latin typeface="Verdana"/>
                <a:ea typeface="Verdana"/>
                <a:cs typeface="Verdana"/>
                <a:sym typeface="Verdana"/>
              </a:rPr>
              <a:t> Rev. 2025 Jul 28. </a:t>
            </a:r>
            <a:r>
              <a:rPr lang="en-US" sz="1000" dirty="0">
                <a:latin typeface="Verdana"/>
                <a:ea typeface="Verdana"/>
                <a:cs typeface="Verdana"/>
                <a:sym typeface="Verdana"/>
                <a:hlinkClick r:id="rId5"/>
              </a:rPr>
              <a:t>https://doi.org/10.1111/obr.70004</a:t>
            </a:r>
            <a:r>
              <a:rPr lang="en-US" sz="1000" dirty="0">
                <a:latin typeface="Verdana"/>
                <a:ea typeface="Verdana"/>
                <a:cs typeface="Verdana"/>
                <a:sym typeface="Verdana"/>
              </a:rPr>
              <a:t>.</a:t>
            </a:r>
            <a:endParaRPr dirty="0"/>
          </a:p>
          <a:p>
            <a:pPr marL="0" lvl="0" indent="0" algn="l" rtl="0">
              <a:lnSpc>
                <a:spcPct val="90000"/>
              </a:lnSpc>
              <a:spcBef>
                <a:spcPts val="1000"/>
              </a:spcBef>
              <a:spcAft>
                <a:spcPts val="0"/>
              </a:spcAft>
              <a:buSzPct val="216216"/>
              <a:buNone/>
            </a:pPr>
            <a:r>
              <a:rPr lang="en-US" sz="1000" dirty="0">
                <a:latin typeface="Verdana"/>
                <a:ea typeface="Verdana"/>
                <a:cs typeface="Verdana"/>
                <a:sym typeface="Verdana"/>
              </a:rPr>
              <a:t>Lee HS, Suk MH, Jang HS, Kim JH. Exercise Guidelines for Enhancing Mobility and Stability in Individuals with Severe Obesity. Journal of obesity &amp; metabolic syndrome. J </a:t>
            </a:r>
            <a:r>
              <a:rPr lang="en-US" sz="1000" dirty="0" err="1">
                <a:latin typeface="Verdana"/>
                <a:ea typeface="Verdana"/>
                <a:cs typeface="Verdana"/>
                <a:sym typeface="Verdana"/>
              </a:rPr>
              <a:t>Obes</a:t>
            </a:r>
            <a:r>
              <a:rPr lang="en-US" sz="1000" dirty="0">
                <a:latin typeface="Verdana"/>
                <a:ea typeface="Verdana"/>
                <a:cs typeface="Verdana"/>
                <a:sym typeface="Verdana"/>
              </a:rPr>
              <a:t> </a:t>
            </a:r>
            <a:r>
              <a:rPr lang="en-US" sz="1000" dirty="0" err="1">
                <a:latin typeface="Verdana"/>
                <a:ea typeface="Verdana"/>
                <a:cs typeface="Verdana"/>
                <a:sym typeface="Verdana"/>
              </a:rPr>
              <a:t>Metab</a:t>
            </a:r>
            <a:r>
              <a:rPr lang="en-US" sz="1000" dirty="0">
                <a:latin typeface="Verdana"/>
                <a:ea typeface="Verdana"/>
                <a:cs typeface="Verdana"/>
                <a:sym typeface="Verdana"/>
              </a:rPr>
              <a:t> Syndr. 2025 Oct 23. </a:t>
            </a:r>
            <a:r>
              <a:rPr lang="en-US" sz="1000" dirty="0">
                <a:latin typeface="Verdana"/>
                <a:ea typeface="Verdana"/>
                <a:cs typeface="Verdana"/>
                <a:sym typeface="Verdana"/>
                <a:hlinkClick r:id="rId6"/>
              </a:rPr>
              <a:t>https://doi.org/10.7570/jomes24047</a:t>
            </a:r>
            <a:r>
              <a:rPr lang="en-US" sz="1000" dirty="0">
                <a:latin typeface="Verdana"/>
                <a:ea typeface="Verdana"/>
                <a:cs typeface="Verdana"/>
                <a:sym typeface="Verdana"/>
              </a:rPr>
              <a:t>.</a:t>
            </a:r>
            <a:endParaRPr dirty="0"/>
          </a:p>
          <a:p>
            <a:pPr marL="0" lvl="0" indent="0" algn="l" rtl="0">
              <a:lnSpc>
                <a:spcPct val="90000"/>
              </a:lnSpc>
              <a:spcBef>
                <a:spcPts val="1000"/>
              </a:spcBef>
              <a:spcAft>
                <a:spcPts val="0"/>
              </a:spcAft>
              <a:buSzPct val="216216"/>
              <a:buNone/>
            </a:pPr>
            <a:endParaRPr sz="1000" dirty="0">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References </a:t>
            </a:r>
            <a:endParaRPr/>
          </a:p>
        </p:txBody>
      </p:sp>
      <p:sp>
        <p:nvSpPr>
          <p:cNvPr id="233" name="Google Shape;233;p19"/>
          <p:cNvSpPr txBox="1">
            <a:spLocks noGrp="1"/>
          </p:cNvSpPr>
          <p:nvPr>
            <p:ph type="body" idx="1"/>
          </p:nvPr>
        </p:nvSpPr>
        <p:spPr>
          <a:xfrm>
            <a:off x="838200" y="1460501"/>
            <a:ext cx="10515600" cy="42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Law LF, Sluka KA. How does physical activity modulate pain? Pain. 2017 Mar;158(3):369-370. </a:t>
            </a:r>
            <a:r>
              <a:rPr lang="en-US" sz="1000" dirty="0">
                <a:latin typeface="Verdana"/>
                <a:ea typeface="Verdana"/>
                <a:cs typeface="Verdana"/>
                <a:sym typeface="Verdana"/>
                <a:hlinkClick r:id="rId3"/>
              </a:rPr>
              <a:t>https://doi.org/10.1097/j.pain.0000000000000792</a:t>
            </a:r>
            <a:r>
              <a:rPr lang="en-US" sz="1000" dirty="0">
                <a:latin typeface="Verdana"/>
                <a:ea typeface="Verdana"/>
                <a:cs typeface="Verdana"/>
                <a:sym typeface="Verdana"/>
              </a:rPr>
              <a:t>. PMID: 28135214; PMCID: PMC5303119</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Liechti M, </a:t>
            </a:r>
            <a:r>
              <a:rPr lang="en-US" sz="1000" dirty="0" err="1">
                <a:latin typeface="Verdana"/>
                <a:ea typeface="Verdana"/>
                <a:cs typeface="Verdana"/>
                <a:sym typeface="Verdana"/>
              </a:rPr>
              <a:t>Menegon</a:t>
            </a:r>
            <a:r>
              <a:rPr lang="en-US" sz="1000" dirty="0">
                <a:latin typeface="Verdana"/>
                <a:ea typeface="Verdana"/>
                <a:cs typeface="Verdana"/>
                <a:sym typeface="Verdana"/>
              </a:rPr>
              <a:t> M, Schurz AP, </a:t>
            </a:r>
            <a:r>
              <a:rPr lang="en-US" sz="1000" dirty="0" err="1">
                <a:latin typeface="Verdana"/>
                <a:ea typeface="Verdana"/>
                <a:cs typeface="Verdana"/>
                <a:sym typeface="Verdana"/>
              </a:rPr>
              <a:t>Taeymans</a:t>
            </a:r>
            <a:r>
              <a:rPr lang="en-US" sz="1000" dirty="0">
                <a:latin typeface="Verdana"/>
                <a:ea typeface="Verdana"/>
                <a:cs typeface="Verdana"/>
                <a:sym typeface="Verdana"/>
              </a:rPr>
              <a:t> J, Baur H, </a:t>
            </a:r>
            <a:r>
              <a:rPr lang="en-US" sz="1000" dirty="0" err="1">
                <a:latin typeface="Verdana"/>
                <a:ea typeface="Verdana"/>
                <a:cs typeface="Verdana"/>
                <a:sym typeface="Verdana"/>
              </a:rPr>
              <a:t>Clijsen</a:t>
            </a:r>
            <a:r>
              <a:rPr lang="en-US" sz="1000" dirty="0">
                <a:latin typeface="Verdana"/>
                <a:ea typeface="Verdana"/>
                <a:cs typeface="Verdana"/>
                <a:sym typeface="Verdana"/>
              </a:rPr>
              <a:t> R, </a:t>
            </a:r>
            <a:r>
              <a:rPr lang="en-US" sz="1000" dirty="0" err="1">
                <a:latin typeface="Verdana"/>
                <a:ea typeface="Verdana"/>
                <a:cs typeface="Verdana"/>
                <a:sym typeface="Verdana"/>
              </a:rPr>
              <a:t>Malfliet</a:t>
            </a:r>
            <a:r>
              <a:rPr lang="en-US" sz="1000" dirty="0">
                <a:latin typeface="Verdana"/>
                <a:ea typeface="Verdana"/>
                <a:cs typeface="Verdana"/>
                <a:sym typeface="Verdana"/>
              </a:rPr>
              <a:t> A, Lutz N. Association between pain intensity and body composition in adults with chronic non-specific low back pain: A systematic review and meta-analysis. Obesity Reviews. 2025 Apr;26(4):e13875</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Liechti M, </a:t>
            </a:r>
            <a:r>
              <a:rPr lang="en-US" sz="1000" dirty="0" err="1">
                <a:latin typeface="Verdana"/>
                <a:ea typeface="Verdana"/>
                <a:cs typeface="Verdana"/>
                <a:sym typeface="Verdana"/>
              </a:rPr>
              <a:t>Menegon</a:t>
            </a:r>
            <a:r>
              <a:rPr lang="en-US" sz="1000" dirty="0">
                <a:latin typeface="Verdana"/>
                <a:ea typeface="Verdana"/>
                <a:cs typeface="Verdana"/>
                <a:sym typeface="Verdana"/>
              </a:rPr>
              <a:t> M, Schurz AP, </a:t>
            </a:r>
            <a:r>
              <a:rPr lang="en-US" sz="1000" dirty="0" err="1">
                <a:latin typeface="Verdana"/>
                <a:ea typeface="Verdana"/>
                <a:cs typeface="Verdana"/>
                <a:sym typeface="Verdana"/>
              </a:rPr>
              <a:t>Vanroose</a:t>
            </a:r>
            <a:r>
              <a:rPr lang="en-US" sz="1000" dirty="0">
                <a:latin typeface="Verdana"/>
                <a:ea typeface="Verdana"/>
                <a:cs typeface="Verdana"/>
                <a:sym typeface="Verdana"/>
              </a:rPr>
              <a:t> M, </a:t>
            </a:r>
            <a:r>
              <a:rPr lang="en-US" sz="1000" dirty="0" err="1">
                <a:latin typeface="Verdana"/>
                <a:ea typeface="Verdana"/>
                <a:cs typeface="Verdana"/>
                <a:sym typeface="Verdana"/>
              </a:rPr>
              <a:t>Clijsen</a:t>
            </a:r>
            <a:r>
              <a:rPr lang="en-US" sz="1000" dirty="0">
                <a:latin typeface="Verdana"/>
                <a:ea typeface="Verdana"/>
                <a:cs typeface="Verdana"/>
                <a:sym typeface="Verdana"/>
              </a:rPr>
              <a:t> R, </a:t>
            </a:r>
            <a:r>
              <a:rPr lang="en-US" sz="1000" dirty="0" err="1">
                <a:latin typeface="Verdana"/>
                <a:ea typeface="Verdana"/>
                <a:cs typeface="Verdana"/>
                <a:sym typeface="Verdana"/>
              </a:rPr>
              <a:t>Malfliet</a:t>
            </a:r>
            <a:r>
              <a:rPr lang="en-US" sz="1000" dirty="0">
                <a:latin typeface="Verdana"/>
                <a:ea typeface="Verdana"/>
                <a:cs typeface="Verdana"/>
                <a:sym typeface="Verdana"/>
              </a:rPr>
              <a:t> A, </a:t>
            </a:r>
            <a:r>
              <a:rPr lang="en-US" sz="1000" dirty="0" err="1">
                <a:latin typeface="Verdana"/>
                <a:ea typeface="Verdana"/>
                <a:cs typeface="Verdana"/>
                <a:sym typeface="Verdana"/>
              </a:rPr>
              <a:t>Faeh</a:t>
            </a:r>
            <a:r>
              <a:rPr lang="en-US" sz="1000" dirty="0">
                <a:latin typeface="Verdana"/>
                <a:ea typeface="Verdana"/>
                <a:cs typeface="Verdana"/>
                <a:sym typeface="Verdana"/>
              </a:rPr>
              <a:t> D, Baur H, </a:t>
            </a:r>
            <a:r>
              <a:rPr lang="en-US" sz="1000" dirty="0" err="1">
                <a:latin typeface="Verdana"/>
                <a:ea typeface="Verdana"/>
                <a:cs typeface="Verdana"/>
                <a:sym typeface="Verdana"/>
              </a:rPr>
              <a:t>Taeymans</a:t>
            </a:r>
            <a:r>
              <a:rPr lang="en-US" sz="1000" dirty="0">
                <a:latin typeface="Verdana"/>
                <a:ea typeface="Verdana"/>
                <a:cs typeface="Verdana"/>
                <a:sym typeface="Verdana"/>
              </a:rPr>
              <a:t> J, Lutz N. Physical therapists' perspectives and practices on weight management for chronic pain patients with obesity: a cross-sectional survey. Arch </a:t>
            </a:r>
            <a:r>
              <a:rPr lang="en-US" sz="1000" dirty="0" err="1">
                <a:latin typeface="Verdana"/>
                <a:ea typeface="Verdana"/>
                <a:cs typeface="Verdana"/>
                <a:sym typeface="Verdana"/>
              </a:rPr>
              <a:t>Physiother</a:t>
            </a:r>
            <a:r>
              <a:rPr lang="en-US" sz="1000" dirty="0">
                <a:latin typeface="Verdana"/>
                <a:ea typeface="Verdana"/>
                <a:cs typeface="Verdana"/>
                <a:sym typeface="Verdana"/>
              </a:rPr>
              <a:t>. 2025 Dec 1;15:286-296. </a:t>
            </a:r>
            <a:r>
              <a:rPr lang="en-US" sz="1000" dirty="0">
                <a:latin typeface="Verdana"/>
                <a:ea typeface="Verdana"/>
                <a:cs typeface="Verdana"/>
                <a:sym typeface="Verdana"/>
                <a:hlinkClick r:id="rId4"/>
              </a:rPr>
              <a:t>https://doi.org/10.33393/aop.2025.3590</a:t>
            </a:r>
            <a:r>
              <a:rPr lang="en-US" sz="1000" dirty="0">
                <a:latin typeface="Verdana"/>
                <a:ea typeface="Verdana"/>
                <a:cs typeface="Verdana"/>
                <a:sym typeface="Verdana"/>
              </a:rPr>
              <a:t>. </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Lim YZ, Wong J, Hussain SM, Estee MM, </a:t>
            </a:r>
            <a:r>
              <a:rPr lang="en-US" sz="1000" dirty="0" err="1">
                <a:latin typeface="Verdana"/>
                <a:ea typeface="Verdana"/>
                <a:cs typeface="Verdana"/>
                <a:sym typeface="Verdana"/>
              </a:rPr>
              <a:t>Zolio</a:t>
            </a:r>
            <a:r>
              <a:rPr lang="en-US" sz="1000" dirty="0">
                <a:latin typeface="Verdana"/>
                <a:ea typeface="Verdana"/>
                <a:cs typeface="Verdana"/>
                <a:sym typeface="Verdana"/>
              </a:rPr>
              <a:t> L, Page MJ, Harrison CL, </a:t>
            </a:r>
            <a:r>
              <a:rPr lang="en-US" sz="1000" dirty="0" err="1">
                <a:latin typeface="Verdana"/>
                <a:ea typeface="Verdana"/>
                <a:cs typeface="Verdana"/>
                <a:sym typeface="Verdana"/>
              </a:rPr>
              <a:t>Wluka</a:t>
            </a:r>
            <a:r>
              <a:rPr lang="en-US" sz="1000" dirty="0">
                <a:latin typeface="Verdana"/>
                <a:ea typeface="Verdana"/>
                <a:cs typeface="Verdana"/>
                <a:sym typeface="Verdana"/>
              </a:rPr>
              <a:t> AE, Wang Y, </a:t>
            </a:r>
            <a:r>
              <a:rPr lang="en-US" sz="1000" dirty="0" err="1">
                <a:latin typeface="Verdana"/>
                <a:ea typeface="Verdana"/>
                <a:cs typeface="Verdana"/>
                <a:sym typeface="Verdana"/>
              </a:rPr>
              <a:t>Cicuttini</a:t>
            </a:r>
            <a:r>
              <a:rPr lang="en-US" sz="1000" dirty="0">
                <a:latin typeface="Verdana"/>
                <a:ea typeface="Verdana"/>
                <a:cs typeface="Verdana"/>
                <a:sym typeface="Verdana"/>
              </a:rPr>
              <a:t> FM. Recommendations for weight management in osteoarthritis: a systematic review of clinical practice guidelines. Osteoarthritis and Cartilage Open. 2022 Dec 1;4(4):100298</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Lin I, Wiles L, Waller R, et al. What does best practice care for musculoskeletal pain look like? Eleven consistent recommendations from high-quality clinical practice guidelines: systematic review. Br J Sports Med. 2020;54:79–86. </a:t>
            </a:r>
            <a:r>
              <a:rPr lang="en-US" sz="1000" dirty="0">
                <a:latin typeface="Verdana"/>
                <a:ea typeface="Verdana"/>
                <a:cs typeface="Verdana"/>
                <a:sym typeface="Verdana"/>
                <a:hlinkClick r:id="rId5"/>
              </a:rPr>
              <a:t>https://doi.org/10.1136/bjsports-2018-099878</a:t>
            </a:r>
            <a:r>
              <a:rPr lang="en-US" sz="1000" dirty="0">
                <a:latin typeface="Verdana"/>
                <a:ea typeface="Verdana"/>
                <a:cs typeface="Verdana"/>
                <a:sym typeface="Verdana"/>
              </a:rPr>
              <a:t>. </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Macchi M, Spezia M, Elli S, </a:t>
            </a:r>
            <a:r>
              <a:rPr lang="en-US" sz="1000" dirty="0" err="1">
                <a:latin typeface="Verdana"/>
                <a:ea typeface="Verdana"/>
                <a:cs typeface="Verdana"/>
                <a:sym typeface="Verdana"/>
              </a:rPr>
              <a:t>Schiaffini</a:t>
            </a:r>
            <a:r>
              <a:rPr lang="en-US" sz="1000" dirty="0">
                <a:latin typeface="Verdana"/>
                <a:ea typeface="Verdana"/>
                <a:cs typeface="Verdana"/>
                <a:sym typeface="Verdana"/>
              </a:rPr>
              <a:t> G, Chisari E. Obesity increases the risk of tendinopathy, tendon tear and rupture, and postoperative complications: a systematic review of clinical studies. Clinical </a:t>
            </a:r>
            <a:r>
              <a:rPr lang="en-US" sz="1000" dirty="0" err="1">
                <a:latin typeface="Verdana"/>
                <a:ea typeface="Verdana"/>
                <a:cs typeface="Verdana"/>
                <a:sym typeface="Verdana"/>
              </a:rPr>
              <a:t>Orthopaedics</a:t>
            </a:r>
            <a:r>
              <a:rPr lang="en-US" sz="1000" dirty="0">
                <a:latin typeface="Verdana"/>
                <a:ea typeface="Verdana"/>
                <a:cs typeface="Verdana"/>
                <a:sym typeface="Verdana"/>
              </a:rPr>
              <a:t> and Related Research®. 2020 Aug 1;478(8):1839-47.</a:t>
            </a:r>
            <a:endParaRPr dirty="0"/>
          </a:p>
          <a:p>
            <a:pPr marL="0" lvl="0" indent="0" algn="l" rtl="0">
              <a:lnSpc>
                <a:spcPct val="90000"/>
              </a:lnSpc>
              <a:spcBef>
                <a:spcPts val="1000"/>
              </a:spcBef>
              <a:spcAft>
                <a:spcPts val="0"/>
              </a:spcAft>
              <a:buSzPts val="2000"/>
              <a:buNone/>
            </a:pPr>
            <a:r>
              <a:rPr lang="en-US" sz="1000" dirty="0" err="1">
                <a:latin typeface="Verdana"/>
                <a:ea typeface="Verdana"/>
                <a:cs typeface="Verdana"/>
                <a:sym typeface="Verdana"/>
              </a:rPr>
              <a:t>Malfliet</a:t>
            </a:r>
            <a:r>
              <a:rPr lang="en-US" sz="1000" dirty="0">
                <a:latin typeface="Verdana"/>
                <a:ea typeface="Verdana"/>
                <a:cs typeface="Verdana"/>
                <a:sym typeface="Verdana"/>
              </a:rPr>
              <a:t> A, Quiroz </a:t>
            </a:r>
            <a:r>
              <a:rPr lang="en-US" sz="1000" dirty="0" err="1">
                <a:latin typeface="Verdana"/>
                <a:ea typeface="Verdana"/>
                <a:cs typeface="Verdana"/>
                <a:sym typeface="Verdana"/>
              </a:rPr>
              <a:t>Marnef</a:t>
            </a:r>
            <a:r>
              <a:rPr lang="en-US" sz="1000" dirty="0">
                <a:latin typeface="Verdana"/>
                <a:ea typeface="Verdana"/>
                <a:cs typeface="Verdana"/>
                <a:sym typeface="Verdana"/>
              </a:rPr>
              <a:t> A, Nijs J, Clarys P, Huybrechts I, Elma Ö, </a:t>
            </a:r>
            <a:r>
              <a:rPr lang="en-US" sz="1000" dirty="0" err="1">
                <a:latin typeface="Verdana"/>
                <a:ea typeface="Verdana"/>
                <a:cs typeface="Verdana"/>
                <a:sym typeface="Verdana"/>
              </a:rPr>
              <a:t>Tumkaya</a:t>
            </a:r>
            <a:r>
              <a:rPr lang="en-US" sz="1000" dirty="0">
                <a:latin typeface="Verdana"/>
                <a:ea typeface="Verdana"/>
                <a:cs typeface="Verdana"/>
                <a:sym typeface="Verdana"/>
              </a:rPr>
              <a:t> Yilmaz S, </a:t>
            </a:r>
            <a:r>
              <a:rPr lang="en-US" sz="1000" dirty="0" err="1">
                <a:latin typeface="Verdana"/>
                <a:ea typeface="Verdana"/>
                <a:cs typeface="Verdana"/>
                <a:sym typeface="Verdana"/>
              </a:rPr>
              <a:t>Deliens</a:t>
            </a:r>
            <a:r>
              <a:rPr lang="en-US" sz="1000" dirty="0">
                <a:latin typeface="Verdana"/>
                <a:ea typeface="Verdana"/>
                <a:cs typeface="Verdana"/>
                <a:sym typeface="Verdana"/>
              </a:rPr>
              <a:t> T. Obesity hurts: the why and how of integrating weight reduction with chronic pain management. Physical therapy. 2021 Nov 1;101(11).</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Mendonça CR, Noll M, dos Santos Rodrigues AP, Silveira EA. High prevalence of musculoskeletal pain in individuals with severe obesity: sites, intensity, and associated factors. The Korean Journal of Pain. 2020 Jul 1;33(3):245.</a:t>
            </a:r>
            <a:endParaRPr dirty="0"/>
          </a:p>
          <a:p>
            <a:pPr marL="0" lvl="0" indent="0" algn="l" rtl="0">
              <a:lnSpc>
                <a:spcPct val="90000"/>
              </a:lnSpc>
              <a:spcBef>
                <a:spcPts val="1000"/>
              </a:spcBef>
              <a:spcAft>
                <a:spcPts val="0"/>
              </a:spcAft>
              <a:buSzPts val="2000"/>
              <a:buNone/>
            </a:pPr>
            <a:r>
              <a:rPr lang="en-US" sz="1000" dirty="0" err="1">
                <a:latin typeface="Verdana"/>
                <a:ea typeface="Verdana"/>
                <a:cs typeface="Verdana"/>
                <a:sym typeface="Verdana"/>
              </a:rPr>
              <a:t>Menoth</a:t>
            </a:r>
            <a:r>
              <a:rPr lang="en-US" sz="1000" dirty="0">
                <a:latin typeface="Verdana"/>
                <a:ea typeface="Verdana"/>
                <a:cs typeface="Verdana"/>
                <a:sym typeface="Verdana"/>
              </a:rPr>
              <a:t> Mohan D, Al Anouti F, Kohli N, Khalaf K. Association of obesity with musculoskeletal health and functional mobility in females-a systematic review. Int J </a:t>
            </a:r>
            <a:r>
              <a:rPr lang="en-US" sz="1000" dirty="0" err="1">
                <a:latin typeface="Verdana"/>
                <a:ea typeface="Verdana"/>
                <a:cs typeface="Verdana"/>
                <a:sym typeface="Verdana"/>
              </a:rPr>
              <a:t>Obes</a:t>
            </a:r>
            <a:r>
              <a:rPr lang="en-US" sz="1000" dirty="0">
                <a:latin typeface="Verdana"/>
                <a:ea typeface="Verdana"/>
                <a:cs typeface="Verdana"/>
                <a:sym typeface="Verdana"/>
              </a:rPr>
              <a:t> (Lond). 2025 Nov;49(11):2184-2205. </a:t>
            </a:r>
            <a:r>
              <a:rPr lang="en-US" sz="1000" dirty="0">
                <a:latin typeface="Verdana"/>
                <a:ea typeface="Verdana"/>
                <a:cs typeface="Verdana"/>
                <a:sym typeface="Verdana"/>
                <a:hlinkClick r:id="rId6"/>
              </a:rPr>
              <a:t>https://doi.org/10.1038/s41366-025-01881-8</a:t>
            </a:r>
            <a:r>
              <a:rPr lang="en-US" sz="1000" dirty="0">
                <a:latin typeface="Verdana"/>
                <a:ea typeface="Verdana"/>
                <a:cs typeface="Verdana"/>
                <a:sym typeface="Verdana"/>
              </a:rPr>
              <a:t>.</a:t>
            </a:r>
            <a:endParaRPr dirty="0"/>
          </a:p>
          <a:p>
            <a:pPr marL="0" lvl="0" indent="0" algn="l" rtl="0">
              <a:lnSpc>
                <a:spcPct val="90000"/>
              </a:lnSpc>
              <a:spcBef>
                <a:spcPts val="1000"/>
              </a:spcBef>
              <a:spcAft>
                <a:spcPts val="0"/>
              </a:spcAft>
              <a:buSzPts val="2000"/>
              <a:buNone/>
            </a:pPr>
            <a:r>
              <a:rPr lang="en-US" sz="1000" dirty="0" err="1">
                <a:latin typeface="Verdana"/>
                <a:ea typeface="Verdana"/>
                <a:cs typeface="Verdana"/>
                <a:sym typeface="Verdana"/>
              </a:rPr>
              <a:t>Narouze</a:t>
            </a:r>
            <a:r>
              <a:rPr lang="en-US" sz="1000" dirty="0">
                <a:latin typeface="Verdana"/>
                <a:ea typeface="Verdana"/>
                <a:cs typeface="Verdana"/>
                <a:sym typeface="Verdana"/>
              </a:rPr>
              <a:t> S, </a:t>
            </a:r>
            <a:r>
              <a:rPr lang="en-US" sz="1000" dirty="0" err="1">
                <a:latin typeface="Verdana"/>
                <a:ea typeface="Verdana"/>
                <a:cs typeface="Verdana"/>
                <a:sym typeface="Verdana"/>
              </a:rPr>
              <a:t>Souzdalnitski</a:t>
            </a:r>
            <a:r>
              <a:rPr lang="en-US" sz="1000" dirty="0">
                <a:latin typeface="Verdana"/>
                <a:ea typeface="Verdana"/>
                <a:cs typeface="Verdana"/>
                <a:sym typeface="Verdana"/>
              </a:rPr>
              <a:t> D. Obesity and chronic pain: systematic review of prevalence and implications for pain practice. Regional Anesthesia &amp; Pain Medicine. 2015 Mar 1;40(2):91-111.</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References </a:t>
            </a:r>
            <a:endParaRPr/>
          </a:p>
        </p:txBody>
      </p:sp>
      <p:sp>
        <p:nvSpPr>
          <p:cNvPr id="240" name="Google Shape;240;p20"/>
          <p:cNvSpPr txBox="1">
            <a:spLocks noGrp="1"/>
          </p:cNvSpPr>
          <p:nvPr>
            <p:ph type="body" idx="1"/>
          </p:nvPr>
        </p:nvSpPr>
        <p:spPr>
          <a:xfrm>
            <a:off x="838200" y="1460501"/>
            <a:ext cx="10515600" cy="42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000"/>
              <a:buNone/>
            </a:pPr>
            <a:r>
              <a:rPr lang="en-US" sz="1000" dirty="0" err="1">
                <a:latin typeface="Verdana"/>
                <a:ea typeface="Verdana"/>
                <a:cs typeface="Verdana"/>
                <a:sym typeface="Verdana"/>
              </a:rPr>
              <a:t>Nedunchezhiyan</a:t>
            </a:r>
            <a:r>
              <a:rPr lang="en-US" sz="1000" dirty="0">
                <a:latin typeface="Verdana"/>
                <a:ea typeface="Verdana"/>
                <a:cs typeface="Verdana"/>
                <a:sym typeface="Verdana"/>
              </a:rPr>
              <a:t> U, Varughese I, Sun AR, Wu X, Crawford R, Prasadam I. Obesity, Inflammation, and Immune System in Osteoarthritis. Front Immunol. 2022 Jul 4;13:907750. doi: 10.3389/fimmu.2022.907750. </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Oppert JM, </a:t>
            </a:r>
            <a:r>
              <a:rPr lang="en-US" sz="1000" dirty="0" err="1">
                <a:latin typeface="Verdana"/>
                <a:ea typeface="Verdana"/>
                <a:cs typeface="Verdana"/>
                <a:sym typeface="Verdana"/>
              </a:rPr>
              <a:t>Bellicha</a:t>
            </a:r>
            <a:r>
              <a:rPr lang="en-US" sz="1000" dirty="0">
                <a:latin typeface="Verdana"/>
                <a:ea typeface="Verdana"/>
                <a:cs typeface="Verdana"/>
                <a:sym typeface="Verdana"/>
              </a:rPr>
              <a:t> A, van Baak MA, Battista F, Beaulieu K, Blundell JE, </a:t>
            </a:r>
            <a:r>
              <a:rPr lang="en-US" sz="1000" dirty="0" err="1">
                <a:latin typeface="Verdana"/>
                <a:ea typeface="Verdana"/>
                <a:cs typeface="Verdana"/>
                <a:sym typeface="Verdana"/>
              </a:rPr>
              <a:t>Carraça</a:t>
            </a:r>
            <a:r>
              <a:rPr lang="en-US" sz="1000" dirty="0">
                <a:latin typeface="Verdana"/>
                <a:ea typeface="Verdana"/>
                <a:cs typeface="Verdana"/>
                <a:sym typeface="Verdana"/>
              </a:rPr>
              <a:t> EV, </a:t>
            </a:r>
            <a:r>
              <a:rPr lang="en-US" sz="1000" dirty="0" err="1">
                <a:latin typeface="Verdana"/>
                <a:ea typeface="Verdana"/>
                <a:cs typeface="Verdana"/>
                <a:sym typeface="Verdana"/>
              </a:rPr>
              <a:t>Encantado</a:t>
            </a:r>
            <a:r>
              <a:rPr lang="en-US" sz="1000" dirty="0">
                <a:latin typeface="Verdana"/>
                <a:ea typeface="Verdana"/>
                <a:cs typeface="Verdana"/>
                <a:sym typeface="Verdana"/>
              </a:rPr>
              <a:t> J, </a:t>
            </a:r>
            <a:r>
              <a:rPr lang="en-US" sz="1000" dirty="0" err="1">
                <a:latin typeface="Verdana"/>
                <a:ea typeface="Verdana"/>
                <a:cs typeface="Verdana"/>
                <a:sym typeface="Verdana"/>
              </a:rPr>
              <a:t>Ermolao</a:t>
            </a:r>
            <a:r>
              <a:rPr lang="en-US" sz="1000" dirty="0">
                <a:latin typeface="Verdana"/>
                <a:ea typeface="Verdana"/>
                <a:cs typeface="Verdana"/>
                <a:sym typeface="Verdana"/>
              </a:rPr>
              <a:t> A, </a:t>
            </a:r>
            <a:r>
              <a:rPr lang="en-US" sz="1000" dirty="0" err="1">
                <a:latin typeface="Verdana"/>
                <a:ea typeface="Verdana"/>
                <a:cs typeface="Verdana"/>
                <a:sym typeface="Verdana"/>
              </a:rPr>
              <a:t>Pramono</a:t>
            </a:r>
            <a:r>
              <a:rPr lang="en-US" sz="1000" dirty="0">
                <a:latin typeface="Verdana"/>
                <a:ea typeface="Verdana"/>
                <a:cs typeface="Verdana"/>
                <a:sym typeface="Verdana"/>
              </a:rPr>
              <a:t> A, Farpour‐Lambert N. Exercise training in the management of overweight and obesity in adults: Synthesis of the evidence and recommendations from the European Association for the Study of Obesity Physical Activity Working Group. Obesity reviews. 2021 Jul;22:e13273.</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Shiri R, Karppinen J, Leino-Arjas P, </a:t>
            </a:r>
            <a:r>
              <a:rPr lang="en-US" sz="1000" dirty="0" err="1">
                <a:latin typeface="Verdana"/>
                <a:ea typeface="Verdana"/>
                <a:cs typeface="Verdana"/>
                <a:sym typeface="Verdana"/>
              </a:rPr>
              <a:t>Solovieva</a:t>
            </a:r>
            <a:r>
              <a:rPr lang="en-US" sz="1000" dirty="0">
                <a:latin typeface="Verdana"/>
                <a:ea typeface="Verdana"/>
                <a:cs typeface="Verdana"/>
                <a:sym typeface="Verdana"/>
              </a:rPr>
              <a:t> S, Viikari-</a:t>
            </a:r>
            <a:r>
              <a:rPr lang="en-US" sz="1000" dirty="0" err="1">
                <a:latin typeface="Verdana"/>
                <a:ea typeface="Verdana"/>
                <a:cs typeface="Verdana"/>
                <a:sym typeface="Verdana"/>
              </a:rPr>
              <a:t>Juntura</a:t>
            </a:r>
            <a:r>
              <a:rPr lang="en-US" sz="1000" dirty="0">
                <a:latin typeface="Verdana"/>
                <a:ea typeface="Verdana"/>
                <a:cs typeface="Verdana"/>
                <a:sym typeface="Verdana"/>
              </a:rPr>
              <a:t> E. The association between obesity and low back pain: a meta-analysis. Am J Epidemiol. 2010 Jan 15;171(2):135-54. doi: 10.1093/</a:t>
            </a:r>
            <a:r>
              <a:rPr lang="en-US" sz="1000" dirty="0" err="1">
                <a:latin typeface="Verdana"/>
                <a:ea typeface="Verdana"/>
                <a:cs typeface="Verdana"/>
                <a:sym typeface="Verdana"/>
              </a:rPr>
              <a:t>aje</a:t>
            </a:r>
            <a:r>
              <a:rPr lang="en-US" sz="1000" dirty="0">
                <a:latin typeface="Verdana"/>
                <a:ea typeface="Verdana"/>
                <a:cs typeface="Verdana"/>
                <a:sym typeface="Verdana"/>
              </a:rPr>
              <a:t>/kwp356. </a:t>
            </a:r>
            <a:r>
              <a:rPr lang="en-US" sz="1000" dirty="0" err="1">
                <a:latin typeface="Verdana"/>
                <a:ea typeface="Verdana"/>
                <a:cs typeface="Verdana"/>
                <a:sym typeface="Verdana"/>
              </a:rPr>
              <a:t>Epub</a:t>
            </a:r>
            <a:r>
              <a:rPr lang="en-US" sz="1000" dirty="0">
                <a:latin typeface="Verdana"/>
                <a:ea typeface="Verdana"/>
                <a:cs typeface="Verdana"/>
                <a:sym typeface="Verdana"/>
              </a:rPr>
              <a:t> 2009 Dec 11. PMID: 20007994.</a:t>
            </a:r>
            <a:endParaRPr dirty="0"/>
          </a:p>
          <a:p>
            <a:pPr marL="0" lvl="0" indent="0" algn="l" rtl="0">
              <a:lnSpc>
                <a:spcPct val="90000"/>
              </a:lnSpc>
              <a:spcBef>
                <a:spcPts val="1000"/>
              </a:spcBef>
              <a:spcAft>
                <a:spcPts val="0"/>
              </a:spcAft>
              <a:buSzPts val="2000"/>
              <a:buNone/>
            </a:pPr>
            <a:r>
              <a:rPr lang="en-US" sz="1000" dirty="0" err="1">
                <a:latin typeface="Verdana"/>
                <a:ea typeface="Verdana"/>
                <a:cs typeface="Verdana"/>
                <a:sym typeface="Verdana"/>
              </a:rPr>
              <a:t>Vaegter</a:t>
            </a:r>
            <a:r>
              <a:rPr lang="en-US" sz="1000" dirty="0">
                <a:latin typeface="Verdana"/>
                <a:ea typeface="Verdana"/>
                <a:cs typeface="Verdana"/>
                <a:sym typeface="Verdana"/>
              </a:rPr>
              <a:t> HB, Kinnunen M, </a:t>
            </a:r>
            <a:r>
              <a:rPr lang="en-US" sz="1000" dirty="0" err="1">
                <a:latin typeface="Verdana"/>
                <a:ea typeface="Verdana"/>
                <a:cs typeface="Verdana"/>
                <a:sym typeface="Verdana"/>
              </a:rPr>
              <a:t>Verbrugghe</a:t>
            </a:r>
            <a:r>
              <a:rPr lang="en-US" sz="1000" dirty="0">
                <a:latin typeface="Verdana"/>
                <a:ea typeface="Verdana"/>
                <a:cs typeface="Verdana"/>
                <a:sym typeface="Verdana"/>
              </a:rPr>
              <a:t> J, Cunningham C, </a:t>
            </a:r>
            <a:r>
              <a:rPr lang="en-US" sz="1000" dirty="0" err="1">
                <a:latin typeface="Verdana"/>
                <a:ea typeface="Verdana"/>
                <a:cs typeface="Verdana"/>
                <a:sym typeface="Verdana"/>
              </a:rPr>
              <a:t>Meeus</a:t>
            </a:r>
            <a:r>
              <a:rPr lang="en-US" sz="1000" dirty="0">
                <a:latin typeface="Verdana"/>
                <a:ea typeface="Verdana"/>
                <a:cs typeface="Verdana"/>
                <a:sym typeface="Verdana"/>
              </a:rPr>
              <a:t> M, Armijo-Olivo S, Bandholm T, Fullen BM, </a:t>
            </a:r>
            <a:r>
              <a:rPr lang="en-US" sz="1000" dirty="0" err="1">
                <a:latin typeface="Verdana"/>
                <a:ea typeface="Verdana"/>
                <a:cs typeface="Verdana"/>
                <a:sym typeface="Verdana"/>
              </a:rPr>
              <a:t>Wittink</a:t>
            </a:r>
            <a:r>
              <a:rPr lang="en-US" sz="1000" dirty="0">
                <a:latin typeface="Verdana"/>
                <a:ea typeface="Verdana"/>
                <a:cs typeface="Verdana"/>
                <a:sym typeface="Verdana"/>
              </a:rPr>
              <a:t> H, </a:t>
            </a:r>
            <a:r>
              <a:rPr lang="en-US" sz="1000" dirty="0" err="1">
                <a:latin typeface="Verdana"/>
                <a:ea typeface="Verdana"/>
                <a:cs typeface="Verdana"/>
                <a:sym typeface="Verdana"/>
              </a:rPr>
              <a:t>Morlion</a:t>
            </a:r>
            <a:r>
              <a:rPr lang="en-US" sz="1000" dirty="0">
                <a:latin typeface="Verdana"/>
                <a:ea typeface="Verdana"/>
                <a:cs typeface="Verdana"/>
                <a:sym typeface="Verdana"/>
              </a:rPr>
              <a:t> B, Reneman MF. Physical activity should be the primary intervention for individuals living with chronic pain A position paper from the European Pain Federation (EFIC) 'On the Move' Task Force. </a:t>
            </a:r>
            <a:r>
              <a:rPr lang="en-US" sz="1000" dirty="0" err="1">
                <a:latin typeface="Verdana"/>
                <a:ea typeface="Verdana"/>
                <a:cs typeface="Verdana"/>
                <a:sym typeface="Verdana"/>
              </a:rPr>
              <a:t>Eur</a:t>
            </a:r>
            <a:r>
              <a:rPr lang="en-US" sz="1000" dirty="0">
                <a:latin typeface="Verdana"/>
                <a:ea typeface="Verdana"/>
                <a:cs typeface="Verdana"/>
                <a:sym typeface="Verdana"/>
              </a:rPr>
              <a:t> J Pain. 2024 Sep;28(8):1249-1256. doi: 10.1002/ejp.2278. </a:t>
            </a:r>
            <a:r>
              <a:rPr lang="en-US" sz="1000" dirty="0" err="1">
                <a:latin typeface="Verdana"/>
                <a:ea typeface="Verdana"/>
                <a:cs typeface="Verdana"/>
                <a:sym typeface="Verdana"/>
              </a:rPr>
              <a:t>Epub</a:t>
            </a:r>
            <a:r>
              <a:rPr lang="en-US" sz="1000" dirty="0">
                <a:latin typeface="Verdana"/>
                <a:ea typeface="Verdana"/>
                <a:cs typeface="Verdana"/>
                <a:sym typeface="Verdana"/>
              </a:rPr>
              <a:t> 2024 May 4. PMID: 38703009.</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Varallo G, Giusti EM, </a:t>
            </a:r>
            <a:r>
              <a:rPr lang="en-US" sz="1000" dirty="0" err="1">
                <a:latin typeface="Verdana"/>
                <a:ea typeface="Verdana"/>
                <a:cs typeface="Verdana"/>
                <a:sym typeface="Verdana"/>
              </a:rPr>
              <a:t>Scarpina</a:t>
            </a:r>
            <a:r>
              <a:rPr lang="en-US" sz="1000" dirty="0">
                <a:latin typeface="Verdana"/>
                <a:ea typeface="Verdana"/>
                <a:cs typeface="Verdana"/>
                <a:sym typeface="Verdana"/>
              </a:rPr>
              <a:t> F, </a:t>
            </a:r>
            <a:r>
              <a:rPr lang="en-US" sz="1000" dirty="0" err="1">
                <a:latin typeface="Verdana"/>
                <a:ea typeface="Verdana"/>
                <a:cs typeface="Verdana"/>
                <a:sym typeface="Verdana"/>
              </a:rPr>
              <a:t>Cattivelli</a:t>
            </a:r>
            <a:r>
              <a:rPr lang="en-US" sz="1000" dirty="0">
                <a:latin typeface="Verdana"/>
                <a:ea typeface="Verdana"/>
                <a:cs typeface="Verdana"/>
                <a:sym typeface="Verdana"/>
              </a:rPr>
              <a:t> R, </a:t>
            </a:r>
            <a:r>
              <a:rPr lang="en-US" sz="1000" dirty="0" err="1">
                <a:latin typeface="Verdana"/>
                <a:ea typeface="Verdana"/>
                <a:cs typeface="Verdana"/>
                <a:sym typeface="Verdana"/>
              </a:rPr>
              <a:t>Capodaglio</a:t>
            </a:r>
            <a:r>
              <a:rPr lang="en-US" sz="1000" dirty="0">
                <a:latin typeface="Verdana"/>
                <a:ea typeface="Verdana"/>
                <a:cs typeface="Verdana"/>
                <a:sym typeface="Verdana"/>
              </a:rPr>
              <a:t> P, Castelnuovo G. The Association of </a:t>
            </a:r>
            <a:r>
              <a:rPr lang="en-US" sz="1000" dirty="0" err="1">
                <a:latin typeface="Verdana"/>
                <a:ea typeface="Verdana"/>
                <a:cs typeface="Verdana"/>
                <a:sym typeface="Verdana"/>
              </a:rPr>
              <a:t>Kinesiophobia</a:t>
            </a:r>
            <a:r>
              <a:rPr lang="en-US" sz="1000" dirty="0">
                <a:latin typeface="Verdana"/>
                <a:ea typeface="Verdana"/>
                <a:cs typeface="Verdana"/>
                <a:sym typeface="Verdana"/>
              </a:rPr>
              <a:t> and Pain Catastrophizing with Pain-Related Disability and Pain Intensity in Obesity and Chronic Lower-Back Pain. Brain Sci. 2020 Dec 24;11(1):11. </a:t>
            </a:r>
            <a:r>
              <a:rPr lang="en-US" sz="1000" dirty="0">
                <a:latin typeface="Verdana"/>
                <a:ea typeface="Verdana"/>
                <a:cs typeface="Verdana"/>
                <a:sym typeface="Verdana"/>
                <a:hlinkClick r:id="rId3"/>
              </a:rPr>
              <a:t>https://doi.org/10.3390/brainsci11010011</a:t>
            </a:r>
            <a:r>
              <a:rPr lang="en-US" sz="1000" dirty="0">
                <a:latin typeface="Verdana"/>
                <a:ea typeface="Verdana"/>
                <a:cs typeface="Verdana"/>
                <a:sym typeface="Verdana"/>
              </a:rPr>
              <a:t>. </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Wang T, He C. Pro-inflammatory cytokines: The link between obesity and osteoarthritis. Cytokine &amp; growth factor reviews. 2018 Dec 1;44:38-50.</a:t>
            </a:r>
            <a:endParaRPr dirty="0"/>
          </a:p>
          <a:p>
            <a:pPr marL="0" lvl="0" indent="0" algn="l" rtl="0">
              <a:lnSpc>
                <a:spcPct val="90000"/>
              </a:lnSpc>
              <a:spcBef>
                <a:spcPts val="1000"/>
              </a:spcBef>
              <a:spcAft>
                <a:spcPts val="0"/>
              </a:spcAft>
              <a:buSzPts val="2000"/>
              <a:buNone/>
            </a:pPr>
            <a:r>
              <a:rPr lang="en-US" sz="1000" dirty="0">
                <a:latin typeface="Verdana"/>
                <a:ea typeface="Verdana"/>
                <a:cs typeface="Verdana"/>
                <a:sym typeface="Verdana"/>
              </a:rPr>
              <a:t>Zhou, T., Salman, D. &amp; McGregor, A.H. Recent clinical practice guidelines for the management of low back pain: a global comparison. BMC </a:t>
            </a:r>
            <a:r>
              <a:rPr lang="en-US" sz="1000" dirty="0" err="1">
                <a:latin typeface="Verdana"/>
                <a:ea typeface="Verdana"/>
                <a:cs typeface="Verdana"/>
                <a:sym typeface="Verdana"/>
              </a:rPr>
              <a:t>Musculoskelet</a:t>
            </a:r>
            <a:r>
              <a:rPr lang="en-US" sz="1000" dirty="0">
                <a:latin typeface="Verdana"/>
                <a:ea typeface="Verdana"/>
                <a:cs typeface="Verdana"/>
                <a:sym typeface="Verdana"/>
              </a:rPr>
              <a:t> </a:t>
            </a:r>
            <a:r>
              <a:rPr lang="en-US" sz="1000" dirty="0" err="1">
                <a:latin typeface="Verdana"/>
                <a:ea typeface="Verdana"/>
                <a:cs typeface="Verdana"/>
                <a:sym typeface="Verdana"/>
              </a:rPr>
              <a:t>Disord</a:t>
            </a:r>
            <a:r>
              <a:rPr lang="en-US" sz="1000" dirty="0">
                <a:latin typeface="Verdana"/>
                <a:ea typeface="Verdana"/>
                <a:cs typeface="Verdana"/>
                <a:sym typeface="Verdana"/>
              </a:rPr>
              <a:t> 25, 344 (2024). </a:t>
            </a:r>
            <a:r>
              <a:rPr lang="en-US" sz="1000" dirty="0">
                <a:latin typeface="Verdana"/>
                <a:ea typeface="Verdana"/>
                <a:cs typeface="Verdana"/>
                <a:sym typeface="Verdana"/>
                <a:hlinkClick r:id="rId4"/>
              </a:rPr>
              <a:t>https://doi.org/10.1186/s12891-024-07468-0</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txBox="1">
            <a:spLocks noGrp="1"/>
          </p:cNvSpPr>
          <p:nvPr>
            <p:ph type="title"/>
          </p:nvPr>
        </p:nvSpPr>
        <p:spPr>
          <a:xfrm>
            <a:off x="838199" y="365125"/>
            <a:ext cx="1071278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Obesity and musculoskeletal pathology/pain </a:t>
            </a:r>
            <a:endParaRPr>
              <a:latin typeface="Verdana"/>
              <a:ea typeface="Verdana"/>
              <a:cs typeface="Verdana"/>
              <a:sym typeface="Verdana"/>
            </a:endParaRPr>
          </a:p>
        </p:txBody>
      </p:sp>
      <p:sp>
        <p:nvSpPr>
          <p:cNvPr id="96" name="Google Shape;96;p4"/>
          <p:cNvSpPr txBox="1">
            <a:spLocks noGrp="1"/>
          </p:cNvSpPr>
          <p:nvPr>
            <p:ph type="body" idx="1"/>
          </p:nvPr>
        </p:nvSpPr>
        <p:spPr>
          <a:xfrm>
            <a:off x="641026" y="1880750"/>
            <a:ext cx="6524700" cy="4351200"/>
          </a:xfrm>
          <a:prstGeom prst="rect">
            <a:avLst/>
          </a:prstGeom>
          <a:noFill/>
          <a:ln>
            <a:noFill/>
          </a:ln>
        </p:spPr>
        <p:txBody>
          <a:bodyPr spcFirstLastPara="1" wrap="square" lIns="91425" tIns="45700" rIns="91425" bIns="45700" anchor="t" anchorCtr="0">
            <a:normAutofit/>
          </a:bodyPr>
          <a:lstStyle/>
          <a:p>
            <a:pPr marL="342900" lvl="1" indent="-342900" algn="l" rtl="0">
              <a:lnSpc>
                <a:spcPct val="90000"/>
              </a:lnSpc>
              <a:spcBef>
                <a:spcPts val="0"/>
              </a:spcBef>
              <a:spcAft>
                <a:spcPts val="0"/>
              </a:spcAft>
              <a:buClr>
                <a:srgbClr val="000000"/>
              </a:buClr>
              <a:buSzPts val="2800"/>
              <a:buChar char="•"/>
            </a:pPr>
            <a:r>
              <a:rPr lang="en-US" dirty="0">
                <a:latin typeface="Verdana"/>
                <a:ea typeface="Verdana"/>
                <a:cs typeface="Verdana"/>
                <a:sym typeface="Verdana"/>
              </a:rPr>
              <a:t>Obesity is associated with the </a:t>
            </a:r>
            <a:r>
              <a:rPr lang="en-US" dirty="0"/>
              <a:t>development </a:t>
            </a:r>
            <a:r>
              <a:rPr lang="en-US" dirty="0">
                <a:latin typeface="Verdana"/>
                <a:ea typeface="Verdana"/>
                <a:cs typeface="Verdana"/>
                <a:sym typeface="Verdana"/>
              </a:rPr>
              <a:t>of musculoskeletal pathology and pain</a:t>
            </a:r>
            <a:endParaRPr dirty="0"/>
          </a:p>
          <a:p>
            <a:pPr marL="342900" lvl="1" indent="-165100" algn="l" rtl="0">
              <a:lnSpc>
                <a:spcPct val="90000"/>
              </a:lnSpc>
              <a:spcBef>
                <a:spcPts val="0"/>
              </a:spcBef>
              <a:spcAft>
                <a:spcPts val="0"/>
              </a:spcAft>
              <a:buClr>
                <a:srgbClr val="000000"/>
              </a:buClr>
              <a:buSzPts val="2800"/>
              <a:buNone/>
            </a:pPr>
            <a:endParaRPr sz="1200" dirty="0">
              <a:latin typeface="Verdana"/>
              <a:ea typeface="Verdana"/>
              <a:cs typeface="Verdana"/>
              <a:sym typeface="Verdana"/>
            </a:endParaRPr>
          </a:p>
          <a:p>
            <a:pPr marL="342900" lvl="1" indent="-342900" algn="l" rtl="0">
              <a:lnSpc>
                <a:spcPct val="90000"/>
              </a:lnSpc>
              <a:spcBef>
                <a:spcPts val="0"/>
              </a:spcBef>
              <a:spcAft>
                <a:spcPts val="0"/>
              </a:spcAft>
              <a:buClr>
                <a:srgbClr val="000000"/>
              </a:buClr>
              <a:buSzPts val="2800"/>
              <a:buChar char="•"/>
            </a:pPr>
            <a:r>
              <a:rPr lang="en-US" dirty="0">
                <a:latin typeface="Verdana"/>
                <a:ea typeface="Verdana"/>
                <a:cs typeface="Verdana"/>
                <a:sym typeface="Verdana"/>
              </a:rPr>
              <a:t>Obesity influences physiotherapy assessment, intervention selection, and rehabilitation outcomes in individuals with MSK impairments</a:t>
            </a:r>
            <a:endParaRPr dirty="0"/>
          </a:p>
          <a:p>
            <a:pPr marL="342900" lvl="1" indent="-165100" algn="l" rtl="0">
              <a:lnSpc>
                <a:spcPct val="90000"/>
              </a:lnSpc>
              <a:spcBef>
                <a:spcPts val="0"/>
              </a:spcBef>
              <a:spcAft>
                <a:spcPts val="0"/>
              </a:spcAft>
              <a:buClr>
                <a:srgbClr val="000000"/>
              </a:buClr>
              <a:buSzPts val="2800"/>
              <a:buNone/>
            </a:pPr>
            <a:endParaRPr sz="1200" dirty="0">
              <a:latin typeface="Verdana"/>
              <a:ea typeface="Verdana"/>
              <a:cs typeface="Verdana"/>
              <a:sym typeface="Verdana"/>
            </a:endParaRPr>
          </a:p>
          <a:p>
            <a:pPr marL="342900" lvl="1" indent="-342900" algn="l" rtl="0">
              <a:lnSpc>
                <a:spcPct val="90000"/>
              </a:lnSpc>
              <a:spcBef>
                <a:spcPts val="0"/>
              </a:spcBef>
              <a:spcAft>
                <a:spcPts val="0"/>
              </a:spcAft>
              <a:buClr>
                <a:srgbClr val="000000"/>
              </a:buClr>
              <a:buSzPts val="2800"/>
              <a:buChar char="•"/>
            </a:pPr>
            <a:r>
              <a:rPr lang="en-US" dirty="0">
                <a:latin typeface="Verdana"/>
                <a:ea typeface="Verdana"/>
                <a:cs typeface="Verdana"/>
                <a:sym typeface="Verdana"/>
              </a:rPr>
              <a:t>Clinical guidelines exist for pain and for many MSK conditions, as well as separate guidelines for obesity management</a:t>
            </a:r>
            <a:endParaRPr dirty="0"/>
          </a:p>
          <a:p>
            <a:pPr marL="342900" lvl="1" indent="-165100" algn="l" rtl="0">
              <a:lnSpc>
                <a:spcPct val="90000"/>
              </a:lnSpc>
              <a:spcBef>
                <a:spcPts val="0"/>
              </a:spcBef>
              <a:spcAft>
                <a:spcPts val="0"/>
              </a:spcAft>
              <a:buClr>
                <a:srgbClr val="000000"/>
              </a:buClr>
              <a:buSzPts val="2800"/>
              <a:buNone/>
            </a:pPr>
            <a:endParaRPr sz="1200" dirty="0">
              <a:latin typeface="Verdana"/>
              <a:ea typeface="Verdana"/>
              <a:cs typeface="Verdana"/>
              <a:sym typeface="Verdana"/>
            </a:endParaRPr>
          </a:p>
          <a:p>
            <a:pPr marL="342900" lvl="1" indent="-342900" algn="l" rtl="0">
              <a:lnSpc>
                <a:spcPct val="90000"/>
              </a:lnSpc>
              <a:spcBef>
                <a:spcPts val="0"/>
              </a:spcBef>
              <a:spcAft>
                <a:spcPts val="0"/>
              </a:spcAft>
              <a:buClr>
                <a:srgbClr val="000000"/>
              </a:buClr>
              <a:buSzPts val="2800"/>
              <a:buChar char="•"/>
            </a:pPr>
            <a:r>
              <a:rPr lang="en-US" dirty="0">
                <a:latin typeface="Verdana"/>
                <a:ea typeface="Verdana"/>
                <a:cs typeface="Verdana"/>
                <a:sym typeface="Verdana"/>
              </a:rPr>
              <a:t>However, clinical guidelines rarely address the combined presentation of obesity and MSK pain, despite this being common in clinical practice</a:t>
            </a:r>
            <a:endParaRPr dirty="0">
              <a:latin typeface="Verdana"/>
              <a:ea typeface="Verdana"/>
              <a:cs typeface="Verdana"/>
              <a:sym typeface="Verdana"/>
            </a:endParaRPr>
          </a:p>
        </p:txBody>
      </p:sp>
      <p:pic>
        <p:nvPicPr>
          <p:cNvPr id="97" name="Google Shape;97;p4"/>
          <p:cNvPicPr preferRelativeResize="0"/>
          <p:nvPr/>
        </p:nvPicPr>
        <p:blipFill rotWithShape="1">
          <a:blip r:embed="rId5">
            <a:alphaModFix amt="70000"/>
          </a:blip>
          <a:srcRect/>
          <a:stretch/>
        </p:blipFill>
        <p:spPr>
          <a:xfrm>
            <a:off x="7234226" y="2109075"/>
            <a:ext cx="4316749" cy="2880500"/>
          </a:xfrm>
          <a:prstGeom prst="rect">
            <a:avLst/>
          </a:prstGeom>
          <a:noFill/>
          <a:ln>
            <a:noFill/>
          </a:ln>
        </p:spPr>
      </p:pic>
      <p:sp>
        <p:nvSpPr>
          <p:cNvPr id="98" name="Google Shape;98;p4"/>
          <p:cNvSpPr txBox="1"/>
          <p:nvPr/>
        </p:nvSpPr>
        <p:spPr>
          <a:xfrm>
            <a:off x="7658100" y="6338986"/>
            <a:ext cx="609437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(Menoth-Mohan et al, 2025)</a:t>
            </a:r>
            <a:endParaRPr sz="1400" b="0" i="0" u="none" strike="noStrike" cap="none">
              <a:solidFill>
                <a:srgbClr val="000000"/>
              </a:solidFill>
              <a:latin typeface="Arial"/>
              <a:ea typeface="Arial"/>
              <a:cs typeface="Arial"/>
              <a:sym typeface="Arial"/>
            </a:endParaRPr>
          </a:p>
        </p:txBody>
      </p:sp>
      <p:pic>
        <p:nvPicPr>
          <p:cNvPr id="5" name="Audio 4">
            <a:hlinkClick r:id="" action="ppaction://media"/>
            <a:extLst>
              <a:ext uri="{FF2B5EF4-FFF2-40B4-BE49-F238E27FC236}">
                <a16:creationId xmlns:a16="http://schemas.microsoft.com/office/drawing/2014/main" id="{82CBE701-43CC-B7FC-BA70-21973D1014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0085"/>
    </mc:Choice>
    <mc:Fallback xmlns="">
      <p:transition spd="slow" advTm="60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idx="4294967295"/>
          </p:nvPr>
        </p:nvSpPr>
        <p:spPr>
          <a:xfrm>
            <a:off x="3206187" y="182867"/>
            <a:ext cx="945941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solidFill>
                  <a:srgbClr val="703876"/>
                </a:solidFill>
                <a:latin typeface="Verdana"/>
                <a:ea typeface="Verdana"/>
                <a:cs typeface="Verdana"/>
                <a:sym typeface="Verdana"/>
              </a:rPr>
              <a:t>Obesity and MSK pathology/</a:t>
            </a:r>
            <a:br>
              <a:rPr lang="en-US">
                <a:solidFill>
                  <a:srgbClr val="703876"/>
                </a:solidFill>
                <a:latin typeface="Verdana"/>
                <a:ea typeface="Verdana"/>
                <a:cs typeface="Verdana"/>
                <a:sym typeface="Verdana"/>
              </a:rPr>
            </a:br>
            <a:r>
              <a:rPr lang="en-US">
                <a:solidFill>
                  <a:srgbClr val="703876"/>
                </a:solidFill>
                <a:latin typeface="Verdana"/>
                <a:ea typeface="Verdana"/>
                <a:cs typeface="Verdana"/>
                <a:sym typeface="Verdana"/>
              </a:rPr>
              <a:t>pain</a:t>
            </a:r>
            <a:endParaRPr>
              <a:solidFill>
                <a:srgbClr val="703876"/>
              </a:solidFill>
              <a:latin typeface="Verdana"/>
              <a:ea typeface="Verdana"/>
              <a:cs typeface="Verdana"/>
              <a:sym typeface="Verdana"/>
            </a:endParaRPr>
          </a:p>
        </p:txBody>
      </p:sp>
      <p:sp>
        <p:nvSpPr>
          <p:cNvPr id="105" name="Google Shape;105;p5"/>
          <p:cNvSpPr txBox="1">
            <a:spLocks noGrp="1"/>
          </p:cNvSpPr>
          <p:nvPr>
            <p:ph type="body" idx="4294967295"/>
          </p:nvPr>
        </p:nvSpPr>
        <p:spPr>
          <a:xfrm>
            <a:off x="4433104" y="1659426"/>
            <a:ext cx="7314698" cy="4352925"/>
          </a:xfrm>
          <a:prstGeom prst="rect">
            <a:avLst/>
          </a:prstGeom>
          <a:noFill/>
          <a:ln>
            <a:noFill/>
          </a:ln>
        </p:spPr>
        <p:txBody>
          <a:bodyPr spcFirstLastPara="1" wrap="square" lIns="91425" tIns="45700" rIns="91425" bIns="45700" anchor="t" anchorCtr="0">
            <a:normAutofit/>
          </a:bodyPr>
          <a:lstStyle/>
          <a:p>
            <a:pPr marL="285750" lvl="1" indent="-28575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Obesity‑related MSK pain is not just driven by “wear and tear”</a:t>
            </a:r>
            <a:endParaRPr dirty="0"/>
          </a:p>
          <a:p>
            <a:pPr marL="285750" lvl="1" indent="-285750" algn="l" rtl="0">
              <a:lnSpc>
                <a:spcPct val="90000"/>
              </a:lnSpc>
              <a:spcBef>
                <a:spcPts val="0"/>
              </a:spcBef>
              <a:spcAft>
                <a:spcPts val="0"/>
              </a:spcAft>
              <a:buClr>
                <a:srgbClr val="000000"/>
              </a:buClr>
              <a:buSzPts val="2800"/>
              <a:buNone/>
            </a:pPr>
            <a:endParaRPr sz="1800" dirty="0">
              <a:latin typeface="Verdana"/>
              <a:ea typeface="Verdana"/>
              <a:cs typeface="Verdana"/>
              <a:sym typeface="Verdana"/>
            </a:endParaRPr>
          </a:p>
          <a:p>
            <a:pPr marL="285750" lvl="1" indent="-28575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Mechanisms linking pain and obesity are complex, with many shared associations</a:t>
            </a:r>
            <a:endParaRPr dirty="0"/>
          </a:p>
          <a:p>
            <a:pPr marL="285750" lvl="1" indent="-107950" algn="l" rtl="0">
              <a:lnSpc>
                <a:spcPct val="90000"/>
              </a:lnSpc>
              <a:spcBef>
                <a:spcPts val="0"/>
              </a:spcBef>
              <a:spcAft>
                <a:spcPts val="0"/>
              </a:spcAft>
              <a:buClr>
                <a:srgbClr val="000000"/>
              </a:buClr>
              <a:buSzPts val="2800"/>
              <a:buNone/>
            </a:pPr>
            <a:endParaRPr sz="1800" b="1" dirty="0">
              <a:latin typeface="Verdana"/>
              <a:ea typeface="Verdana"/>
              <a:cs typeface="Verdana"/>
              <a:sym typeface="Verdana"/>
            </a:endParaRPr>
          </a:p>
          <a:p>
            <a:pPr marL="285750" lvl="1" indent="-28575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Obesity can result in increased sedentary behaviour and decreased physical activity levels, both of which are also associated with pain</a:t>
            </a:r>
            <a:endParaRPr dirty="0"/>
          </a:p>
          <a:p>
            <a:pPr marL="285750" lvl="1" indent="-107950" algn="l" rtl="0">
              <a:lnSpc>
                <a:spcPct val="90000"/>
              </a:lnSpc>
              <a:spcBef>
                <a:spcPts val="0"/>
              </a:spcBef>
              <a:spcAft>
                <a:spcPts val="0"/>
              </a:spcAft>
              <a:buClr>
                <a:srgbClr val="000000"/>
              </a:buClr>
              <a:buSzPts val="2800"/>
              <a:buNone/>
            </a:pPr>
            <a:endParaRPr sz="1800" dirty="0">
              <a:latin typeface="Verdana"/>
              <a:ea typeface="Verdana"/>
              <a:cs typeface="Verdana"/>
              <a:sym typeface="Verdana"/>
            </a:endParaRPr>
          </a:p>
          <a:p>
            <a:pPr marL="285750" lvl="1" indent="-28575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Need to consider psychosocial factors (e.g., depression, </a:t>
            </a:r>
            <a:r>
              <a:rPr lang="en-US" sz="1800" dirty="0" err="1">
                <a:latin typeface="Verdana"/>
                <a:ea typeface="Verdana"/>
                <a:cs typeface="Verdana"/>
                <a:sym typeface="Verdana"/>
              </a:rPr>
              <a:t>catastrophising</a:t>
            </a:r>
            <a:r>
              <a:rPr lang="en-US" sz="1800" dirty="0">
                <a:latin typeface="Verdana"/>
                <a:ea typeface="Verdana"/>
                <a:cs typeface="Verdana"/>
                <a:sym typeface="Verdana"/>
              </a:rPr>
              <a:t>, fear avoidance, reduced activity) that can influence pain</a:t>
            </a:r>
            <a:endParaRPr dirty="0"/>
          </a:p>
        </p:txBody>
      </p:sp>
      <p:sp>
        <p:nvSpPr>
          <p:cNvPr id="106" name="Google Shape;106;p5"/>
          <p:cNvSpPr txBox="1"/>
          <p:nvPr/>
        </p:nvSpPr>
        <p:spPr>
          <a:xfrm>
            <a:off x="2781300" y="6206698"/>
            <a:ext cx="7578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dk1"/>
                </a:solidFill>
                <a:latin typeface="Verdana"/>
                <a:ea typeface="Verdana"/>
                <a:cs typeface="Verdana"/>
                <a:sym typeface="Verdana"/>
              </a:rPr>
              <a:t>(Chin et al., 2020; </a:t>
            </a:r>
            <a:r>
              <a:rPr lang="en-US" sz="1200" b="0" i="0" u="none" strike="noStrike" cap="none">
                <a:solidFill>
                  <a:srgbClr val="000000"/>
                </a:solidFill>
                <a:latin typeface="Verdana"/>
                <a:ea typeface="Verdana"/>
                <a:cs typeface="Verdana"/>
                <a:sym typeface="Verdana"/>
              </a:rPr>
              <a:t>Dzakpasu et al., 2021; Garcia et al., 2024; Law and Sluka, 2017; Malfliet et al., 2021;Narouze and Souzdalnitski 2015</a:t>
            </a:r>
            <a:r>
              <a:rPr lang="en-US" sz="16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107" name="Google Shape;107;p5" descr="Jogging in the park 2"/>
          <p:cNvPicPr preferRelativeResize="0"/>
          <p:nvPr/>
        </p:nvPicPr>
        <p:blipFill rotWithShape="1">
          <a:blip r:embed="rId5">
            <a:alphaModFix amt="70000"/>
          </a:blip>
          <a:srcRect l="30796" r="27121"/>
          <a:stretch/>
        </p:blipFill>
        <p:spPr>
          <a:xfrm>
            <a:off x="-1" y="0"/>
            <a:ext cx="4328933" cy="6858000"/>
          </a:xfrm>
          <a:prstGeom prst="homePlate">
            <a:avLst>
              <a:gd name="adj" fmla="val 50000"/>
            </a:avLst>
          </a:prstGeom>
          <a:noFill/>
          <a:ln>
            <a:noFill/>
          </a:ln>
        </p:spPr>
      </p:pic>
      <p:pic>
        <p:nvPicPr>
          <p:cNvPr id="17" name="Audio 16">
            <a:hlinkClick r:id="" action="ppaction://media"/>
            <a:extLst>
              <a:ext uri="{FF2B5EF4-FFF2-40B4-BE49-F238E27FC236}">
                <a16:creationId xmlns:a16="http://schemas.microsoft.com/office/drawing/2014/main" id="{BA48D1FE-F1CC-7F05-0241-4866DBEC18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2798"/>
    </mc:Choice>
    <mc:Fallback xmlns="">
      <p:transition spd="slow" advTm="10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t>Adiposity, inflammation and pain</a:t>
            </a:r>
            <a:endParaRPr/>
          </a:p>
        </p:txBody>
      </p:sp>
      <p:sp>
        <p:nvSpPr>
          <p:cNvPr id="148" name="Google Shape;148;p9"/>
          <p:cNvSpPr txBox="1">
            <a:spLocks noGrp="1"/>
          </p:cNvSpPr>
          <p:nvPr>
            <p:ph type="body" idx="4294967295"/>
          </p:nvPr>
        </p:nvSpPr>
        <p:spPr>
          <a:xfrm>
            <a:off x="838200" y="2109697"/>
            <a:ext cx="6770914" cy="43524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Clr>
                <a:srgbClr val="000000"/>
              </a:buClr>
              <a:buSzPts val="2800"/>
              <a:buChar char="•"/>
            </a:pPr>
            <a:r>
              <a:rPr lang="en-US" sz="1800">
                <a:latin typeface="Verdana"/>
                <a:ea typeface="Verdana"/>
                <a:cs typeface="Verdana"/>
                <a:sym typeface="Verdana"/>
              </a:rPr>
              <a:t>Adipose tissue is metabolically active and releases pro‑inflammatory cytokines (e.g., TNF‑α, IL‑6) and adipokines (e.g., leptin), creating chronic low‑grade systemic inflammation</a:t>
            </a:r>
            <a:endParaRPr sz="1800">
              <a:latin typeface="Verdana"/>
              <a:ea typeface="Verdana"/>
              <a:cs typeface="Verdana"/>
              <a:sym typeface="Verdana"/>
            </a:endParaRPr>
          </a:p>
          <a:p>
            <a:pPr marL="914400" lvl="1" indent="-406400" algn="l" rtl="0">
              <a:lnSpc>
                <a:spcPct val="90000"/>
              </a:lnSpc>
              <a:spcBef>
                <a:spcPts val="0"/>
              </a:spcBef>
              <a:spcAft>
                <a:spcPts val="0"/>
              </a:spcAft>
              <a:buClr>
                <a:srgbClr val="000000"/>
              </a:buClr>
              <a:buSzPts val="2800"/>
              <a:buChar char="•"/>
            </a:pPr>
            <a:r>
              <a:rPr lang="en-US" sz="1600">
                <a:latin typeface="Verdana"/>
                <a:ea typeface="Verdana"/>
                <a:cs typeface="Verdana"/>
                <a:sym typeface="Verdana"/>
              </a:rPr>
              <a:t>Chronic low-grade inflammation → increased nociceptor sensitivity</a:t>
            </a:r>
            <a:endParaRPr sz="1600">
              <a:latin typeface="Verdana"/>
              <a:ea typeface="Verdana"/>
              <a:cs typeface="Verdana"/>
              <a:sym typeface="Verdana"/>
            </a:endParaRPr>
          </a:p>
          <a:p>
            <a:pPr marL="914400" lvl="1" indent="-406400" algn="l" rtl="0">
              <a:lnSpc>
                <a:spcPct val="90000"/>
              </a:lnSpc>
              <a:spcBef>
                <a:spcPts val="0"/>
              </a:spcBef>
              <a:spcAft>
                <a:spcPts val="0"/>
              </a:spcAft>
              <a:buClr>
                <a:srgbClr val="000000"/>
              </a:buClr>
              <a:buSzPts val="2800"/>
              <a:buChar char="•"/>
            </a:pPr>
            <a:r>
              <a:rPr lang="en-US" sz="1600">
                <a:latin typeface="Verdana"/>
                <a:ea typeface="Verdana"/>
                <a:cs typeface="Verdana"/>
                <a:sym typeface="Verdana"/>
              </a:rPr>
              <a:t>Leptin linked with ↑ pain perception</a:t>
            </a:r>
            <a:endParaRPr sz="1600">
              <a:latin typeface="Verdana"/>
              <a:ea typeface="Verdana"/>
              <a:cs typeface="Verdana"/>
              <a:sym typeface="Verdana"/>
            </a:endParaRPr>
          </a:p>
          <a:p>
            <a:pPr marL="457200" lvl="0" indent="-228600" algn="l" rtl="0">
              <a:lnSpc>
                <a:spcPct val="90000"/>
              </a:lnSpc>
              <a:spcBef>
                <a:spcPts val="0"/>
              </a:spcBef>
              <a:spcAft>
                <a:spcPts val="0"/>
              </a:spcAft>
              <a:buClr>
                <a:srgbClr val="000000"/>
              </a:buClr>
              <a:buSzPts val="2800"/>
              <a:buNone/>
            </a:pPr>
            <a:endParaRPr sz="1800">
              <a:latin typeface="Verdana"/>
              <a:ea typeface="Verdana"/>
              <a:cs typeface="Verdana"/>
              <a:sym typeface="Verdana"/>
            </a:endParaRPr>
          </a:p>
          <a:p>
            <a:pPr marL="457200" lvl="0" indent="-406400" algn="l" rtl="0">
              <a:lnSpc>
                <a:spcPct val="90000"/>
              </a:lnSpc>
              <a:spcBef>
                <a:spcPts val="0"/>
              </a:spcBef>
              <a:spcAft>
                <a:spcPts val="0"/>
              </a:spcAft>
              <a:buClr>
                <a:srgbClr val="000000"/>
              </a:buClr>
              <a:buSzPts val="2800"/>
              <a:buChar char="•"/>
            </a:pPr>
            <a:r>
              <a:rPr lang="en-US" sz="1800">
                <a:latin typeface="Verdana"/>
                <a:ea typeface="Verdana"/>
                <a:cs typeface="Verdana"/>
                <a:sym typeface="Verdana"/>
              </a:rPr>
              <a:t>This inflammation contributes to cartilage breakdown, altered pain processing, and central sensitisation</a:t>
            </a:r>
            <a:endParaRPr sz="1800">
              <a:latin typeface="Verdana"/>
              <a:ea typeface="Verdana"/>
              <a:cs typeface="Verdana"/>
              <a:sym typeface="Verdana"/>
            </a:endParaRPr>
          </a:p>
        </p:txBody>
      </p:sp>
      <p:sp>
        <p:nvSpPr>
          <p:cNvPr id="149" name="Google Shape;149;p9"/>
          <p:cNvSpPr txBox="1"/>
          <p:nvPr/>
        </p:nvSpPr>
        <p:spPr>
          <a:xfrm>
            <a:off x="5399314" y="6323618"/>
            <a:ext cx="5085786"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chemeClr val="dk1"/>
                </a:solidFill>
                <a:latin typeface="Verdana"/>
                <a:ea typeface="Verdana"/>
                <a:cs typeface="Verdana"/>
                <a:sym typeface="Verdana"/>
              </a:rPr>
              <a:t>(Binvignat et al, 2024;Gao et al. 2025; Wang and He, 2018)</a:t>
            </a:r>
            <a:endParaRPr sz="1200" b="0" i="0" u="none" strike="noStrike" cap="none">
              <a:solidFill>
                <a:srgbClr val="000000"/>
              </a:solidFill>
              <a:latin typeface="Verdana"/>
              <a:ea typeface="Verdana"/>
              <a:cs typeface="Verdana"/>
              <a:sym typeface="Verdana"/>
            </a:endParaRPr>
          </a:p>
        </p:txBody>
      </p:sp>
      <p:pic>
        <p:nvPicPr>
          <p:cNvPr id="150" name="Google Shape;150;p9" descr="Arrow circle with solid fill"/>
          <p:cNvPicPr preferRelativeResize="0"/>
          <p:nvPr/>
        </p:nvPicPr>
        <p:blipFill rotWithShape="1">
          <a:blip r:embed="rId5">
            <a:alphaModFix/>
          </a:blip>
          <a:srcRect/>
          <a:stretch/>
        </p:blipFill>
        <p:spPr>
          <a:xfrm>
            <a:off x="7609114" y="1681539"/>
            <a:ext cx="4432643" cy="4432643"/>
          </a:xfrm>
          <a:prstGeom prst="rect">
            <a:avLst/>
          </a:prstGeom>
          <a:noFill/>
          <a:ln>
            <a:noFill/>
          </a:ln>
        </p:spPr>
      </p:pic>
      <p:pic>
        <p:nvPicPr>
          <p:cNvPr id="34" name="Audio 33">
            <a:hlinkClick r:id="" action="ppaction://media"/>
            <a:extLst>
              <a:ext uri="{FF2B5EF4-FFF2-40B4-BE49-F238E27FC236}">
                <a16:creationId xmlns:a16="http://schemas.microsoft.com/office/drawing/2014/main" id="{2F439545-D5C9-EE18-9AB0-1D7773D24FF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6048494"/>
      </p:ext>
    </p:extLst>
  </p:cSld>
  <p:clrMapOvr>
    <a:masterClrMapping/>
  </p:clrMapOvr>
  <mc:AlternateContent xmlns:mc="http://schemas.openxmlformats.org/markup-compatibility/2006" xmlns:p14="http://schemas.microsoft.com/office/powerpoint/2010/main">
    <mc:Choice Requires="p14">
      <p:transition spd="slow" p14:dur="2000" advTm="107458"/>
    </mc:Choice>
    <mc:Fallback xmlns="">
      <p:transition spd="slow" advTm="107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Implications of MSK pathology/ pain</a:t>
            </a:r>
            <a:endParaRPr/>
          </a:p>
        </p:txBody>
      </p:sp>
      <p:sp>
        <p:nvSpPr>
          <p:cNvPr id="114" name="Google Shape;114;p6"/>
          <p:cNvSpPr txBox="1">
            <a:spLocks noGrp="1"/>
          </p:cNvSpPr>
          <p:nvPr>
            <p:ph type="body" idx="4294967295"/>
          </p:nvPr>
        </p:nvSpPr>
        <p:spPr>
          <a:xfrm>
            <a:off x="729343" y="1825625"/>
            <a:ext cx="10515600" cy="4351338"/>
          </a:xfrm>
          <a:prstGeom prst="rect">
            <a:avLst/>
          </a:prstGeom>
          <a:noFill/>
          <a:ln>
            <a:noFill/>
          </a:ln>
        </p:spPr>
        <p:txBody>
          <a:bodyPr spcFirstLastPara="1" wrap="square" lIns="91425" tIns="45700" rIns="91425" bIns="45700" anchor="t" anchorCtr="0">
            <a:normAutofit/>
          </a:bodyPr>
          <a:lstStyle/>
          <a:p>
            <a:pPr marL="457200" marR="0" lvl="0" indent="-406400" algn="l" rtl="0">
              <a:lnSpc>
                <a:spcPct val="90000"/>
              </a:lnSpc>
              <a:spcBef>
                <a:spcPts val="1000"/>
              </a:spcBef>
              <a:spcAft>
                <a:spcPts val="0"/>
              </a:spcAft>
              <a:buClr>
                <a:schemeClr val="dk1"/>
              </a:buClr>
              <a:buSzPts val="2800"/>
              <a:buFont typeface="Arial"/>
              <a:buChar char="•"/>
            </a:pPr>
            <a:r>
              <a:rPr lang="en-US" sz="1800" dirty="0">
                <a:latin typeface="Verdana"/>
                <a:ea typeface="Verdana"/>
                <a:cs typeface="Verdana"/>
                <a:sym typeface="Verdana"/>
              </a:rPr>
              <a:t>Movement and functional limitations</a:t>
            </a:r>
            <a:endParaRPr dirty="0"/>
          </a:p>
          <a:p>
            <a:pPr marL="914400" lvl="1" indent="-381000" algn="l" rtl="0">
              <a:lnSpc>
                <a:spcPct val="90000"/>
              </a:lnSpc>
              <a:spcBef>
                <a:spcPts val="500"/>
              </a:spcBef>
              <a:spcAft>
                <a:spcPts val="0"/>
              </a:spcAft>
              <a:buSzPts val="2400"/>
              <a:buChar char="•"/>
            </a:pPr>
            <a:r>
              <a:rPr lang="en-US" sz="1600" dirty="0">
                <a:latin typeface="Verdana"/>
                <a:ea typeface="Verdana"/>
                <a:cs typeface="Verdana"/>
                <a:sym typeface="Verdana"/>
              </a:rPr>
              <a:t>Reduced mobility and movement capacity</a:t>
            </a:r>
            <a:endParaRPr dirty="0"/>
          </a:p>
          <a:p>
            <a:pPr marL="914400" lvl="1" indent="-381000" algn="l" rtl="0">
              <a:lnSpc>
                <a:spcPct val="90000"/>
              </a:lnSpc>
              <a:spcBef>
                <a:spcPts val="500"/>
              </a:spcBef>
              <a:spcAft>
                <a:spcPts val="0"/>
              </a:spcAft>
              <a:buSzPts val="2400"/>
              <a:buChar char="•"/>
            </a:pPr>
            <a:r>
              <a:rPr lang="en-US" sz="1600" dirty="0" err="1">
                <a:latin typeface="Verdana"/>
                <a:ea typeface="Verdana"/>
                <a:cs typeface="Verdana"/>
                <a:sym typeface="Verdana"/>
              </a:rPr>
              <a:t>Kinesiophobia</a:t>
            </a:r>
            <a:r>
              <a:rPr lang="en-US" sz="1600" dirty="0">
                <a:latin typeface="Verdana"/>
                <a:ea typeface="Verdana"/>
                <a:cs typeface="Verdana"/>
                <a:sym typeface="Verdana"/>
              </a:rPr>
              <a:t> associated with the combination of obesity and MSK pain</a:t>
            </a:r>
            <a:endParaRPr dirty="0"/>
          </a:p>
          <a:p>
            <a:pPr marL="914400" lvl="1" indent="-381000" algn="l" rtl="0">
              <a:lnSpc>
                <a:spcPct val="90000"/>
              </a:lnSpc>
              <a:spcBef>
                <a:spcPts val="500"/>
              </a:spcBef>
              <a:spcAft>
                <a:spcPts val="0"/>
              </a:spcAft>
              <a:buSzPts val="2400"/>
              <a:buChar char="•"/>
            </a:pPr>
            <a:r>
              <a:rPr lang="en-US" sz="1600" dirty="0">
                <a:latin typeface="Verdana"/>
                <a:ea typeface="Verdana"/>
                <a:cs typeface="Verdana"/>
                <a:sym typeface="Verdana"/>
              </a:rPr>
              <a:t>Reduced activity tolerance and physical capacity</a:t>
            </a:r>
            <a:endParaRPr dirty="0"/>
          </a:p>
          <a:p>
            <a:pPr marL="914400" lvl="1" indent="-381000" algn="l" rtl="0">
              <a:lnSpc>
                <a:spcPct val="90000"/>
              </a:lnSpc>
              <a:spcBef>
                <a:spcPts val="500"/>
              </a:spcBef>
              <a:spcAft>
                <a:spcPts val="0"/>
              </a:spcAft>
              <a:buSzPts val="2400"/>
              <a:buChar char="•"/>
            </a:pPr>
            <a:r>
              <a:rPr lang="en-US" sz="1600" dirty="0">
                <a:latin typeface="Verdana"/>
                <a:ea typeface="Verdana"/>
                <a:cs typeface="Verdana"/>
                <a:sym typeface="Verdana"/>
              </a:rPr>
              <a:t>Difficulty with transfers and activities of daily living (ADLs)</a:t>
            </a:r>
            <a:endParaRPr dirty="0"/>
          </a:p>
          <a:p>
            <a:pPr marL="457200" marR="0" lvl="0" indent="-406400" algn="l" rtl="0">
              <a:lnSpc>
                <a:spcPct val="90000"/>
              </a:lnSpc>
              <a:spcBef>
                <a:spcPts val="1000"/>
              </a:spcBef>
              <a:spcAft>
                <a:spcPts val="0"/>
              </a:spcAft>
              <a:buClr>
                <a:schemeClr val="dk1"/>
              </a:buClr>
              <a:buSzPts val="2800"/>
              <a:buFont typeface="Arial"/>
              <a:buChar char="•"/>
            </a:pPr>
            <a:r>
              <a:rPr lang="en-US" sz="1800" dirty="0">
                <a:latin typeface="Verdana"/>
                <a:ea typeface="Verdana"/>
                <a:cs typeface="Verdana"/>
                <a:sym typeface="Verdana"/>
              </a:rPr>
              <a:t>Altered biomechanics and increased mechanical load on joints</a:t>
            </a:r>
            <a:endParaRPr dirty="0"/>
          </a:p>
          <a:p>
            <a:pPr marL="457200" marR="0" lvl="0" indent="-406400" algn="l" rtl="0">
              <a:lnSpc>
                <a:spcPct val="90000"/>
              </a:lnSpc>
              <a:spcBef>
                <a:spcPts val="1000"/>
              </a:spcBef>
              <a:spcAft>
                <a:spcPts val="0"/>
              </a:spcAft>
              <a:buClr>
                <a:schemeClr val="dk1"/>
              </a:buClr>
              <a:buSzPts val="2800"/>
              <a:buFont typeface="Arial"/>
              <a:buChar char="•"/>
            </a:pPr>
            <a:r>
              <a:rPr lang="en-US" sz="1800" dirty="0">
                <a:latin typeface="Verdana"/>
                <a:ea typeface="Verdana"/>
                <a:cs typeface="Verdana"/>
                <a:sym typeface="Verdana"/>
              </a:rPr>
              <a:t>Psychosocial impact of pain, obesity, and reduced mobility (e.g., decreased participation in physical activity and social roles)</a:t>
            </a:r>
            <a:endParaRPr dirty="0"/>
          </a:p>
        </p:txBody>
      </p:sp>
      <p:sp>
        <p:nvSpPr>
          <p:cNvPr id="115" name="Google Shape;115;p6"/>
          <p:cNvSpPr txBox="1"/>
          <p:nvPr/>
        </p:nvSpPr>
        <p:spPr>
          <a:xfrm>
            <a:off x="4985657" y="6492875"/>
            <a:ext cx="59131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200" b="0" i="0" u="none" strike="noStrike" cap="none">
                <a:solidFill>
                  <a:srgbClr val="000000"/>
                </a:solidFill>
                <a:latin typeface="Verdana"/>
                <a:ea typeface="Verdana"/>
                <a:cs typeface="Verdana"/>
                <a:sym typeface="Verdana"/>
              </a:rPr>
              <a:t>Gatto et al, 2025; Menoth-Mohan et al, 2025; Varallo et al, 2020</a:t>
            </a:r>
            <a:r>
              <a:rPr lang="en-US" sz="16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31" name="Audio 30">
            <a:hlinkClick r:id="" action="ppaction://media"/>
            <a:extLst>
              <a:ext uri="{FF2B5EF4-FFF2-40B4-BE49-F238E27FC236}">
                <a16:creationId xmlns:a16="http://schemas.microsoft.com/office/drawing/2014/main" id="{F6DEED87-2EEB-7054-12BB-842D7D1D373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8021"/>
    </mc:Choice>
    <mc:Fallback xmlns="">
      <p:transition spd="slow" advTm="13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Google Shape;121;g392fd1672dc_1_0">
            <a:extLst>
              <a:ext uri="{FF2B5EF4-FFF2-40B4-BE49-F238E27FC236}">
                <a16:creationId xmlns:a16="http://schemas.microsoft.com/office/drawing/2014/main" id="{A5040036-D767-FE0D-7216-A7694B6649AF}"/>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MSK system &amp; GLP-1RA medications</a:t>
            </a:r>
            <a:endParaRPr dirty="0"/>
          </a:p>
        </p:txBody>
      </p:sp>
      <p:pic>
        <p:nvPicPr>
          <p:cNvPr id="124" name="Google Shape;124;g392fd1672dc_1_0">
            <a:extLst>
              <a:ext uri="{FF2B5EF4-FFF2-40B4-BE49-F238E27FC236}">
                <a16:creationId xmlns:a16="http://schemas.microsoft.com/office/drawing/2014/main" id="{8B6B4D28-F037-5C52-9F49-881EE0FB96EF}"/>
              </a:ext>
            </a:extLst>
          </p:cNvPr>
          <p:cNvPicPr preferRelativeResize="0"/>
          <p:nvPr/>
        </p:nvPicPr>
        <p:blipFill>
          <a:blip r:embed="rId5">
            <a:alphaModFix/>
          </a:blip>
          <a:stretch>
            <a:fillRect/>
          </a:stretch>
        </p:blipFill>
        <p:spPr>
          <a:xfrm>
            <a:off x="838200" y="2224225"/>
            <a:ext cx="5119201" cy="3451149"/>
          </a:xfrm>
          <a:prstGeom prst="rect">
            <a:avLst/>
          </a:prstGeom>
          <a:noFill/>
          <a:ln>
            <a:noFill/>
          </a:ln>
        </p:spPr>
      </p:pic>
      <p:sp>
        <p:nvSpPr>
          <p:cNvPr id="122" name="Google Shape;122;g392fd1672dc_1_0">
            <a:extLst>
              <a:ext uri="{FF2B5EF4-FFF2-40B4-BE49-F238E27FC236}">
                <a16:creationId xmlns:a16="http://schemas.microsoft.com/office/drawing/2014/main" id="{D9360294-8075-1585-9F1A-BC3B8CD28EBF}"/>
              </a:ext>
            </a:extLst>
          </p:cNvPr>
          <p:cNvSpPr txBox="1">
            <a:spLocks noGrp="1"/>
          </p:cNvSpPr>
          <p:nvPr>
            <p:ph type="body" idx="1"/>
          </p:nvPr>
        </p:nvSpPr>
        <p:spPr>
          <a:xfrm>
            <a:off x="731520" y="1825625"/>
            <a:ext cx="10622280" cy="4351338"/>
          </a:xfrm>
          <a:prstGeom prst="rect">
            <a:avLst/>
          </a:prstGeom>
          <a:noFill/>
          <a:ln>
            <a:noFill/>
          </a:ln>
        </p:spPr>
        <p:txBody>
          <a:bodyPr spcFirstLastPara="1" wrap="square" lIns="91425" tIns="45700" rIns="91425" bIns="45700" anchor="t" anchorCtr="0">
            <a:normAutofit/>
          </a:bodyPr>
          <a:lstStyle/>
          <a:p>
            <a:pPr marL="3708400" lvl="8" indent="0">
              <a:spcBef>
                <a:spcPts val="1000"/>
              </a:spcBef>
              <a:buSzPts val="2800"/>
              <a:buNone/>
            </a:pPr>
            <a:r>
              <a:rPr lang="en-US" sz="1600" dirty="0">
                <a:latin typeface="Verdana"/>
                <a:ea typeface="Verdana"/>
                <a:cs typeface="Verdana"/>
                <a:sym typeface="Verdana"/>
              </a:rPr>
              <a:t>                       Consider the effects of glucagon-like peptide-1</a:t>
            </a:r>
          </a:p>
          <a:p>
            <a:pPr marL="3708400" lvl="8" indent="0">
              <a:spcBef>
                <a:spcPts val="1000"/>
              </a:spcBef>
              <a:buSzPts val="2800"/>
              <a:buNone/>
            </a:pPr>
            <a:r>
              <a:rPr lang="en-US" sz="1600" dirty="0">
                <a:latin typeface="Verdana"/>
                <a:ea typeface="Verdana"/>
                <a:cs typeface="Verdana"/>
                <a:sym typeface="Verdana"/>
              </a:rPr>
              <a:t>                        receptor agonists (GLP-1 RAs) on</a:t>
            </a:r>
          </a:p>
          <a:p>
            <a:pPr marL="3708400" lvl="8" indent="0">
              <a:spcBef>
                <a:spcPts val="1000"/>
              </a:spcBef>
              <a:buSzPts val="2800"/>
              <a:buNone/>
            </a:pPr>
            <a:r>
              <a:rPr lang="en-US" sz="1600" dirty="0">
                <a:latin typeface="Verdana"/>
                <a:ea typeface="Verdana"/>
                <a:cs typeface="Verdana"/>
                <a:sym typeface="Verdana"/>
              </a:rPr>
              <a:t>                        musculoskeletal health:</a:t>
            </a:r>
          </a:p>
          <a:p>
            <a:pPr marL="3708400" lvl="8" indent="0">
              <a:spcBef>
                <a:spcPts val="1000"/>
              </a:spcBef>
              <a:buSzPts val="2800"/>
              <a:buNone/>
            </a:pPr>
            <a:endParaRPr dirty="0"/>
          </a:p>
          <a:p>
            <a:pPr marL="533400" lvl="1" indent="0" algn="l" rtl="0">
              <a:lnSpc>
                <a:spcPct val="90000"/>
              </a:lnSpc>
              <a:spcBef>
                <a:spcPts val="500"/>
              </a:spcBef>
              <a:spcAft>
                <a:spcPts val="0"/>
              </a:spcAft>
              <a:buSzPts val="2400"/>
              <a:buNone/>
            </a:pPr>
            <a:r>
              <a:rPr lang="en-US" sz="1600" dirty="0">
                <a:latin typeface="Verdana"/>
                <a:ea typeface="Verdana"/>
                <a:cs typeface="Verdana"/>
                <a:sym typeface="Verdana"/>
              </a:rPr>
              <a:t>                                                                   Potential reductions in muscle mass and function</a:t>
            </a:r>
          </a:p>
          <a:p>
            <a:pPr marL="533400" lvl="1" indent="0" algn="l" rtl="0">
              <a:lnSpc>
                <a:spcPct val="90000"/>
              </a:lnSpc>
              <a:spcBef>
                <a:spcPts val="500"/>
              </a:spcBef>
              <a:spcAft>
                <a:spcPts val="0"/>
              </a:spcAft>
              <a:buSzPts val="2400"/>
              <a:buNone/>
            </a:pPr>
            <a:endParaRPr dirty="0"/>
          </a:p>
          <a:p>
            <a:pPr marL="533400" lvl="1" indent="0" algn="l" rtl="0">
              <a:lnSpc>
                <a:spcPct val="90000"/>
              </a:lnSpc>
              <a:spcBef>
                <a:spcPts val="500"/>
              </a:spcBef>
              <a:spcAft>
                <a:spcPts val="0"/>
              </a:spcAft>
              <a:buSzPts val="2400"/>
              <a:buNone/>
            </a:pPr>
            <a:r>
              <a:rPr lang="en-US" sz="1600" dirty="0">
                <a:latin typeface="Verdana"/>
                <a:ea typeface="Verdana"/>
                <a:cs typeface="Verdana"/>
                <a:sym typeface="Verdana"/>
              </a:rPr>
              <a:t>                                                                    Emerging evidence of possible positive effects on </a:t>
            </a:r>
          </a:p>
          <a:p>
            <a:pPr marL="533400" lvl="1" indent="0" algn="l" rtl="0">
              <a:lnSpc>
                <a:spcPct val="90000"/>
              </a:lnSpc>
              <a:spcBef>
                <a:spcPts val="500"/>
              </a:spcBef>
              <a:spcAft>
                <a:spcPts val="0"/>
              </a:spcAft>
              <a:buSzPts val="2400"/>
              <a:buNone/>
            </a:pPr>
            <a:r>
              <a:rPr lang="en-US" sz="1600" dirty="0">
                <a:latin typeface="Verdana"/>
                <a:ea typeface="Verdana"/>
                <a:cs typeface="Verdana"/>
                <a:sym typeface="Verdana"/>
              </a:rPr>
              <a:t>                                                                    the MSK system</a:t>
            </a:r>
            <a:endParaRPr dirty="0"/>
          </a:p>
        </p:txBody>
      </p:sp>
      <p:pic>
        <p:nvPicPr>
          <p:cNvPr id="7" name="Audio 6">
            <a:hlinkClick r:id="" action="ppaction://media"/>
            <a:extLst>
              <a:ext uri="{FF2B5EF4-FFF2-40B4-BE49-F238E27FC236}">
                <a16:creationId xmlns:a16="http://schemas.microsoft.com/office/drawing/2014/main" id="{B09919B2-303C-11C5-07AE-E24C235DAE8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4084003"/>
      </p:ext>
    </p:extLst>
  </p:cSld>
  <p:clrMapOvr>
    <a:masterClrMapping/>
  </p:clrMapOvr>
  <mc:AlternateContent xmlns:mc="http://schemas.openxmlformats.org/markup-compatibility/2006" xmlns:p14="http://schemas.microsoft.com/office/powerpoint/2010/main">
    <mc:Choice Requires="p14">
      <p:transition spd="slow" p14:dur="2000" advTm="86966"/>
    </mc:Choice>
    <mc:Fallback xmlns="">
      <p:transition spd="slow" advTm="8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title" idx="4294967295"/>
          </p:nvPr>
        </p:nvSpPr>
        <p:spPr>
          <a:xfrm>
            <a:off x="682906" y="365125"/>
            <a:ext cx="736889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solidFill>
                  <a:srgbClr val="703876"/>
                </a:solidFill>
                <a:latin typeface="Verdana"/>
                <a:ea typeface="Verdana"/>
                <a:cs typeface="Verdana"/>
                <a:sym typeface="Verdana"/>
              </a:rPr>
              <a:t>Common MSK Conditions in Adults with Obesity</a:t>
            </a:r>
            <a:endParaRPr dirty="0">
              <a:solidFill>
                <a:srgbClr val="703876"/>
              </a:solidFill>
              <a:latin typeface="Verdana"/>
              <a:ea typeface="Verdana"/>
              <a:cs typeface="Verdana"/>
              <a:sym typeface="Verdana"/>
            </a:endParaRPr>
          </a:p>
        </p:txBody>
      </p:sp>
      <p:sp>
        <p:nvSpPr>
          <p:cNvPr id="131" name="Google Shape;131;p7"/>
          <p:cNvSpPr txBox="1">
            <a:spLocks noGrp="1"/>
          </p:cNvSpPr>
          <p:nvPr>
            <p:ph type="body" idx="4294967295"/>
          </p:nvPr>
        </p:nvSpPr>
        <p:spPr>
          <a:xfrm>
            <a:off x="555625" y="1846872"/>
            <a:ext cx="5540375"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Clr>
                <a:srgbClr val="000000"/>
              </a:buClr>
              <a:buSzPts val="2800"/>
              <a:buChar char="•"/>
            </a:pPr>
            <a:r>
              <a:rPr lang="en-US" sz="1800">
                <a:latin typeface="Verdana"/>
                <a:ea typeface="Verdana"/>
                <a:cs typeface="Verdana"/>
                <a:sym typeface="Verdana"/>
              </a:rPr>
              <a:t>Osteoarthritis (especially knee, hip)</a:t>
            </a:r>
            <a:endParaRPr sz="1800">
              <a:latin typeface="Verdana"/>
              <a:ea typeface="Verdana"/>
              <a:cs typeface="Verdana"/>
              <a:sym typeface="Verdana"/>
            </a:endParaRPr>
          </a:p>
          <a:p>
            <a:pPr marL="914400" lvl="1" indent="-406400" algn="l" rtl="0">
              <a:lnSpc>
                <a:spcPct val="90000"/>
              </a:lnSpc>
              <a:spcBef>
                <a:spcPts val="0"/>
              </a:spcBef>
              <a:spcAft>
                <a:spcPts val="0"/>
              </a:spcAft>
              <a:buClr>
                <a:srgbClr val="000000"/>
              </a:buClr>
              <a:buSzPts val="2800"/>
              <a:buChar char="•"/>
            </a:pPr>
            <a:r>
              <a:rPr lang="en-US" sz="1600">
                <a:latin typeface="Verdana"/>
                <a:ea typeface="Verdana"/>
                <a:cs typeface="Verdana"/>
                <a:sym typeface="Verdana"/>
              </a:rPr>
              <a:t>Mechanical contributions: increased joint load, altered gait patterns</a:t>
            </a:r>
            <a:endParaRPr sz="1600">
              <a:latin typeface="Verdana"/>
              <a:ea typeface="Verdana"/>
              <a:cs typeface="Verdana"/>
              <a:sym typeface="Verdana"/>
            </a:endParaRPr>
          </a:p>
          <a:p>
            <a:pPr marL="914400" lvl="1" indent="-406400" algn="l" rtl="0">
              <a:lnSpc>
                <a:spcPct val="90000"/>
              </a:lnSpc>
              <a:spcBef>
                <a:spcPts val="0"/>
              </a:spcBef>
              <a:spcAft>
                <a:spcPts val="0"/>
              </a:spcAft>
              <a:buClr>
                <a:srgbClr val="000000"/>
              </a:buClr>
              <a:buSzPts val="2800"/>
              <a:buChar char="•"/>
            </a:pPr>
            <a:r>
              <a:rPr lang="en-US" sz="1600">
                <a:latin typeface="Verdana"/>
                <a:ea typeface="Verdana"/>
                <a:cs typeface="Verdana"/>
                <a:sym typeface="Verdana"/>
              </a:rPr>
              <a:t>Biological contributions: inflammatory cytokines degrade cartilage </a:t>
            </a:r>
            <a:endParaRPr sz="1600">
              <a:latin typeface="Verdana"/>
              <a:ea typeface="Verdana"/>
              <a:cs typeface="Verdana"/>
              <a:sym typeface="Verdana"/>
            </a:endParaRPr>
          </a:p>
          <a:p>
            <a:pPr marL="914400" lvl="1" indent="-406400" algn="l" rtl="0">
              <a:lnSpc>
                <a:spcPct val="90000"/>
              </a:lnSpc>
              <a:spcBef>
                <a:spcPts val="0"/>
              </a:spcBef>
              <a:spcAft>
                <a:spcPts val="0"/>
              </a:spcAft>
              <a:buClr>
                <a:srgbClr val="000000"/>
              </a:buClr>
              <a:buSzPts val="2800"/>
              <a:buChar char="•"/>
            </a:pPr>
            <a:r>
              <a:rPr lang="en-US" sz="1600">
                <a:latin typeface="Verdana"/>
                <a:ea typeface="Verdana"/>
                <a:cs typeface="Verdana"/>
                <a:sym typeface="Verdana"/>
              </a:rPr>
              <a:t>Clinical relevance: early OA onset, faster progression</a:t>
            </a:r>
            <a:endParaRPr sz="1600">
              <a:latin typeface="Verdana"/>
              <a:ea typeface="Verdana"/>
              <a:cs typeface="Verdana"/>
              <a:sym typeface="Verdana"/>
            </a:endParaRPr>
          </a:p>
          <a:p>
            <a:pPr marL="914400" lvl="1" indent="-228600" algn="l" rtl="0">
              <a:lnSpc>
                <a:spcPct val="90000"/>
              </a:lnSpc>
              <a:spcBef>
                <a:spcPts val="0"/>
              </a:spcBef>
              <a:spcAft>
                <a:spcPts val="0"/>
              </a:spcAft>
              <a:buClr>
                <a:srgbClr val="000000"/>
              </a:buClr>
              <a:buSzPts val="2800"/>
              <a:buNone/>
            </a:pPr>
            <a:endParaRPr>
              <a:latin typeface="Verdana"/>
              <a:ea typeface="Verdana"/>
              <a:cs typeface="Verdana"/>
              <a:sym typeface="Verdana"/>
            </a:endParaRPr>
          </a:p>
          <a:p>
            <a:pPr marL="457200" lvl="0" indent="-406400" algn="l" rtl="0">
              <a:lnSpc>
                <a:spcPct val="90000"/>
              </a:lnSpc>
              <a:spcBef>
                <a:spcPts val="0"/>
              </a:spcBef>
              <a:spcAft>
                <a:spcPts val="0"/>
              </a:spcAft>
              <a:buClr>
                <a:srgbClr val="000000"/>
              </a:buClr>
              <a:buSzPts val="2800"/>
              <a:buChar char="•"/>
            </a:pPr>
            <a:r>
              <a:rPr lang="en-US" sz="1800">
                <a:latin typeface="Verdana"/>
                <a:ea typeface="Verdana"/>
                <a:cs typeface="Verdana"/>
                <a:sym typeface="Verdana"/>
              </a:rPr>
              <a:t>Tendinopathies (including Achilles, patellar, rotator cuff)</a:t>
            </a:r>
            <a:endParaRPr sz="1800">
              <a:latin typeface="Verdana"/>
              <a:ea typeface="Verdana"/>
              <a:cs typeface="Verdana"/>
              <a:sym typeface="Verdana"/>
            </a:endParaRPr>
          </a:p>
          <a:p>
            <a:pPr marL="914400" lvl="1" indent="-406400" algn="l" rtl="0">
              <a:lnSpc>
                <a:spcPct val="90000"/>
              </a:lnSpc>
              <a:spcBef>
                <a:spcPts val="0"/>
              </a:spcBef>
              <a:spcAft>
                <a:spcPts val="0"/>
              </a:spcAft>
              <a:buClr>
                <a:srgbClr val="000000"/>
              </a:buClr>
              <a:buSzPts val="2800"/>
              <a:buChar char="•"/>
            </a:pPr>
            <a:r>
              <a:rPr lang="en-US" sz="1600">
                <a:latin typeface="Verdana"/>
                <a:ea typeface="Verdana"/>
                <a:cs typeface="Verdana"/>
                <a:sym typeface="Verdana"/>
              </a:rPr>
              <a:t>Mechanical contributions: increased load on tendons</a:t>
            </a:r>
            <a:endParaRPr sz="1600">
              <a:latin typeface="Verdana"/>
              <a:ea typeface="Verdana"/>
              <a:cs typeface="Verdana"/>
              <a:sym typeface="Verdana"/>
            </a:endParaRPr>
          </a:p>
          <a:p>
            <a:pPr marL="914400" lvl="1" indent="-406400" algn="l" rtl="0">
              <a:lnSpc>
                <a:spcPct val="90000"/>
              </a:lnSpc>
              <a:spcBef>
                <a:spcPts val="0"/>
              </a:spcBef>
              <a:spcAft>
                <a:spcPts val="0"/>
              </a:spcAft>
              <a:buClr>
                <a:srgbClr val="000000"/>
              </a:buClr>
              <a:buSzPts val="2800"/>
              <a:buChar char="•"/>
            </a:pPr>
            <a:r>
              <a:rPr lang="en-US" sz="1600">
                <a:latin typeface="Verdana"/>
                <a:ea typeface="Verdana"/>
                <a:cs typeface="Verdana"/>
                <a:sym typeface="Verdana"/>
              </a:rPr>
              <a:t>Biological contributions: impaired tendon healing due to inflammation and altered collagen metabolism</a:t>
            </a:r>
            <a:endParaRPr sz="1600">
              <a:latin typeface="Verdana"/>
              <a:ea typeface="Verdana"/>
              <a:cs typeface="Verdana"/>
              <a:sym typeface="Verdana"/>
            </a:endParaRPr>
          </a:p>
        </p:txBody>
      </p:sp>
      <p:pic>
        <p:nvPicPr>
          <p:cNvPr id="132" name="Google Shape;132;p7"/>
          <p:cNvPicPr preferRelativeResize="0"/>
          <p:nvPr/>
        </p:nvPicPr>
        <p:blipFill rotWithShape="1">
          <a:blip r:embed="rId5">
            <a:alphaModFix amt="70000"/>
          </a:blip>
          <a:srcRect l="47899" t="8612" r="9044" b="980"/>
          <a:stretch/>
        </p:blipFill>
        <p:spPr>
          <a:xfrm flipH="1">
            <a:off x="7251700" y="0"/>
            <a:ext cx="4940300" cy="6858000"/>
          </a:xfrm>
          <a:prstGeom prst="flowChartDelay">
            <a:avLst/>
          </a:prstGeom>
          <a:noFill/>
          <a:ln>
            <a:noFill/>
          </a:ln>
        </p:spPr>
      </p:pic>
      <p:sp>
        <p:nvSpPr>
          <p:cNvPr id="133" name="Google Shape;133;p7"/>
          <p:cNvSpPr txBox="1"/>
          <p:nvPr/>
        </p:nvSpPr>
        <p:spPr>
          <a:xfrm>
            <a:off x="446768" y="6492875"/>
            <a:ext cx="831657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dk1"/>
                </a:solidFill>
                <a:latin typeface="Verdana"/>
                <a:ea typeface="Verdana"/>
                <a:cs typeface="Verdana"/>
                <a:sym typeface="Verdana"/>
              </a:rPr>
              <a:t>(Macchi et al., 2020; Mendonça et al., 2020; </a:t>
            </a:r>
            <a:r>
              <a:rPr lang="en-US" sz="1200" b="0" i="0" u="none" strike="noStrike" cap="none">
                <a:solidFill>
                  <a:srgbClr val="000000"/>
                </a:solidFill>
                <a:latin typeface="Verdana"/>
                <a:ea typeface="Verdana"/>
                <a:cs typeface="Verdana"/>
                <a:sym typeface="Verdana"/>
              </a:rPr>
              <a:t>Menoth-Mohan et al., 2025; Nedunchezhiyan et al., 2022 </a:t>
            </a:r>
            <a:r>
              <a:rPr lang="en-US" sz="1200" b="0" i="0" u="none" strike="noStrike" cap="none">
                <a:solidFill>
                  <a:schemeClr val="dk1"/>
                </a:solidFill>
                <a:latin typeface="Verdana"/>
                <a:ea typeface="Verdana"/>
                <a:cs typeface="Verdana"/>
                <a:sym typeface="Verdana"/>
              </a:rPr>
              <a:t>)</a:t>
            </a:r>
            <a:endParaRPr sz="1200" b="0" i="0" u="none" strike="noStrike" cap="none">
              <a:solidFill>
                <a:srgbClr val="000000"/>
              </a:solidFill>
              <a:latin typeface="Verdana"/>
              <a:ea typeface="Verdana"/>
              <a:cs typeface="Verdana"/>
              <a:sym typeface="Verdana"/>
            </a:endParaRPr>
          </a:p>
        </p:txBody>
      </p:sp>
      <p:pic>
        <p:nvPicPr>
          <p:cNvPr id="63" name="Audio 62">
            <a:hlinkClick r:id="" action="ppaction://media"/>
            <a:extLst>
              <a:ext uri="{FF2B5EF4-FFF2-40B4-BE49-F238E27FC236}">
                <a16:creationId xmlns:a16="http://schemas.microsoft.com/office/drawing/2014/main" id="{236ED7F1-9FAE-6953-1F48-4B1515CBE88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5157"/>
    </mc:Choice>
    <mc:Fallback xmlns="">
      <p:transition spd="slow" advTm="10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Common MSK Conditions in Adults with Obesity</a:t>
            </a:r>
            <a:endParaRPr>
              <a:latin typeface="Verdana"/>
              <a:ea typeface="Verdana"/>
              <a:cs typeface="Verdana"/>
              <a:sym typeface="Verdana"/>
            </a:endParaRPr>
          </a:p>
        </p:txBody>
      </p:sp>
      <p:sp>
        <p:nvSpPr>
          <p:cNvPr id="140" name="Google Shape;140;p8"/>
          <p:cNvSpPr txBox="1">
            <a:spLocks noGrp="1"/>
          </p:cNvSpPr>
          <p:nvPr>
            <p:ph type="body" idx="1"/>
          </p:nvPr>
        </p:nvSpPr>
        <p:spPr>
          <a:xfrm>
            <a:off x="664029" y="1846872"/>
            <a:ext cx="10833443" cy="4351338"/>
          </a:xfrm>
          <a:prstGeom prst="rect">
            <a:avLst/>
          </a:prstGeom>
          <a:noFill/>
          <a:ln>
            <a:noFill/>
          </a:ln>
        </p:spPr>
        <p:txBody>
          <a:bodyPr spcFirstLastPara="1" wrap="square" lIns="91425" tIns="45700" rIns="91425" bIns="45700" anchor="t" anchorCtr="0">
            <a:normAutofit/>
          </a:bodyPr>
          <a:lstStyle/>
          <a:p>
            <a:pPr marL="793750" lvl="1" indent="-285750" algn="l" rtl="0">
              <a:lnSpc>
                <a:spcPct val="90000"/>
              </a:lnSpc>
              <a:spcBef>
                <a:spcPts val="0"/>
              </a:spcBef>
              <a:spcAft>
                <a:spcPts val="0"/>
              </a:spcAft>
              <a:buClr>
                <a:srgbClr val="000000"/>
              </a:buClr>
              <a:buSzPts val="2800"/>
              <a:buChar char="•"/>
            </a:pPr>
            <a:r>
              <a:rPr lang="en-US">
                <a:latin typeface="Verdana"/>
                <a:ea typeface="Verdana"/>
                <a:cs typeface="Verdana"/>
                <a:sym typeface="Verdana"/>
              </a:rPr>
              <a:t>Overweight and obesity increase the risk of low back pain (LBP), including chronic LBP and LBP requiring healthcare</a:t>
            </a:r>
            <a:endParaRPr>
              <a:latin typeface="Verdana"/>
              <a:ea typeface="Verdana"/>
              <a:cs typeface="Verdana"/>
              <a:sym typeface="Verdana"/>
            </a:endParaRPr>
          </a:p>
          <a:p>
            <a:pPr marL="1371600" lvl="2" indent="-406400" algn="l" rtl="0">
              <a:lnSpc>
                <a:spcPct val="90000"/>
              </a:lnSpc>
              <a:spcBef>
                <a:spcPts val="0"/>
              </a:spcBef>
              <a:spcAft>
                <a:spcPts val="0"/>
              </a:spcAft>
              <a:buClr>
                <a:srgbClr val="000000"/>
              </a:buClr>
              <a:buSzPts val="2800"/>
              <a:buChar char="•"/>
            </a:pPr>
            <a:r>
              <a:rPr lang="en-US">
                <a:latin typeface="Verdana"/>
                <a:ea typeface="Verdana"/>
                <a:cs typeface="Verdana"/>
                <a:sym typeface="Verdana"/>
              </a:rPr>
              <a:t>Mechanical contributions: higher lumbar compressive forces, Reduced trunk muscle endurance, degenerative disc disease and facet joint pain due to increased axial loading and muscle deconditioning</a:t>
            </a:r>
            <a:endParaRPr>
              <a:latin typeface="Verdana"/>
              <a:ea typeface="Verdana"/>
              <a:cs typeface="Verdana"/>
              <a:sym typeface="Verdana"/>
            </a:endParaRPr>
          </a:p>
          <a:p>
            <a:pPr marL="1371600" lvl="2" indent="-406400" algn="l" rtl="0">
              <a:lnSpc>
                <a:spcPct val="90000"/>
              </a:lnSpc>
              <a:spcBef>
                <a:spcPts val="0"/>
              </a:spcBef>
              <a:spcAft>
                <a:spcPts val="0"/>
              </a:spcAft>
              <a:buClr>
                <a:srgbClr val="000000"/>
              </a:buClr>
              <a:buSzPts val="2800"/>
              <a:buChar char="•"/>
            </a:pPr>
            <a:r>
              <a:rPr lang="en-US">
                <a:latin typeface="Verdana"/>
                <a:ea typeface="Verdana"/>
                <a:cs typeface="Verdana"/>
                <a:sym typeface="Verdana"/>
              </a:rPr>
              <a:t>Biological contributions: systemic inflammation → heightened pain sensitivity</a:t>
            </a:r>
            <a:endParaRPr>
              <a:latin typeface="Verdana"/>
              <a:ea typeface="Verdana"/>
              <a:cs typeface="Verdana"/>
              <a:sym typeface="Verdana"/>
            </a:endParaRPr>
          </a:p>
          <a:p>
            <a:pPr marL="1371600" lvl="2" indent="-406400" algn="l" rtl="0">
              <a:lnSpc>
                <a:spcPct val="90000"/>
              </a:lnSpc>
              <a:spcBef>
                <a:spcPts val="0"/>
              </a:spcBef>
              <a:spcAft>
                <a:spcPts val="0"/>
              </a:spcAft>
              <a:buClr>
                <a:srgbClr val="000000"/>
              </a:buClr>
              <a:buSzPts val="2800"/>
              <a:buChar char="•"/>
            </a:pPr>
            <a:r>
              <a:rPr lang="en-US">
                <a:latin typeface="Verdana"/>
                <a:ea typeface="Verdana"/>
                <a:cs typeface="Verdana"/>
                <a:sym typeface="Verdana"/>
              </a:rPr>
              <a:t>Clinical relevance: obesity may predict poorer outcomes in conservative treatment</a:t>
            </a:r>
            <a:endParaRPr>
              <a:latin typeface="Verdana"/>
              <a:ea typeface="Verdana"/>
              <a:cs typeface="Verdana"/>
              <a:sym typeface="Verdana"/>
            </a:endParaRPr>
          </a:p>
          <a:p>
            <a:pPr marL="1371600" lvl="2" indent="-228600" algn="l" rtl="0">
              <a:lnSpc>
                <a:spcPct val="90000"/>
              </a:lnSpc>
              <a:spcBef>
                <a:spcPts val="0"/>
              </a:spcBef>
              <a:spcAft>
                <a:spcPts val="0"/>
              </a:spcAft>
              <a:buClr>
                <a:srgbClr val="000000"/>
              </a:buClr>
              <a:buSzPts val="2800"/>
              <a:buNone/>
            </a:pPr>
            <a:endParaRPr sz="1800">
              <a:latin typeface="Verdana"/>
              <a:ea typeface="Verdana"/>
              <a:cs typeface="Verdana"/>
              <a:sym typeface="Verdana"/>
            </a:endParaRPr>
          </a:p>
          <a:p>
            <a:pPr marL="793750" lvl="1" indent="-285750" algn="l" rtl="0">
              <a:lnSpc>
                <a:spcPct val="90000"/>
              </a:lnSpc>
              <a:spcBef>
                <a:spcPts val="0"/>
              </a:spcBef>
              <a:spcAft>
                <a:spcPts val="0"/>
              </a:spcAft>
              <a:buClr>
                <a:srgbClr val="000000"/>
              </a:buClr>
              <a:buSzPts val="2800"/>
              <a:buChar char="•"/>
            </a:pPr>
            <a:r>
              <a:rPr lang="en-US">
                <a:latin typeface="Verdana"/>
                <a:ea typeface="Verdana"/>
                <a:cs typeface="Verdana"/>
                <a:sym typeface="Verdana"/>
              </a:rPr>
              <a:t>Foot and ankle pain (including plantar fasciitis): </a:t>
            </a:r>
            <a:endParaRPr>
              <a:latin typeface="Verdana"/>
              <a:ea typeface="Verdana"/>
              <a:cs typeface="Verdana"/>
              <a:sym typeface="Verdana"/>
            </a:endParaRPr>
          </a:p>
          <a:p>
            <a:pPr marL="1371600" lvl="2" indent="-406400" algn="l" rtl="0">
              <a:lnSpc>
                <a:spcPct val="90000"/>
              </a:lnSpc>
              <a:spcBef>
                <a:spcPts val="0"/>
              </a:spcBef>
              <a:spcAft>
                <a:spcPts val="0"/>
              </a:spcAft>
              <a:buClr>
                <a:srgbClr val="000000"/>
              </a:buClr>
              <a:buSzPts val="2800"/>
              <a:buChar char="•"/>
            </a:pPr>
            <a:r>
              <a:rPr lang="en-US">
                <a:latin typeface="Verdana"/>
                <a:ea typeface="Verdana"/>
                <a:cs typeface="Verdana"/>
                <a:sym typeface="Verdana"/>
              </a:rPr>
              <a:t>Mechanical contributions: mid‑foot collapse and plantar fasciitis, due to altered foot biomechanics and high plantar pressures</a:t>
            </a:r>
            <a:endParaRPr>
              <a:latin typeface="Verdana"/>
              <a:ea typeface="Verdana"/>
              <a:cs typeface="Verdana"/>
              <a:sym typeface="Verdana"/>
            </a:endParaRPr>
          </a:p>
          <a:p>
            <a:pPr marL="1371600" lvl="2" indent="-406400" algn="l" rtl="0">
              <a:lnSpc>
                <a:spcPct val="90000"/>
              </a:lnSpc>
              <a:spcBef>
                <a:spcPts val="0"/>
              </a:spcBef>
              <a:spcAft>
                <a:spcPts val="0"/>
              </a:spcAft>
              <a:buClr>
                <a:srgbClr val="000000"/>
              </a:buClr>
              <a:buSzPts val="2800"/>
              <a:buChar char="•"/>
            </a:pPr>
            <a:r>
              <a:rPr lang="en-US">
                <a:latin typeface="Verdana"/>
                <a:ea typeface="Verdana"/>
                <a:cs typeface="Verdana"/>
                <a:sym typeface="Verdana"/>
              </a:rPr>
              <a:t>Clinical relevance: impaired balance, decreased gait efficiency</a:t>
            </a:r>
            <a:endParaRPr>
              <a:latin typeface="Verdana"/>
              <a:ea typeface="Verdana"/>
              <a:cs typeface="Verdana"/>
              <a:sym typeface="Verdana"/>
            </a:endParaRPr>
          </a:p>
        </p:txBody>
      </p:sp>
      <p:sp>
        <p:nvSpPr>
          <p:cNvPr id="141" name="Google Shape;141;p8"/>
          <p:cNvSpPr txBox="1"/>
          <p:nvPr/>
        </p:nvSpPr>
        <p:spPr>
          <a:xfrm>
            <a:off x="3951514" y="6354395"/>
            <a:ext cx="754595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dk1"/>
                </a:solidFill>
                <a:latin typeface="Verdana"/>
                <a:ea typeface="Verdana"/>
                <a:cs typeface="Verdana"/>
                <a:sym typeface="Verdana"/>
              </a:rPr>
              <a:t>(</a:t>
            </a:r>
            <a:r>
              <a:rPr lang="en-US" sz="1200" b="0" i="0" u="none" strike="noStrike" cap="none">
                <a:solidFill>
                  <a:srgbClr val="000000"/>
                </a:solidFill>
                <a:latin typeface="Verdana"/>
                <a:ea typeface="Verdana"/>
                <a:cs typeface="Verdana"/>
                <a:sym typeface="Verdana"/>
              </a:rPr>
              <a:t>Liechti et al 2025; </a:t>
            </a:r>
            <a:r>
              <a:rPr lang="en-US" sz="1200" b="0" i="0" u="none" strike="noStrike" cap="none">
                <a:solidFill>
                  <a:schemeClr val="dk1"/>
                </a:solidFill>
                <a:latin typeface="Verdana"/>
                <a:ea typeface="Verdana"/>
                <a:cs typeface="Verdana"/>
                <a:sym typeface="Verdana"/>
              </a:rPr>
              <a:t>Macchi et al., 2020; Mendonça et al., 2020; </a:t>
            </a:r>
            <a:r>
              <a:rPr lang="en-US" sz="1200" b="0" i="0" u="none" strike="noStrike" cap="none">
                <a:solidFill>
                  <a:srgbClr val="000000"/>
                </a:solidFill>
                <a:latin typeface="Verdana"/>
                <a:ea typeface="Verdana"/>
                <a:cs typeface="Verdana"/>
                <a:sym typeface="Verdana"/>
              </a:rPr>
              <a:t>Shiri et al, 2010</a:t>
            </a:r>
            <a:r>
              <a:rPr lang="en-US" sz="1200" b="0" i="0" u="none" strike="noStrike" cap="none">
                <a:solidFill>
                  <a:schemeClr val="dk1"/>
                </a:solidFill>
                <a:latin typeface="Verdana"/>
                <a:ea typeface="Verdana"/>
                <a:cs typeface="Verdana"/>
                <a:sym typeface="Verdana"/>
              </a:rPr>
              <a:t>)</a:t>
            </a:r>
            <a:endParaRPr sz="1200" b="0" i="0" u="none" strike="noStrike" cap="none">
              <a:solidFill>
                <a:srgbClr val="000000"/>
              </a:solidFill>
              <a:latin typeface="Verdana"/>
              <a:ea typeface="Verdana"/>
              <a:cs typeface="Verdana"/>
              <a:sym typeface="Verdana"/>
            </a:endParaRPr>
          </a:p>
        </p:txBody>
      </p:sp>
      <p:pic>
        <p:nvPicPr>
          <p:cNvPr id="29" name="Audio 28">
            <a:hlinkClick r:id="" action="ppaction://media"/>
            <a:extLst>
              <a:ext uri="{FF2B5EF4-FFF2-40B4-BE49-F238E27FC236}">
                <a16:creationId xmlns:a16="http://schemas.microsoft.com/office/drawing/2014/main" id="{7434B3D8-06CC-CB3C-86B0-C12910CF11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9535"/>
    </mc:Choice>
    <mc:Fallback xmlns="">
      <p:transition spd="slow" advTm="11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6382</Words>
  <Application>Microsoft Office PowerPoint</Application>
  <PresentationFormat>Widescreen</PresentationFormat>
  <Paragraphs>307</Paragraphs>
  <Slides>22</Slides>
  <Notes>22</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Aptos</vt:lpstr>
      <vt:lpstr>Arial</vt:lpstr>
      <vt:lpstr>Verdana</vt:lpstr>
      <vt:lpstr>Office Theme</vt:lpstr>
      <vt:lpstr>  Musculoskeletal Considerations in Adults with Obesity</vt:lpstr>
      <vt:lpstr>Overview</vt:lpstr>
      <vt:lpstr>Obesity and musculoskeletal pathology/pain </vt:lpstr>
      <vt:lpstr>Obesity and MSK pathology/ pain</vt:lpstr>
      <vt:lpstr>Adiposity, inflammation and pain</vt:lpstr>
      <vt:lpstr>Implications of MSK pathology/ pain</vt:lpstr>
      <vt:lpstr>MSK system &amp; GLP-1RA medications</vt:lpstr>
      <vt:lpstr>Common MSK Conditions in Adults with Obesity</vt:lpstr>
      <vt:lpstr>Common MSK Conditions in Adults with Obesity</vt:lpstr>
      <vt:lpstr>Clinical assessment considerations</vt:lpstr>
      <vt:lpstr>PowerPoint Presentation</vt:lpstr>
      <vt:lpstr>PowerPoint Presentation</vt:lpstr>
      <vt:lpstr>Rehabilitation with obesity and MSK pain</vt:lpstr>
      <vt:lpstr>Facilitating movement and PA in adults with obesity and MSK pain</vt:lpstr>
      <vt:lpstr>Facilitating movement and PA in adults with obesity and MSK pain</vt:lpstr>
      <vt:lpstr>Facilitating movement and PA in adults with obesity and MSK pain</vt:lpstr>
      <vt:lpstr>Education and behaviour change</vt:lpstr>
      <vt:lpstr>Manual therapy for MSK conditions in people living with obesity </vt:lpstr>
      <vt:lpstr>Pain management</vt:lpstr>
      <vt:lpstr>References </vt:lpstr>
      <vt:lpstr>References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Mary E. Davis</dc:creator>
  <cp:lastModifiedBy>Emilia Kosińska</cp:lastModifiedBy>
  <cp:revision>19</cp:revision>
  <dcterms:created xsi:type="dcterms:W3CDTF">2025-03-18T11:23:58Z</dcterms:created>
  <dcterms:modified xsi:type="dcterms:W3CDTF">2026-03-16T14:54:56Z</dcterms:modified>
</cp:coreProperties>
</file>